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61" r:id="rId4"/>
    <p:sldId id="258" r:id="rId5"/>
    <p:sldId id="266" r:id="rId6"/>
    <p:sldId id="263" r:id="rId7"/>
    <p:sldId id="278" r:id="rId8"/>
    <p:sldId id="272" r:id="rId9"/>
    <p:sldId id="270" r:id="rId10"/>
    <p:sldId id="279" r:id="rId11"/>
    <p:sldId id="271" r:id="rId12"/>
    <p:sldId id="273" r:id="rId13"/>
    <p:sldId id="280" r:id="rId14"/>
    <p:sldId id="265" r:id="rId15"/>
    <p:sldId id="267" r:id="rId16"/>
    <p:sldId id="268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>
      <p:cViewPr>
        <p:scale>
          <a:sx n="90" d="100"/>
          <a:sy n="90" d="100"/>
        </p:scale>
        <p:origin x="-1332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pPr/>
              <a:t>20/08/2014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477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pPr/>
              <a:t>20/08/2014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13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pPr/>
              <a:t>20/08/2014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74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pPr/>
              <a:t>20/08/2014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940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pPr/>
              <a:t>20/08/2014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75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pPr/>
              <a:t>20/08/2014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72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pPr/>
              <a:t>20/08/2014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51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pPr/>
              <a:t>20/08/2014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7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pPr/>
              <a:t>20/08/2014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97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pPr/>
              <a:t>20/08/2014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46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pPr/>
              <a:t>20/08/2014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21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4B643-CCFB-4F8D-BB4C-C9CE425D02D4}" type="datetimeFigureOut">
              <a:rPr lang="fr-FR" smtClean="0"/>
              <a:pPr/>
              <a:t>20/08/2014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F81CD-9293-4434-8A68-F5A96D2D36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81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Tablier_(pont)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fr.wikipedia.org/wiki/Viaduc_de_Millau" TargetMode="External"/><Relationship Id="rId4" Type="http://schemas.openxmlformats.org/officeDocument/2006/relationships/hyperlink" Target="http://fr.wikipedia.org/wiki/Pyl%C3%B4ne_(construction)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403648" y="404664"/>
            <a:ext cx="6317307" cy="369332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Où a eu lieu cet orage ?</a:t>
            </a:r>
            <a:endParaRPr lang="fr-FR" dirty="0">
              <a:latin typeface="Amandine" pitchFamily="2" charset="0"/>
            </a:endParaRPr>
          </a:p>
        </p:txBody>
      </p:sp>
      <p:pic>
        <p:nvPicPr>
          <p:cNvPr id="2" name="Picture 2" descr="http://images.midilibre.fr/images/2013/08/08/le-viaduc-de-millau-sous-l-orage-mardi-soir-ses-sept_650198_510x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8640960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919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llest Bridge - Millau Viaduct - Fr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36" y="373958"/>
            <a:ext cx="4412463" cy="640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932040" y="2560889"/>
            <a:ext cx="3424437" cy="923330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mandine" pitchFamily="2" charset="0"/>
              </a:rPr>
              <a:t>C’est pour que les automobilistes soient plus attentifs à la route, et ainsi éviter des accidents.</a:t>
            </a:r>
            <a:endParaRPr lang="fr-FR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31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ourisme-aveyron.com/fr/decouvrir/incontournables/images/bandeau/viaduc-millau/viaduc-de-millau-aveyr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23397" cy="4536504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5508104" y="3717032"/>
            <a:ext cx="3424437" cy="2031325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mandine" pitchFamily="2" charset="0"/>
              </a:rPr>
              <a:t>La construction du viaduc s’est accompagnée d’un nouvel élan dans le domaine du développement économique. Une zone d’activités représentant quatre-vingt dix permis de construire a ainsi vu le jour à Millau.</a:t>
            </a:r>
            <a:endParaRPr lang="fr-FR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49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www.tourisme-conques.fr/fr/histoire-patrimoine/village/images/decouverte-conqu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124744"/>
            <a:ext cx="6143625" cy="2571751"/>
          </a:xfrm>
          <a:prstGeom prst="rect">
            <a:avLst/>
          </a:prstGeom>
          <a:noFill/>
        </p:spPr>
      </p:pic>
      <p:pic>
        <p:nvPicPr>
          <p:cNvPr id="4" name="Picture 6" descr="http://www.la-croix.com/var/bayard/storage/images/lacroix/culture/expositions/le-musee-soulages-ouvre-a-rodez-2014-05-30-1158354/39152715-1-fre-FR/Le-musee-Soulages-ouvre-a-Rodez_article_pop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5100152" cy="3168352"/>
          </a:xfrm>
          <a:prstGeom prst="rect">
            <a:avLst/>
          </a:prstGeom>
          <a:noFill/>
        </p:spPr>
      </p:pic>
      <p:pic>
        <p:nvPicPr>
          <p:cNvPr id="2" name="Picture 2" descr="Caves naturelles de roquefo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0"/>
            <a:ext cx="4762500" cy="3152775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771800" y="718387"/>
            <a:ext cx="6237147" cy="369332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Que peut-on visiter autour de Millau?</a:t>
            </a:r>
            <a:endParaRPr lang="fr-FR" dirty="0">
              <a:latin typeface="Amandine" pitchFamily="2" charset="0"/>
            </a:endParaRPr>
          </a:p>
        </p:txBody>
      </p:sp>
      <p:pic>
        <p:nvPicPr>
          <p:cNvPr id="3" name="Picture 4" descr="http://capdevillevoyages.fr/wp-content/uploads/2013/06/micropolis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73123" y="3473624"/>
            <a:ext cx="4770877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984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9" t="16427" r="10293" b="11219"/>
          <a:stretch/>
        </p:blipFill>
        <p:spPr bwMode="auto">
          <a:xfrm>
            <a:off x="0" y="548680"/>
            <a:ext cx="914400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089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  <a:latin typeface="Amandine" pitchFamily="2" charset="0"/>
              </a:rPr>
              <a:t>Le viaduc de Millau</a:t>
            </a:r>
            <a:endParaRPr lang="fr-FR" dirty="0">
              <a:solidFill>
                <a:schemeClr val="accent3">
                  <a:lumMod val="50000"/>
                </a:schemeClr>
              </a:solidFill>
              <a:latin typeface="Amandine" pitchFamily="2" charset="0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0" y="1124744"/>
            <a:ext cx="9144000" cy="56166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r-FR" sz="2100" dirty="0" smtClean="0">
                <a:latin typeface="Comic Sans MS" pitchFamily="66" charset="0"/>
              </a:rPr>
              <a:t> </a:t>
            </a:r>
            <a:endParaRPr lang="fr-FR" sz="2100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196752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latin typeface="Amandine" pitchFamily="2" charset="0"/>
              </a:rPr>
              <a:t>Le </a:t>
            </a:r>
            <a:r>
              <a:rPr lang="fr-FR" sz="2400" b="1" dirty="0" smtClean="0">
                <a:latin typeface="Amandine" pitchFamily="2" charset="0"/>
              </a:rPr>
              <a:t>viaduc de Millau</a:t>
            </a:r>
            <a:r>
              <a:rPr lang="fr-FR" sz="2400" dirty="0" smtClean="0">
                <a:latin typeface="Amandine" pitchFamily="2" charset="0"/>
              </a:rPr>
              <a:t> est un </a:t>
            </a: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latin typeface="Amandine" pitchFamily="2" charset="0"/>
              </a:rPr>
              <a:t>pont à haubans</a:t>
            </a:r>
            <a:r>
              <a:rPr lang="fr-FR" sz="2400" dirty="0" smtClean="0">
                <a:latin typeface="Amandine" pitchFamily="2" charset="0"/>
              </a:rPr>
              <a:t> franchissant la vallée du Tarn, dans le département de l'Aveyron, en </a:t>
            </a: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latin typeface="Amandine" pitchFamily="2" charset="0"/>
              </a:rPr>
              <a:t>France</a:t>
            </a:r>
            <a:r>
              <a:rPr lang="fr-FR" sz="2400" dirty="0" smtClean="0">
                <a:latin typeface="Amandine" pitchFamily="2" charset="0"/>
              </a:rPr>
              <a:t>. Portant l’autoroute A75, il franchit une brèche de 2 460 mètres de longueur et de 270 mètres de profondeur au point le plus haut, avec des vents susceptibles de souffler à plus de 200 km/h.</a:t>
            </a:r>
          </a:p>
          <a:p>
            <a:pPr algn="just"/>
            <a:r>
              <a:rPr lang="fr-FR" sz="2400" dirty="0" smtClean="0">
                <a:latin typeface="Amandine" pitchFamily="2" charset="0"/>
              </a:rPr>
              <a:t>La construction de ce pont a fait appel </a:t>
            </a: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latin typeface="Amandine" pitchFamily="2" charset="0"/>
              </a:rPr>
              <a:t>aux </a:t>
            </a: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latin typeface="Amandine" pitchFamily="2" charset="0"/>
              </a:rPr>
              <a:t>technologies </a:t>
            </a: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latin typeface="Amandine" pitchFamily="2" charset="0"/>
              </a:rPr>
              <a:t>les plus modernes </a:t>
            </a:r>
            <a:r>
              <a:rPr lang="fr-FR" sz="2400" dirty="0" smtClean="0">
                <a:latin typeface="Amandine" pitchFamily="2" charset="0"/>
              </a:rPr>
              <a:t>: laser pour mesurer les niveaux, système de guidage par satellite (</a:t>
            </a:r>
            <a:r>
              <a:rPr lang="fr-FR" sz="2400" dirty="0" smtClean="0">
                <a:latin typeface="Comic Sans MS" panose="030F0702030302020204" pitchFamily="66" charset="0"/>
              </a:rPr>
              <a:t>GPS</a:t>
            </a:r>
            <a:r>
              <a:rPr lang="fr-FR" sz="2400" dirty="0" smtClean="0">
                <a:latin typeface="Amandine" pitchFamily="2" charset="0"/>
              </a:rPr>
              <a:t>) pour le positionnement, coffrages </a:t>
            </a:r>
            <a:r>
              <a:rPr lang="fr-FR" sz="2400" dirty="0" err="1" smtClean="0">
                <a:latin typeface="Amandine" pitchFamily="2" charset="0"/>
              </a:rPr>
              <a:t>autogrimpants</a:t>
            </a:r>
            <a:r>
              <a:rPr lang="fr-FR" sz="2400" dirty="0" smtClean="0">
                <a:latin typeface="Amandine" pitchFamily="2" charset="0"/>
              </a:rPr>
              <a:t> (qui permettent d’élever des piliers sans grue grâce à un </a:t>
            </a:r>
            <a:r>
              <a:rPr lang="fr-FR" sz="2400" dirty="0" smtClean="0">
                <a:latin typeface="Amandine" pitchFamily="2" charset="0"/>
              </a:rPr>
              <a:t>mécanisme qui soulève </a:t>
            </a:r>
            <a:r>
              <a:rPr lang="fr-FR" sz="2400" dirty="0" smtClean="0">
                <a:latin typeface="Amandine" pitchFamily="2" charset="0"/>
              </a:rPr>
              <a:t>la plate-forme au fur et à mesure que le béton est coulé), revêtement en bitume spécial, capteurs électroniques capables de surveiller ses mouvements en cas de vents forts, béton ultrarésistants…</a:t>
            </a:r>
            <a:endParaRPr lang="fr-FR" sz="2400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69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03848" y="476672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  <a:latin typeface="Sketch Nice" panose="03050504000000020004" pitchFamily="66" charset="0"/>
              </a:rPr>
              <a:t>On croque !</a:t>
            </a:r>
            <a:endParaRPr lang="fr-FR" sz="3200" dirty="0">
              <a:solidFill>
                <a:schemeClr val="accent3">
                  <a:lumMod val="50000"/>
                </a:schemeClr>
              </a:solidFill>
              <a:latin typeface="Sketch Nice" panose="03050504000000020004" pitchFamily="66" charset="0"/>
            </a:endParaRPr>
          </a:p>
        </p:txBody>
      </p:sp>
      <p:pic>
        <p:nvPicPr>
          <p:cNvPr id="3" name="Picture 2" descr="http://www.leviaducdemillau.com/version_html/img-accuei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3655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357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565783"/>
              </p:ext>
            </p:extLst>
          </p:nvPr>
        </p:nvGraphicFramePr>
        <p:xfrm>
          <a:off x="611560" y="332656"/>
          <a:ext cx="8352928" cy="56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7783"/>
                <a:gridCol w="5755145"/>
              </a:tblGrid>
              <a:tr h="1137726">
                <a:tc gridSpan="2"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latin typeface="Amandine" pitchFamily="2" charset="0"/>
                        </a:rPr>
                        <a:t>Cartel de l’</a:t>
                      </a:r>
                      <a:r>
                        <a:rPr lang="fr-FR" sz="4000" dirty="0" err="1" smtClean="0">
                          <a:latin typeface="Amandine" pitchFamily="2" charset="0"/>
                        </a:rPr>
                        <a:t>oeuvre</a:t>
                      </a:r>
                      <a:endParaRPr lang="fr-FR" sz="4000" dirty="0">
                        <a:latin typeface="Amandine" pitchFamily="2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1137726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latin typeface="DK Crayon Crumble" panose="03070001040701010105" pitchFamily="66" charset="0"/>
                        </a:rPr>
                        <a:t>Epoque / Dates</a:t>
                      </a:r>
                      <a:endParaRPr lang="fr-FR" sz="2800" b="1" dirty="0">
                        <a:latin typeface="DK Crayon Crumble" panose="03070001040701010105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37726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latin typeface="DK Crayon Crumble" panose="03070001040701010105" pitchFamily="66" charset="0"/>
                        </a:rPr>
                        <a:t>Dimensions</a:t>
                      </a:r>
                      <a:endParaRPr lang="fr-FR" sz="2800" b="1" dirty="0">
                        <a:latin typeface="DK Crayon Crumble" panose="03070001040701010105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37726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latin typeface="DK Crayon Crumble" panose="03070001040701010105" pitchFamily="66" charset="0"/>
                        </a:rPr>
                        <a:t>Fonction</a:t>
                      </a:r>
                      <a:endParaRPr lang="fr-FR" sz="2800" b="1" dirty="0">
                        <a:latin typeface="DK Crayon Crumble" panose="03070001040701010105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800" dirty="0">
                        <a:latin typeface="DK Crayon Crumble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37726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latin typeface="DK Crayon Crumble" panose="03070001040701010105" pitchFamily="66" charset="0"/>
                        </a:rPr>
                        <a:t>Lieu</a:t>
                      </a:r>
                      <a:endParaRPr lang="fr-FR" sz="2800" b="1" dirty="0">
                        <a:latin typeface="DK Crayon Crumble" panose="03070001040701010105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203848" y="1628800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DK Crayon Crumble" panose="03070001040701010105" pitchFamily="66" charset="0"/>
              </a:rPr>
              <a:t>Mise en service le 16 décembre 2004</a:t>
            </a:r>
            <a:endParaRPr lang="fr-FR" sz="2800" dirty="0">
              <a:latin typeface="DK Crayon Crumble" panose="03070001040701010105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03848" y="508518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DK Crayon Crumble" panose="03070001040701010105" pitchFamily="66" charset="0"/>
              </a:rPr>
              <a:t>Aveyron, France</a:t>
            </a:r>
            <a:endParaRPr lang="fr-FR" sz="2800" dirty="0">
              <a:latin typeface="DK Crayon Crumble" panose="03070001040701010105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03848" y="4039341"/>
            <a:ext cx="5444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DK Crayon Crumble" pitchFamily="66" charset="0"/>
              </a:rPr>
              <a:t>Pont autoroutier, il porte l’A75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03848" y="292494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DK Crayon Crumble" panose="03070001040701010105" pitchFamily="66" charset="0"/>
              </a:rPr>
              <a:t>2 460m de long, 342m de haut</a:t>
            </a:r>
            <a:endParaRPr lang="fr-FR" sz="2800" dirty="0">
              <a:latin typeface="DK Crayon Crumble" panose="030700010407010101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4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se of one of the towers at Norman Foster's Millay Viaduct - photo Aitor Orti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"/>
            <a:ext cx="3429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779912" y="980728"/>
            <a:ext cx="4013051" cy="369332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En voici un détail :</a:t>
            </a:r>
            <a:endParaRPr lang="fr-FR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10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136.idata.over-blog.com/3/69/76/43/Par-theme/Structures-artificielles/Ponts/Pleiades---Viaduc-de-Millau---Janvier-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247" y="0"/>
            <a:ext cx="921224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971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850998" y="116632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accent3">
                    <a:lumMod val="50000"/>
                  </a:schemeClr>
                </a:solidFill>
                <a:latin typeface="Croobie" panose="00000400000000000000" pitchFamily="2" charset="0"/>
              </a:rPr>
              <a:t>Le Viaduc de Millau - France</a:t>
            </a:r>
            <a:endParaRPr lang="fr-FR" sz="3600" dirty="0">
              <a:solidFill>
                <a:schemeClr val="accent3">
                  <a:lumMod val="50000"/>
                </a:schemeClr>
              </a:solidFill>
              <a:latin typeface="Croobie" panose="00000400000000000000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38347" y="6237312"/>
            <a:ext cx="6317307" cy="369332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Savez-vous pourquoi et comment il a été construit ?</a:t>
            </a:r>
            <a:endParaRPr lang="fr-FR" dirty="0">
              <a:latin typeface="Amandine" pitchFamily="2" charset="0"/>
            </a:endParaRPr>
          </a:p>
        </p:txBody>
      </p:sp>
      <p:pic>
        <p:nvPicPr>
          <p:cNvPr id="2" name="Picture 2" descr="http://upload.wikimedia.org/wikipedia/fr/thumb/a/a6/ViaducdeMillau.jpg/1024px-ViaducdeMill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208912" cy="5475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655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.rtl.fr/online/image/2013/0919/7764669372_le-viaduc-de-mill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4858"/>
            <a:ext cx="6354690" cy="3963142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5688405" y="0"/>
            <a:ext cx="3455595" cy="3693319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mandine" pitchFamily="2" charset="0"/>
              </a:rPr>
              <a:t>Le viaduc est un pont à haubans de 2 460 m de longueur. Il traverse la vallée du </a:t>
            </a:r>
            <a:r>
              <a:rPr lang="fr-FR" dirty="0" smtClean="0">
                <a:solidFill>
                  <a:schemeClr val="tx1"/>
                </a:solidFill>
                <a:latin typeface="Amandine" pitchFamily="2" charset="0"/>
              </a:rPr>
              <a:t>Tarn</a:t>
            </a:r>
            <a:r>
              <a:rPr lang="fr-FR" dirty="0" smtClean="0">
                <a:latin typeface="Amandine" pitchFamily="2" charset="0"/>
              </a:rPr>
              <a:t> à près de 270 m de hauteur au-dessus de la rivière. Son </a:t>
            </a:r>
            <a:r>
              <a:rPr lang="fr-FR" dirty="0" smtClean="0">
                <a:latin typeface="Amandine" pitchFamily="2" charset="0"/>
                <a:hlinkClick r:id="rId3" tooltip="Tablier (pont)"/>
              </a:rPr>
              <a:t>tablier</a:t>
            </a:r>
            <a:r>
              <a:rPr lang="fr-FR" dirty="0" smtClean="0">
                <a:latin typeface="Amandine" pitchFamily="2" charset="0"/>
              </a:rPr>
              <a:t> de 32 m de large accueille une autoroute de 2 fois 2 voies et 2 voies de secours.</a:t>
            </a:r>
          </a:p>
          <a:p>
            <a:pPr algn="just"/>
            <a:r>
              <a:rPr lang="fr-FR" dirty="0" smtClean="0">
                <a:latin typeface="Amandine" pitchFamily="2" charset="0"/>
              </a:rPr>
              <a:t>Il est maintenu par sept piles prolongées chacune par un </a:t>
            </a:r>
            <a:r>
              <a:rPr lang="fr-FR" dirty="0" smtClean="0">
                <a:latin typeface="Amandine" pitchFamily="2" charset="0"/>
                <a:hlinkClick r:id="rId4" tooltip="Pylône (construction)"/>
              </a:rPr>
              <a:t>pylône</a:t>
            </a:r>
            <a:r>
              <a:rPr lang="fr-FR" dirty="0" smtClean="0">
                <a:latin typeface="Amandine" pitchFamily="2" charset="0"/>
              </a:rPr>
              <a:t> de 87 m de hauteur auquel sont arrimées 11 paires de </a:t>
            </a:r>
            <a:r>
              <a:rPr lang="fr-FR" dirty="0" smtClean="0">
                <a:latin typeface="Amandine" pitchFamily="2" charset="0"/>
                <a:hlinkClick r:id="rId5" tooltip="Viaduc de Millau"/>
              </a:rPr>
              <a:t>haubans</a:t>
            </a:r>
            <a:r>
              <a:rPr lang="fr-FR" dirty="0" smtClean="0">
                <a:latin typeface="Amandine" pitchFamily="2" charset="0"/>
              </a:rPr>
              <a:t>.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5220072" y="3573016"/>
            <a:ext cx="1224136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4139952" y="3068960"/>
            <a:ext cx="1692188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2627784" y="1628800"/>
            <a:ext cx="3204356" cy="33843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1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upload.wikimedia.org/wikipedia/fr/thumb/f/ff/Millau_tablier.jpg/1024px-Millau_tabl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1717" y="1412776"/>
            <a:ext cx="6682283" cy="4457031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179512" y="478413"/>
            <a:ext cx="6840760" cy="646331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mandine" pitchFamily="2" charset="0"/>
              </a:rPr>
              <a:t>La première pierre est posée le 14 décembre 2001 et le viaduc est ouvert à la circulation le 16 décembre 2004.</a:t>
            </a:r>
            <a:endParaRPr lang="fr-FR" dirty="0">
              <a:latin typeface="Amandine" pitchFamily="2" charset="0"/>
            </a:endParaRPr>
          </a:p>
        </p:txBody>
      </p:sp>
      <p:pic>
        <p:nvPicPr>
          <p:cNvPr id="2" name="Picture 2" descr="http://upload.wikimedia.org/wikipedia/fr/thumb/6/62/Viaduc_de_Millau_3_piles_Sud_Vue_de_dessous.jpg/640px-Viaduc_de_Millau_3_piles_Sud_Vue_de_desso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64"/>
            <a:ext cx="3888432" cy="5486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508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 viaduc de Millau en région Midi-Pyrénées est absolument à voir, impressionnant, magnifique et imposant il vous surprendra. Un des plus haut pont du monde il est un endroit vraiment surprenant. #millau #fr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471"/>
            <a:ext cx="4608512" cy="688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148064" y="3138808"/>
            <a:ext cx="3456384" cy="646331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mandine" pitchFamily="2" charset="0"/>
              </a:rPr>
              <a:t>Il n’a donc fallu que 3 ans pour bâtir ce pont !</a:t>
            </a:r>
            <a:endParaRPr lang="fr-FR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57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fr/thumb/f/f5/Viaduc_de_Millau_August2005_Fahrbahnhoehe.JPG/1024px-Viaduc_de_Millau_August2005_Fahrbahnhoe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188640"/>
            <a:ext cx="9753600" cy="73152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79512" y="179348"/>
            <a:ext cx="8640960" cy="2308324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Amandine" pitchFamily="2" charset="0"/>
              </a:rPr>
              <a:t>Le pont des records :</a:t>
            </a:r>
          </a:p>
          <a:p>
            <a:r>
              <a:rPr lang="fr-FR" dirty="0" smtClean="0">
                <a:latin typeface="Amandine" pitchFamily="2" charset="0"/>
              </a:rPr>
              <a:t>L'ouvrage est actuellement :</a:t>
            </a:r>
          </a:p>
          <a:p>
            <a:r>
              <a:rPr lang="fr-FR" dirty="0" smtClean="0">
                <a:latin typeface="Amandine" pitchFamily="2" charset="0"/>
              </a:rPr>
              <a:t>*le pont routier avec l'ensemble pile-pylône le plus haut au monde (P2 : 343 m) et les deux piles les plus hautes au monde (P2 = 245 m et P3 = 221 m) ;</a:t>
            </a:r>
          </a:p>
          <a:p>
            <a:r>
              <a:rPr lang="fr-FR" dirty="0" smtClean="0">
                <a:latin typeface="Amandine" pitchFamily="2" charset="0"/>
              </a:rPr>
              <a:t>*son tablier, qui culmine à 270 mètres au-dessus du Tarn, est également le plus long pour un pont haubané (2 460 mètres) ;</a:t>
            </a:r>
          </a:p>
          <a:p>
            <a:r>
              <a:rPr lang="fr-FR" dirty="0" smtClean="0">
                <a:latin typeface="Amandine" pitchFamily="2" charset="0"/>
              </a:rPr>
              <a:t>*l'ouvrage est composé de piles minces et dédoublées sur leur partie supérieure et d’un tablier métallique très fin avec seulement sept points d’appui au sol.</a:t>
            </a:r>
            <a:endParaRPr lang="fr-FR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65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e hausse de 4 % au péage du viaduc de Milla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0843" y="1196752"/>
            <a:ext cx="7200800" cy="36004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40906" y="404664"/>
            <a:ext cx="7095390" cy="369332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D’après vous, à quelle vitesse peut-on circuler sur le viaduc ?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211960" y="4998137"/>
            <a:ext cx="4457675" cy="923330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mandine" pitchFamily="2" charset="0"/>
              </a:rPr>
              <a:t>La vitesse est limitée à 110k/h à cause des vents violents. Ils peuvent souffler à près de 200km/h !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0734" y="6093296"/>
            <a:ext cx="8418115" cy="646331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mandine" pitchFamily="2" charset="0"/>
              </a:rPr>
              <a:t>Vous remarquez que le pont n’est pas droit, il présente une légère courbure. Essayez de trouver pourquoi.</a:t>
            </a:r>
            <a:endParaRPr lang="fr-FR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34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212</Words>
  <Application>Microsoft Office PowerPoint</Application>
  <PresentationFormat>Affichage à l'écran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ASUS</dc:creator>
  <cp:lastModifiedBy>ASUS</cp:lastModifiedBy>
  <cp:revision>68</cp:revision>
  <dcterms:created xsi:type="dcterms:W3CDTF">2014-07-17T08:41:29Z</dcterms:created>
  <dcterms:modified xsi:type="dcterms:W3CDTF">2014-08-20T09:52:22Z</dcterms:modified>
</cp:coreProperties>
</file>