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258" r:id="rId3"/>
    <p:sldId id="359" r:id="rId4"/>
    <p:sldId id="376" r:id="rId5"/>
    <p:sldId id="373" r:id="rId6"/>
    <p:sldId id="374" r:id="rId7"/>
    <p:sldId id="372" r:id="rId8"/>
    <p:sldId id="360" r:id="rId9"/>
    <p:sldId id="361" r:id="rId10"/>
    <p:sldId id="377" r:id="rId11"/>
    <p:sldId id="362" r:id="rId12"/>
    <p:sldId id="364" r:id="rId13"/>
    <p:sldId id="365" r:id="rId14"/>
    <p:sldId id="369" r:id="rId15"/>
    <p:sldId id="370" r:id="rId16"/>
    <p:sldId id="276" r:id="rId17"/>
    <p:sldId id="267" r:id="rId18"/>
    <p:sldId id="26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76" autoAdjust="0"/>
  </p:normalViewPr>
  <p:slideViewPr>
    <p:cSldViewPr>
      <p:cViewPr>
        <p:scale>
          <a:sx n="75" d="100"/>
          <a:sy n="75" d="100"/>
        </p:scale>
        <p:origin x="-1866"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11/09/2014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11/09/2014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11/09/2014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11/09/2014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11/09/2014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The Great Wall of China ends abruptly as soon as it reaches the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07504" y="153888"/>
            <a:ext cx="7488832" cy="307777"/>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sz="1400" dirty="0" smtClean="0">
                <a:latin typeface="Amandine" pitchFamily="2" charset="0"/>
              </a:rPr>
              <a:t>Je suis le plus grand édifice jamais construit par l’Homme. Voici mon extrémité. Qui suis-je ?</a:t>
            </a:r>
            <a:endParaRPr lang="fr-FR" sz="1400" dirty="0">
              <a:latin typeface="Amandine" pitchFamily="2" charset="0"/>
            </a:endParaRPr>
          </a:p>
        </p:txBody>
      </p:sp>
    </p:spTree>
    <p:extLst>
      <p:ext uri="{BB962C8B-B14F-4D97-AF65-F5344CB8AC3E}">
        <p14:creationId xmlns:p14="http://schemas.microsoft.com/office/powerpoint/2010/main" val="14591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45852" y="260648"/>
            <a:ext cx="8918803"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C'est </a:t>
            </a:r>
            <a:r>
              <a:rPr lang="fr-FR" dirty="0">
                <a:latin typeface="Amandine" pitchFamily="2" charset="0"/>
              </a:rPr>
              <a:t>sous la dynastie Ming (entre les </a:t>
            </a:r>
            <a:r>
              <a:rPr lang="fr-FR" dirty="0">
                <a:latin typeface="Comic Sans MS" panose="030F0702030302020204" pitchFamily="66" charset="0"/>
              </a:rPr>
              <a:t>XIV</a:t>
            </a:r>
            <a:r>
              <a:rPr lang="fr-FR" dirty="0">
                <a:latin typeface="Amandine" pitchFamily="2" charset="0"/>
              </a:rPr>
              <a:t>° et </a:t>
            </a:r>
            <a:r>
              <a:rPr lang="fr-FR" dirty="0">
                <a:latin typeface="Comic Sans MS" panose="030F0702030302020204" pitchFamily="66" charset="0"/>
              </a:rPr>
              <a:t>XVII</a:t>
            </a:r>
            <a:r>
              <a:rPr lang="fr-FR" baseline="30000" dirty="0">
                <a:latin typeface="Amandine" pitchFamily="2" charset="0"/>
              </a:rPr>
              <a:t>e</a:t>
            </a:r>
            <a:r>
              <a:rPr lang="fr-FR" dirty="0">
                <a:latin typeface="Amandine" pitchFamily="2" charset="0"/>
              </a:rPr>
              <a:t> siècles) que la muraille prend son </a:t>
            </a:r>
            <a:r>
              <a:rPr lang="fr-FR" dirty="0">
                <a:solidFill>
                  <a:schemeClr val="accent2">
                    <a:lumMod val="75000"/>
                  </a:schemeClr>
                </a:solidFill>
                <a:latin typeface="Amandine" pitchFamily="2" charset="0"/>
              </a:rPr>
              <a:t>allure actuelle</a:t>
            </a:r>
            <a:r>
              <a:rPr lang="fr-FR" dirty="0">
                <a:latin typeface="Amandine" pitchFamily="2" charset="0"/>
              </a:rPr>
              <a:t>. </a:t>
            </a:r>
            <a:endParaRPr lang="fr-FR" dirty="0">
              <a:latin typeface="Amandine"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3" y="1268760"/>
            <a:ext cx="9144000" cy="5222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22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6" name="Picture 4" descr="The Great Wall of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6" y="761999"/>
            <a:ext cx="4876800" cy="609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5852" y="165199"/>
            <a:ext cx="8918803"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hauteur de l’enceinte varie en fonction de la nature du relief : dans les plaines et les endroits stratégiques, elle est haute et large, alors qu’elle est basse et étroite dans les montagnes, qui tiennent lieu de barrières naturelles.</a:t>
            </a:r>
            <a:endParaRPr lang="fr-FR" dirty="0">
              <a:latin typeface="Amandine" pitchFamily="2" charset="0"/>
            </a:endParaRPr>
          </a:p>
        </p:txBody>
      </p:sp>
      <p:pic>
        <p:nvPicPr>
          <p:cNvPr id="13318" name="Picture 6" descr="Great Wall of China -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1098079"/>
            <a:ext cx="4067944" cy="5759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3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ZoneTexte 5"/>
          <p:cNvSpPr txBox="1"/>
          <p:nvPr/>
        </p:nvSpPr>
        <p:spPr>
          <a:xfrm>
            <a:off x="5161559" y="2256689"/>
            <a:ext cx="3874938" cy="230832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On prête à cette muraille la réputation d’être le plus grand cimetière  du  monde. </a:t>
            </a:r>
            <a:r>
              <a:rPr lang="fr-FR" dirty="0">
                <a:latin typeface="Amandine" pitchFamily="2" charset="0"/>
              </a:rPr>
              <a:t> </a:t>
            </a:r>
            <a:r>
              <a:rPr lang="fr-FR" dirty="0" smtClean="0">
                <a:latin typeface="Amandine" pitchFamily="2" charset="0"/>
              </a:rPr>
              <a:t> </a:t>
            </a:r>
            <a:r>
              <a:rPr lang="fr-FR" dirty="0" smtClean="0">
                <a:latin typeface="Amandine" pitchFamily="2" charset="0"/>
              </a:rPr>
              <a:t>En  effet, 10 000 000 de personnes sont mortes au cours de sa construction! Les ouvriers étaient des soldats, des prisonniers ou des paysans réquisitionnés.</a:t>
            </a:r>
            <a:endParaRPr lang="fr-FR" dirty="0">
              <a:latin typeface="Amandine" pitchFamily="2" charset="0"/>
            </a:endParaRPr>
          </a:p>
        </p:txBody>
      </p:sp>
      <p:pic>
        <p:nvPicPr>
          <p:cNvPr id="7" name="Picture 2" descr="221BC- The Great Wall of China is begun by more than a million workers under China's first emperor, Shi Huangdi, funded by a tax on salt.  Shi will also have constructed a palace to house 40,000 people, &amp; a tomb containing 1400 clay chariots and 6000 life-size horses &amp; warri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4" y="-496"/>
            <a:ext cx="5129845" cy="68226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0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http://asiatour.uz/wp-content/uploads/2014/07/sunbeams-over-the-great-wall-of-china-hdr-328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11" y="1844825"/>
            <a:ext cx="8023369" cy="5013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78558" y="188640"/>
            <a:ext cx="8581366" cy="1754326"/>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a:latin typeface="Amandine" pitchFamily="2" charset="0"/>
              </a:rPr>
              <a:t>En avril 2009, l'Administration d'État </a:t>
            </a:r>
            <a:r>
              <a:rPr lang="fr-FR" dirty="0" smtClean="0">
                <a:latin typeface="Amandine" pitchFamily="2" charset="0"/>
              </a:rPr>
              <a:t>chinoise, </a:t>
            </a:r>
            <a:r>
              <a:rPr lang="fr-FR" dirty="0">
                <a:latin typeface="Amandine" pitchFamily="2" charset="0"/>
              </a:rPr>
              <a:t>ayant utilisé des technologies de mesure plus </a:t>
            </a:r>
            <a:r>
              <a:rPr lang="fr-FR" dirty="0" smtClean="0">
                <a:latin typeface="Amandine" pitchFamily="2" charset="0"/>
              </a:rPr>
              <a:t>récentes, </a:t>
            </a:r>
            <a:r>
              <a:rPr lang="fr-FR" dirty="0">
                <a:latin typeface="Amandine" pitchFamily="2" charset="0"/>
              </a:rPr>
              <a:t>révise </a:t>
            </a:r>
            <a:r>
              <a:rPr lang="fr-FR" dirty="0" smtClean="0">
                <a:latin typeface="Amandine" pitchFamily="2" charset="0"/>
              </a:rPr>
              <a:t>la mesure de la muraille </a:t>
            </a:r>
            <a:r>
              <a:rPr lang="fr-FR" dirty="0">
                <a:latin typeface="Amandine" pitchFamily="2" charset="0"/>
              </a:rPr>
              <a:t>et déclare une longueur de </a:t>
            </a:r>
            <a:r>
              <a:rPr lang="fr-FR" dirty="0">
                <a:solidFill>
                  <a:schemeClr val="accent2">
                    <a:lumMod val="75000"/>
                  </a:schemeClr>
                </a:solidFill>
                <a:latin typeface="Amandine" pitchFamily="2" charset="0"/>
              </a:rPr>
              <a:t>8 851,8 km </a:t>
            </a:r>
            <a:r>
              <a:rPr lang="fr-FR" dirty="0" smtClean="0">
                <a:latin typeface="Amandine" pitchFamily="2" charset="0"/>
              </a:rPr>
              <a:t>dont:</a:t>
            </a:r>
          </a:p>
          <a:p>
            <a:pPr marL="285750" indent="-285750" algn="just">
              <a:buFontTx/>
              <a:buChar char="-"/>
            </a:pPr>
            <a:r>
              <a:rPr lang="fr-FR" dirty="0" smtClean="0">
                <a:latin typeface="Amandine" pitchFamily="2" charset="0"/>
              </a:rPr>
              <a:t>6</a:t>
            </a:r>
            <a:r>
              <a:rPr lang="fr-FR" dirty="0">
                <a:latin typeface="Amandine" pitchFamily="2" charset="0"/>
              </a:rPr>
              <a:t> 259,6 km de murs</a:t>
            </a:r>
            <a:r>
              <a:rPr lang="fr-FR" dirty="0" smtClean="0">
                <a:latin typeface="Amandine" pitchFamily="2" charset="0"/>
              </a:rPr>
              <a:t>,</a:t>
            </a:r>
          </a:p>
          <a:p>
            <a:pPr marL="285750" indent="-285750" algn="just">
              <a:buFontTx/>
              <a:buChar char="-"/>
            </a:pPr>
            <a:r>
              <a:rPr lang="fr-FR" dirty="0" smtClean="0">
                <a:latin typeface="Amandine" pitchFamily="2" charset="0"/>
              </a:rPr>
              <a:t>359,7</a:t>
            </a:r>
            <a:r>
              <a:rPr lang="fr-FR" dirty="0">
                <a:latin typeface="Amandine" pitchFamily="2" charset="0"/>
              </a:rPr>
              <a:t> km de tranchées </a:t>
            </a:r>
          </a:p>
          <a:p>
            <a:pPr marL="285750" indent="-285750" algn="just">
              <a:buFontTx/>
              <a:buChar char="-"/>
            </a:pPr>
            <a:r>
              <a:rPr lang="fr-FR" dirty="0" smtClean="0">
                <a:latin typeface="Amandine" pitchFamily="2" charset="0"/>
              </a:rPr>
              <a:t>2</a:t>
            </a:r>
            <a:r>
              <a:rPr lang="fr-FR" dirty="0">
                <a:latin typeface="Amandine" pitchFamily="2" charset="0"/>
              </a:rPr>
              <a:t> 232,5 km de barrières naturelles, telles des montagnes ou des rivières. </a:t>
            </a:r>
            <a:endParaRPr lang="fr-FR" dirty="0" smtClean="0">
              <a:latin typeface="Amandine" pitchFamily="2" charset="0"/>
            </a:endParaRPr>
          </a:p>
        </p:txBody>
      </p:sp>
      <p:sp>
        <p:nvSpPr>
          <p:cNvPr id="5" name="ZoneTexte 4"/>
          <p:cNvSpPr txBox="1"/>
          <p:nvPr/>
        </p:nvSpPr>
        <p:spPr>
          <a:xfrm>
            <a:off x="86668" y="2134011"/>
            <a:ext cx="1460996" cy="4247317"/>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Le </a:t>
            </a:r>
            <a:r>
              <a:rPr lang="fr-FR" dirty="0">
                <a:latin typeface="Amandine" pitchFamily="2" charset="0"/>
              </a:rPr>
              <a:t>même </a:t>
            </a:r>
            <a:r>
              <a:rPr lang="fr-FR" dirty="0" smtClean="0">
                <a:latin typeface="Amandine" pitchFamily="2" charset="0"/>
              </a:rPr>
              <a:t>service </a:t>
            </a:r>
            <a:r>
              <a:rPr lang="fr-FR" dirty="0">
                <a:latin typeface="Amandine" pitchFamily="2" charset="0"/>
              </a:rPr>
              <a:t>estime désormais à </a:t>
            </a:r>
            <a:r>
              <a:rPr lang="fr-FR" dirty="0">
                <a:solidFill>
                  <a:schemeClr val="accent2">
                    <a:lumMod val="75000"/>
                  </a:schemeClr>
                </a:solidFill>
                <a:latin typeface="Amandine" pitchFamily="2" charset="0"/>
              </a:rPr>
              <a:t>21 196,18 </a:t>
            </a:r>
            <a:r>
              <a:rPr lang="fr-FR" sz="1400" dirty="0">
                <a:solidFill>
                  <a:schemeClr val="accent2">
                    <a:lumMod val="75000"/>
                  </a:schemeClr>
                </a:solidFill>
                <a:latin typeface="Amandine" pitchFamily="2" charset="0"/>
              </a:rPr>
              <a:t>km</a:t>
            </a:r>
            <a:r>
              <a:rPr lang="fr-FR" dirty="0">
                <a:solidFill>
                  <a:schemeClr val="accent2">
                    <a:lumMod val="75000"/>
                  </a:schemeClr>
                </a:solidFill>
                <a:latin typeface="Amandine" pitchFamily="2" charset="0"/>
              </a:rPr>
              <a:t> </a:t>
            </a:r>
            <a:r>
              <a:rPr lang="fr-FR" dirty="0">
                <a:latin typeface="Amandine" pitchFamily="2" charset="0"/>
              </a:rPr>
              <a:t>la longueur totale de la Grande </a:t>
            </a:r>
            <a:r>
              <a:rPr lang="fr-FR" dirty="0" smtClean="0">
                <a:latin typeface="Amandine" pitchFamily="2" charset="0"/>
              </a:rPr>
              <a:t>Muraille. </a:t>
            </a:r>
            <a:r>
              <a:rPr lang="fr-FR" dirty="0">
                <a:latin typeface="Amandine" pitchFamily="2" charset="0"/>
              </a:rPr>
              <a:t>Cette nouvelle estimation prend en compte des parties actuellement détruites.</a:t>
            </a:r>
            <a:endParaRPr lang="fr-FR" dirty="0">
              <a:latin typeface="Amandine" pitchFamily="2" charset="0"/>
            </a:endParaRPr>
          </a:p>
        </p:txBody>
      </p:sp>
    </p:spTree>
    <p:extLst>
      <p:ext uri="{BB962C8B-B14F-4D97-AF65-F5344CB8AC3E}">
        <p14:creationId xmlns:p14="http://schemas.microsoft.com/office/powerpoint/2010/main" val="602045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79512" y="165200"/>
            <a:ext cx="8797390"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Grande Muraille est également le théâtre de l’une des grandes légende de la Chine : il s’agit de celle de Meng </a:t>
            </a:r>
            <a:r>
              <a:rPr lang="fr-FR" dirty="0">
                <a:latin typeface="Amandine" pitchFamily="2" charset="0"/>
              </a:rPr>
              <a:t>Chiang </a:t>
            </a:r>
            <a:r>
              <a:rPr lang="fr-FR" dirty="0" err="1" smtClean="0">
                <a:latin typeface="Amandine" pitchFamily="2" charset="0"/>
              </a:rPr>
              <a:t>Nü</a:t>
            </a:r>
            <a:r>
              <a:rPr lang="fr-FR" dirty="0" smtClean="0">
                <a:latin typeface="Amandine" pitchFamily="2" charset="0"/>
              </a:rPr>
              <a:t>.</a:t>
            </a:r>
            <a:endParaRPr lang="fr-FR" dirty="0">
              <a:latin typeface="Amandine" pitchFamily="2" charset="0"/>
            </a:endParaRPr>
          </a:p>
        </p:txBody>
      </p:sp>
      <p:pic>
        <p:nvPicPr>
          <p:cNvPr id="4" name="Picture 2" descr="http://i.ytimg.com/vi/GCbaraHiRo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64896" cy="4529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79512" y="4869160"/>
            <a:ext cx="8797390" cy="1754326"/>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a:latin typeface="Amandine" pitchFamily="2" charset="0"/>
              </a:rPr>
              <a:t>Lors de la construction de la Grande Muraille, sous le règne de l'empereur Qin </a:t>
            </a:r>
            <a:r>
              <a:rPr lang="fr-FR" dirty="0" err="1">
                <a:latin typeface="Amandine" pitchFamily="2" charset="0"/>
              </a:rPr>
              <a:t>Shi</a:t>
            </a:r>
            <a:r>
              <a:rPr lang="fr-FR" dirty="0">
                <a:latin typeface="Amandine" pitchFamily="2" charset="0"/>
              </a:rPr>
              <a:t> Huangdi, l'un des nombreux travailleurs enrôlés de force meurt d'épuisement. Son corps est utilisé comme remblai dans la muraille. Sa femme, entre-temps partie au milieu de l'hiver et traversant une partie de la Chine pour lui fournir des vêtements, arrive après sa mort. Ses pleurs et son désespoir sont tels que le Ciel fait s'écrouler la muraille à l'endroit où se trouve le corps. L'épouse meurt </a:t>
            </a:r>
            <a:r>
              <a:rPr lang="fr-FR" dirty="0" smtClean="0">
                <a:latin typeface="Amandine" pitchFamily="2" charset="0"/>
              </a:rPr>
              <a:t>également dans </a:t>
            </a:r>
            <a:r>
              <a:rPr lang="fr-FR" smtClean="0">
                <a:latin typeface="Amandine" pitchFamily="2" charset="0"/>
              </a:rPr>
              <a:t>cet éboulement.</a:t>
            </a:r>
            <a:endParaRPr lang="fr-FR" dirty="0">
              <a:latin typeface="Amandine" pitchFamily="2" charset="0"/>
            </a:endParaRPr>
          </a:p>
        </p:txBody>
      </p:sp>
    </p:spTree>
    <p:extLst>
      <p:ext uri="{BB962C8B-B14F-4D97-AF65-F5344CB8AC3E}">
        <p14:creationId xmlns:p14="http://schemas.microsoft.com/office/powerpoint/2010/main" val="396239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96113" y="692696"/>
            <a:ext cx="3007735" cy="230832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légende dit qu’on peut la voir depuis la lune, mais c’est faux. Elle a beau être très longue, elle est aussi extrêmement fine. Cela reviendrait à voir un cheveu à plus de 3 km, ou une mouche à 400km…</a:t>
            </a:r>
            <a:endParaRPr lang="fr-FR" dirty="0">
              <a:latin typeface="Amandine" pitchFamily="2" charset="0"/>
            </a:endParaRPr>
          </a:p>
        </p:txBody>
      </p:sp>
      <p:pic>
        <p:nvPicPr>
          <p:cNvPr id="4" name="Picture 2" descr="http://www.teoufouwak.perozeni.com/data/images/la-grande-muraille-et-la-l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6371852" cy="3138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16632"/>
            <a:ext cx="5796136" cy="41420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656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201150" cy="548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46"/>
          <a:stretch/>
        </p:blipFill>
        <p:spPr bwMode="auto">
          <a:xfrm>
            <a:off x="0" y="376775"/>
            <a:ext cx="9144000" cy="63459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940152" y="107921"/>
            <a:ext cx="2952328" cy="584775"/>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825571820"/>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11" name="ZoneTexte 10"/>
          <p:cNvSpPr txBox="1"/>
          <p:nvPr/>
        </p:nvSpPr>
        <p:spPr>
          <a:xfrm>
            <a:off x="3226728" y="1772816"/>
            <a:ext cx="5632712" cy="523220"/>
          </a:xfrm>
          <a:prstGeom prst="rect">
            <a:avLst/>
          </a:prstGeom>
          <a:noFill/>
        </p:spPr>
        <p:txBody>
          <a:bodyPr wrap="square" rtlCol="0">
            <a:spAutoFit/>
          </a:bodyPr>
          <a:lstStyle/>
          <a:p>
            <a:r>
              <a:rPr lang="fr-FR" sz="2800" dirty="0" smtClean="0">
                <a:latin typeface="DK Crayon Crumble" panose="03070001040701010105" pitchFamily="66" charset="0"/>
              </a:rPr>
              <a:t>IIIe siècle av. J.C. – XVIIe siècle </a:t>
            </a:r>
            <a:r>
              <a:rPr lang="fr-FR" sz="2800" dirty="0" err="1" smtClean="0">
                <a:latin typeface="DK Crayon Crumble" panose="03070001040701010105" pitchFamily="66" charset="0"/>
              </a:rPr>
              <a:t>ap</a:t>
            </a:r>
            <a:r>
              <a:rPr lang="fr-FR" sz="2800" dirty="0" smtClean="0">
                <a:latin typeface="DK Crayon Crumble" panose="03070001040701010105" pitchFamily="66" charset="0"/>
              </a:rPr>
              <a:t>. J.C.</a:t>
            </a:r>
            <a:endParaRPr lang="fr-FR" sz="2800" dirty="0">
              <a:latin typeface="DK Crayon Crumble" panose="03070001040701010105" pitchFamily="66" charset="0"/>
            </a:endParaRPr>
          </a:p>
        </p:txBody>
      </p:sp>
      <p:sp>
        <p:nvSpPr>
          <p:cNvPr id="12" name="ZoneTexte 11"/>
          <p:cNvSpPr txBox="1"/>
          <p:nvPr/>
        </p:nvSpPr>
        <p:spPr>
          <a:xfrm>
            <a:off x="3226728" y="5229199"/>
            <a:ext cx="5760640" cy="461665"/>
          </a:xfrm>
          <a:prstGeom prst="rect">
            <a:avLst/>
          </a:prstGeom>
          <a:noFill/>
        </p:spPr>
        <p:txBody>
          <a:bodyPr wrap="square" rtlCol="0">
            <a:spAutoFit/>
          </a:bodyPr>
          <a:lstStyle/>
          <a:p>
            <a:r>
              <a:rPr lang="fr-FR" sz="2400" dirty="0" smtClean="0">
                <a:latin typeface="DK Crayon Crumble" panose="03070001040701010105" pitchFamily="66" charset="0"/>
              </a:rPr>
              <a:t>Chine</a:t>
            </a:r>
            <a:endParaRPr lang="fr-FR" sz="2400" dirty="0">
              <a:latin typeface="DK Crayon Crumble" panose="03070001040701010105" pitchFamily="66" charset="0"/>
            </a:endParaRPr>
          </a:p>
        </p:txBody>
      </p:sp>
      <p:sp>
        <p:nvSpPr>
          <p:cNvPr id="13" name="ZoneTexte 12"/>
          <p:cNvSpPr txBox="1"/>
          <p:nvPr/>
        </p:nvSpPr>
        <p:spPr>
          <a:xfrm>
            <a:off x="3224778" y="2636912"/>
            <a:ext cx="5634662" cy="1200329"/>
          </a:xfrm>
          <a:prstGeom prst="rect">
            <a:avLst/>
          </a:prstGeom>
          <a:noFill/>
        </p:spPr>
        <p:txBody>
          <a:bodyPr wrap="square" rtlCol="0">
            <a:spAutoFit/>
          </a:bodyPr>
          <a:lstStyle/>
          <a:p>
            <a:r>
              <a:rPr lang="fr-FR" sz="2400" dirty="0" smtClean="0">
                <a:latin typeface="DK Crayon Crumble" panose="03070001040701010105" pitchFamily="66" charset="0"/>
              </a:rPr>
              <a:t>Longueur : 6700 km</a:t>
            </a:r>
          </a:p>
          <a:p>
            <a:r>
              <a:rPr lang="fr-FR" sz="2400" dirty="0" smtClean="0">
                <a:latin typeface="DK Crayon Crumble" panose="03070001040701010105" pitchFamily="66" charset="0"/>
              </a:rPr>
              <a:t>Largeur : entre 6 et 10m.</a:t>
            </a:r>
          </a:p>
          <a:p>
            <a:r>
              <a:rPr lang="fr-FR" sz="2400" dirty="0" smtClean="0">
                <a:latin typeface="DK Crayon Crumble" panose="03070001040701010105" pitchFamily="66" charset="0"/>
              </a:rPr>
              <a:t>Hauteur : entre 5 et 17</a:t>
            </a:r>
            <a:endParaRPr lang="fr-FR" sz="2400" dirty="0">
              <a:latin typeface="DK Crayon Crumble" panose="03070001040701010105" pitchFamily="66" charset="0"/>
            </a:endParaRPr>
          </a:p>
        </p:txBody>
      </p:sp>
      <p:sp>
        <p:nvSpPr>
          <p:cNvPr id="14" name="ZoneTexte 13"/>
          <p:cNvSpPr txBox="1"/>
          <p:nvPr/>
        </p:nvSpPr>
        <p:spPr>
          <a:xfrm>
            <a:off x="3240554" y="4119463"/>
            <a:ext cx="5760640" cy="461665"/>
          </a:xfrm>
          <a:prstGeom prst="rect">
            <a:avLst/>
          </a:prstGeom>
          <a:noFill/>
        </p:spPr>
        <p:txBody>
          <a:bodyPr wrap="square" rtlCol="0">
            <a:spAutoFit/>
          </a:bodyPr>
          <a:lstStyle/>
          <a:p>
            <a:r>
              <a:rPr lang="fr-FR" sz="2400" dirty="0" smtClean="0">
                <a:latin typeface="DK Crayon Crumble" panose="03070001040701010105" pitchFamily="66" charset="0"/>
              </a:rPr>
              <a:t>Mur de protection</a:t>
            </a:r>
            <a:endParaRPr lang="fr-FR" sz="24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1010"/>
          <a:stretch/>
        </p:blipFill>
        <p:spPr bwMode="auto">
          <a:xfrm>
            <a:off x="0" y="1"/>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347864" y="107921"/>
            <a:ext cx="5544616" cy="584775"/>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Croobie" panose="00000400000000000000" pitchFamily="2" charset="0"/>
              </a:rPr>
              <a:t>La Grande Muraille de Chine</a:t>
            </a:r>
            <a:endParaRPr lang="fr-FR" sz="32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Fichier:Grande Muraille sous les M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324" y="1624478"/>
            <a:ext cx="4654683" cy="3748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Great Wall of China Path through the Mountains..Stunning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 y="0"/>
            <a:ext cx="4571256" cy="6856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860032" y="476672"/>
            <a:ext cx="4176464"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C’est effectivement la plus longue construction réalisée par l’Homme. Elle mesure près de 6700km !</a:t>
            </a:r>
            <a:endParaRPr lang="fr-FR" dirty="0">
              <a:latin typeface="Amandine" pitchFamily="2" charset="0"/>
            </a:endParaRPr>
          </a:p>
        </p:txBody>
      </p:sp>
    </p:spTree>
    <p:extLst>
      <p:ext uri="{BB962C8B-B14F-4D97-AF65-F5344CB8AC3E}">
        <p14:creationId xmlns:p14="http://schemas.microsoft.com/office/powerpoint/2010/main" val="223892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9" y="692696"/>
            <a:ext cx="9156063" cy="6118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23528" y="44624"/>
            <a:ext cx="8568952"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A l’origine, il s’agissait d’un simple muret destiné à empêcher les troupeaux de se mélanger pour d’éviter les conflits avec les tribus voisines. Sa construction a débuté au </a:t>
            </a:r>
            <a:r>
              <a:rPr lang="fr-FR" dirty="0" smtClean="0">
                <a:latin typeface="Comic Sans MS" panose="030F0702030302020204" pitchFamily="66" charset="0"/>
              </a:rPr>
              <a:t>V</a:t>
            </a:r>
            <a:r>
              <a:rPr lang="fr-FR" dirty="0" smtClean="0">
                <a:latin typeface="Amandine" pitchFamily="2" charset="0"/>
              </a:rPr>
              <a:t>e siècle avant J.C. </a:t>
            </a:r>
            <a:r>
              <a:rPr lang="fr-FR" dirty="0" smtClean="0">
                <a:latin typeface="Amandine" pitchFamily="2" charset="0"/>
              </a:rPr>
              <a:t>Puis, e</a:t>
            </a:r>
            <a:r>
              <a:rPr lang="fr-FR" dirty="0" smtClean="0">
                <a:latin typeface="Amandine" pitchFamily="2" charset="0"/>
              </a:rPr>
              <a:t>lle a servi à se protéger des envahisseurs.</a:t>
            </a:r>
            <a:endParaRPr lang="fr-FR" dirty="0">
              <a:latin typeface="Amandine" pitchFamily="2" charset="0"/>
            </a:endParaRPr>
          </a:p>
        </p:txBody>
      </p:sp>
      <p:sp>
        <p:nvSpPr>
          <p:cNvPr id="3" name="ZoneTexte 2"/>
          <p:cNvSpPr txBox="1"/>
          <p:nvPr/>
        </p:nvSpPr>
        <p:spPr>
          <a:xfrm>
            <a:off x="107504" y="6167045"/>
            <a:ext cx="8928590"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frontières de la Chine ayant évolué au cours de l’Histoire, d’autres morceaux de la Muraille ont été construits le long de ces nouvelles frontières.</a:t>
            </a:r>
            <a:endParaRPr lang="fr-FR" dirty="0">
              <a:latin typeface="Amandine" pitchFamily="2" charset="0"/>
            </a:endParaRPr>
          </a:p>
        </p:txBody>
      </p:sp>
    </p:spTree>
    <p:extLst>
      <p:ext uri="{BB962C8B-B14F-4D97-AF65-F5344CB8AC3E}">
        <p14:creationId xmlns:p14="http://schemas.microsoft.com/office/powerpoint/2010/main" val="364228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3" name="Picture 3" descr="http://1hdwallpapers.com/wallpapers/the_great_wall_of_china_in_the_mist.jpg"/>
          <p:cNvPicPr>
            <a:picLocks noChangeAspect="1" noChangeArrowheads="1"/>
          </p:cNvPicPr>
          <p:nvPr/>
        </p:nvPicPr>
        <p:blipFill rotWithShape="1">
          <a:blip r:embed="rId2">
            <a:extLst>
              <a:ext uri="{28A0092B-C50C-407E-A947-70E740481C1C}">
                <a14:useLocalDpi xmlns:a14="http://schemas.microsoft.com/office/drawing/2010/main" val="0"/>
              </a:ext>
            </a:extLst>
          </a:blip>
          <a:srcRect r="16690"/>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97024" y="188640"/>
            <a:ext cx="8784976"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a:latin typeface="Amandine" pitchFamily="2" charset="0"/>
              </a:rPr>
              <a:t>Sa largeur est </a:t>
            </a:r>
            <a:r>
              <a:rPr lang="fr-FR" dirty="0" smtClean="0">
                <a:latin typeface="Amandine" pitchFamily="2" charset="0"/>
              </a:rPr>
              <a:t>de </a:t>
            </a:r>
            <a:r>
              <a:rPr lang="fr-FR" dirty="0">
                <a:solidFill>
                  <a:schemeClr val="accent2">
                    <a:lumMod val="75000"/>
                  </a:schemeClr>
                </a:solidFill>
                <a:latin typeface="Amandine" pitchFamily="2" charset="0"/>
              </a:rPr>
              <a:t>5 </a:t>
            </a:r>
            <a:r>
              <a:rPr lang="fr-FR" dirty="0" smtClean="0">
                <a:solidFill>
                  <a:schemeClr val="accent2">
                    <a:lumMod val="75000"/>
                  </a:schemeClr>
                </a:solidFill>
                <a:latin typeface="Amandine" pitchFamily="2" charset="0"/>
              </a:rPr>
              <a:t>à </a:t>
            </a:r>
            <a:r>
              <a:rPr lang="fr-FR" dirty="0">
                <a:solidFill>
                  <a:schemeClr val="accent2">
                    <a:lumMod val="75000"/>
                  </a:schemeClr>
                </a:solidFill>
                <a:latin typeface="Amandine" pitchFamily="2" charset="0"/>
              </a:rPr>
              <a:t>7 mètres </a:t>
            </a:r>
            <a:r>
              <a:rPr lang="fr-FR" dirty="0">
                <a:latin typeface="Amandine" pitchFamily="2" charset="0"/>
              </a:rPr>
              <a:t>en moyenne et sa hauteur </a:t>
            </a:r>
            <a:r>
              <a:rPr lang="fr-FR" dirty="0" smtClean="0">
                <a:latin typeface="Amandine" pitchFamily="2" charset="0"/>
              </a:rPr>
              <a:t>varie entre </a:t>
            </a:r>
            <a:r>
              <a:rPr lang="fr-FR" dirty="0">
                <a:solidFill>
                  <a:schemeClr val="accent2">
                    <a:lumMod val="75000"/>
                  </a:schemeClr>
                </a:solidFill>
                <a:latin typeface="Amandine" pitchFamily="2" charset="0"/>
              </a:rPr>
              <a:t>5 et 17 mètres</a:t>
            </a:r>
            <a:r>
              <a:rPr lang="fr-FR" dirty="0">
                <a:latin typeface="Amandine" pitchFamily="2" charset="0"/>
              </a:rPr>
              <a:t>. </a:t>
            </a:r>
            <a:r>
              <a:rPr lang="fr-FR" dirty="0" smtClean="0">
                <a:latin typeface="Amandine" pitchFamily="2" charset="0"/>
              </a:rPr>
              <a:t>A l’époque, les </a:t>
            </a:r>
            <a:r>
              <a:rPr lang="fr-FR" dirty="0">
                <a:latin typeface="Amandine" pitchFamily="2" charset="0"/>
              </a:rPr>
              <a:t>déplacements des soldats se faisaient </a:t>
            </a:r>
            <a:r>
              <a:rPr lang="fr-FR" dirty="0" smtClean="0">
                <a:latin typeface="Amandine" pitchFamily="2" charset="0"/>
              </a:rPr>
              <a:t>à cheval sur la muraille. </a:t>
            </a:r>
            <a:endParaRPr lang="fr-FR" dirty="0">
              <a:latin typeface="Amandine" pitchFamily="2" charset="0"/>
            </a:endParaRPr>
          </a:p>
        </p:txBody>
      </p:sp>
    </p:spTree>
    <p:extLst>
      <p:ext uri="{BB962C8B-B14F-4D97-AF65-F5344CB8AC3E}">
        <p14:creationId xmlns:p14="http://schemas.microsoft.com/office/powerpoint/2010/main" val="356030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1" name="Picture 5" descr="Great Wall of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47958"/>
            <a:ext cx="4564856" cy="6810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5" name="Picture 9" descr="Great Wall Of China"/>
          <p:cNvPicPr>
            <a:picLocks noChangeAspect="1" noChangeArrowheads="1"/>
          </p:cNvPicPr>
          <p:nvPr/>
        </p:nvPicPr>
        <p:blipFill rotWithShape="1">
          <a:blip r:embed="rId3">
            <a:extLst>
              <a:ext uri="{28A0092B-C50C-407E-A947-70E740481C1C}">
                <a14:useLocalDpi xmlns:a14="http://schemas.microsoft.com/office/drawing/2010/main" val="0"/>
              </a:ext>
            </a:extLst>
          </a:blip>
          <a:srcRect t="18212"/>
          <a:stretch/>
        </p:blipFill>
        <p:spPr bwMode="auto">
          <a:xfrm>
            <a:off x="4489524" y="47958"/>
            <a:ext cx="4690988" cy="6810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259632" y="6196662"/>
            <a:ext cx="720080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a:latin typeface="Amandine" pitchFamily="2" charset="0"/>
              </a:rPr>
              <a:t>Elle possède des </a:t>
            </a:r>
            <a:r>
              <a:rPr lang="fr-FR" dirty="0">
                <a:solidFill>
                  <a:schemeClr val="accent2">
                    <a:lumMod val="75000"/>
                  </a:schemeClr>
                </a:solidFill>
                <a:latin typeface="Amandine" pitchFamily="2" charset="0"/>
              </a:rPr>
              <a:t>tours de guet </a:t>
            </a:r>
            <a:r>
              <a:rPr lang="fr-FR" dirty="0">
                <a:latin typeface="Amandine" pitchFamily="2" charset="0"/>
              </a:rPr>
              <a:t>et des </a:t>
            </a:r>
            <a:r>
              <a:rPr lang="fr-FR" dirty="0">
                <a:solidFill>
                  <a:schemeClr val="accent2">
                    <a:lumMod val="75000"/>
                  </a:schemeClr>
                </a:solidFill>
                <a:latin typeface="Amandine" pitchFamily="2" charset="0"/>
              </a:rPr>
              <a:t>fortifications</a:t>
            </a:r>
            <a:r>
              <a:rPr lang="fr-FR" dirty="0">
                <a:latin typeface="Amandine" pitchFamily="2" charset="0"/>
              </a:rPr>
              <a:t> sur toute sa longueur. </a:t>
            </a:r>
            <a:endParaRPr lang="fr-FR" dirty="0"/>
          </a:p>
        </p:txBody>
      </p:sp>
      <p:sp>
        <p:nvSpPr>
          <p:cNvPr id="4" name="AutoShape 7" descr="the great wall of chin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22236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upload.wikimedia.org/wikipedia/commons/9/9d/Map_of_the_Great_Wall_of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07" y="7956"/>
            <a:ext cx="8512249" cy="6850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1520" y="116632"/>
            <a:ext cx="662473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Voici l’emplacement de ses différents tracés au cours du temps :</a:t>
            </a:r>
            <a:endParaRPr lang="fr-FR" dirty="0">
              <a:latin typeface="Amandine" pitchFamily="2" charset="0"/>
            </a:endParaRPr>
          </a:p>
        </p:txBody>
      </p:sp>
    </p:spTree>
    <p:extLst>
      <p:ext uri="{BB962C8B-B14F-4D97-AF65-F5344CB8AC3E}">
        <p14:creationId xmlns:p14="http://schemas.microsoft.com/office/powerpoint/2010/main" val="344423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2" name="Picture 4" descr="The Great Wall of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856"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4" name="Picture 6" descr="Great Wall, China"/>
          <p:cNvPicPr>
            <a:picLocks noChangeAspect="1" noChangeArrowheads="1"/>
          </p:cNvPicPr>
          <p:nvPr/>
        </p:nvPicPr>
        <p:blipFill rotWithShape="1">
          <a:blip r:embed="rId3">
            <a:extLst>
              <a:ext uri="{28A0092B-C50C-407E-A947-70E740481C1C}">
                <a14:useLocalDpi xmlns:a14="http://schemas.microsoft.com/office/drawing/2010/main" val="0"/>
              </a:ext>
            </a:extLst>
          </a:blip>
          <a:srcRect l="20757" b="22053"/>
          <a:stretch/>
        </p:blipFill>
        <p:spPr bwMode="auto">
          <a:xfrm>
            <a:off x="107504" y="26912"/>
            <a:ext cx="4311352" cy="6356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1520" y="5661248"/>
            <a:ext cx="3888432"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latin typeface="Amandine" pitchFamily="2" charset="0"/>
              </a:rPr>
              <a:t>En fait, il ne s’agit pas d’un mur continu, mais de plusieurs tronçons, qui parfois se doublent ou se triplent.</a:t>
            </a:r>
            <a:endParaRPr lang="fr-FR" dirty="0"/>
          </a:p>
        </p:txBody>
      </p:sp>
    </p:spTree>
    <p:extLst>
      <p:ext uri="{BB962C8B-B14F-4D97-AF65-F5344CB8AC3E}">
        <p14:creationId xmlns:p14="http://schemas.microsoft.com/office/powerpoint/2010/main" val="89098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45852" y="44624"/>
            <a:ext cx="8918803"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matériaux utilisés ont évolué en fonction de l’époque : on est passé de la terre et des cailloux aux couches de terre battue, aux gros blocs de pierre ou aux briques d’argile dont on renforçait la résistance en ajoutant de la farine de riz. </a:t>
            </a:r>
            <a:endParaRPr lang="fr-FR" dirty="0">
              <a:latin typeface="Amandine" pitchFamily="2" charset="0"/>
            </a:endParaRPr>
          </a:p>
        </p:txBody>
      </p:sp>
      <p:pic>
        <p:nvPicPr>
          <p:cNvPr id="3" name="Picture 2" descr="The Great Wall of China - you just walk a mile or some when you're touring. What an adventure to hike The Wall like one hikes the Appalachian Trail in the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26379"/>
            <a:ext cx="3888432" cy="5812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Great Wall of China - one of the 7 Wonders of the World"/>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1500"/>
          <a:stretch/>
        </p:blipFill>
        <p:spPr bwMode="auto">
          <a:xfrm>
            <a:off x="4211960" y="1069597"/>
            <a:ext cx="4729925" cy="556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3681</TotalTime>
  <Words>591</Words>
  <Application>Microsoft Office PowerPoint</Application>
  <PresentationFormat>Affichage à l'écran (4:3)</PresentationFormat>
  <Paragraphs>34</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Olivier Li</cp:lastModifiedBy>
  <cp:revision>242</cp:revision>
  <cp:lastPrinted>2014-08-26T14:31:59Z</cp:lastPrinted>
  <dcterms:created xsi:type="dcterms:W3CDTF">2014-07-17T08:41:29Z</dcterms:created>
  <dcterms:modified xsi:type="dcterms:W3CDTF">2014-09-11T17:41:57Z</dcterms:modified>
</cp:coreProperties>
</file>