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3" r:id="rId5"/>
    <p:sldId id="277" r:id="rId6"/>
    <p:sldId id="271" r:id="rId7"/>
    <p:sldId id="275" r:id="rId8"/>
    <p:sldId id="276" r:id="rId9"/>
    <p:sldId id="265" r:id="rId10"/>
    <p:sldId id="267" r:id="rId11"/>
    <p:sldId id="268"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83" d="100"/>
          <a:sy n="83"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pPr/>
              <a:t>22/07/2014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pPr/>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pPr/>
              <a:t>22/07/2014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pPr/>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1520" y="116632"/>
            <a:ext cx="6317307"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Mais où est donc Lucky Luke ?</a:t>
            </a:r>
            <a:endParaRPr lang="fr-FR" dirty="0">
              <a:latin typeface="Amandine" pitchFamily="2" charset="0"/>
            </a:endParaRPr>
          </a:p>
        </p:txBody>
      </p:sp>
      <p:pic>
        <p:nvPicPr>
          <p:cNvPr id="10242" name="Picture 2" descr="http://images.ya-too.com/art/equ/equ-affmor1.jpg"/>
          <p:cNvPicPr>
            <a:picLocks noChangeAspect="1" noChangeArrowheads="1"/>
          </p:cNvPicPr>
          <p:nvPr/>
        </p:nvPicPr>
        <p:blipFill>
          <a:blip r:embed="rId2" cstate="print"/>
          <a:srcRect/>
          <a:stretch>
            <a:fillRect/>
          </a:stretch>
        </p:blipFill>
        <p:spPr bwMode="auto">
          <a:xfrm>
            <a:off x="67292" y="476672"/>
            <a:ext cx="8393140" cy="6398732"/>
          </a:xfrm>
          <a:prstGeom prst="rect">
            <a:avLst/>
          </a:prstGeom>
          <a:noFill/>
        </p:spPr>
      </p:pic>
    </p:spTree>
    <p:extLst>
      <p:ext uri="{BB962C8B-B14F-4D97-AF65-F5344CB8AC3E}">
        <p14:creationId xmlns:p14="http://schemas.microsoft.com/office/powerpoint/2010/main" val="1669193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3068960"/>
            <a:ext cx="2952328" cy="584775"/>
          </a:xfrm>
          <a:prstGeom prst="rect">
            <a:avLst/>
          </a:prstGeom>
          <a:noFill/>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pic>
        <p:nvPicPr>
          <p:cNvPr id="2052" name="Picture 4" descr="http://upload.wikimedia.org/wikipedia/commons/thumb/6/6e/Monument_Valley_in_Arizona.jpg/800px-Monument_Valley_in_Arizona.jpg"/>
          <p:cNvPicPr>
            <a:picLocks noChangeAspect="1" noChangeArrowheads="1"/>
          </p:cNvPicPr>
          <p:nvPr/>
        </p:nvPicPr>
        <p:blipFill>
          <a:blip r:embed="rId2" cstate="print"/>
          <a:srcRect l="15120" r="19676"/>
          <a:stretch>
            <a:fillRect/>
          </a:stretch>
        </p:blipFill>
        <p:spPr bwMode="auto">
          <a:xfrm>
            <a:off x="3345739" y="0"/>
            <a:ext cx="5798261" cy="6858000"/>
          </a:xfrm>
          <a:prstGeom prst="rect">
            <a:avLst/>
          </a:prstGeom>
          <a:noFill/>
        </p:spPr>
      </p:pic>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078342937"/>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sz="2800" dirty="0">
                        <a:latin typeface="DK Crayon Crumble" pitchFamily="66" charset="0"/>
                      </a:endParaRPr>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5" name="ZoneTexte 4"/>
          <p:cNvSpPr txBox="1"/>
          <p:nvPr/>
        </p:nvSpPr>
        <p:spPr>
          <a:xfrm>
            <a:off x="3383766" y="5138028"/>
            <a:ext cx="4752528" cy="954107"/>
          </a:xfrm>
          <a:prstGeom prst="rect">
            <a:avLst/>
          </a:prstGeom>
          <a:noFill/>
        </p:spPr>
        <p:txBody>
          <a:bodyPr wrap="square" rtlCol="0">
            <a:spAutoFit/>
          </a:bodyPr>
          <a:lstStyle/>
          <a:p>
            <a:r>
              <a:rPr lang="fr-FR" sz="2800" dirty="0" smtClean="0">
                <a:latin typeface="DK Crayon Crumble" panose="03070001040701010105" pitchFamily="66" charset="0"/>
              </a:rPr>
              <a:t>Entre les états de l’Utah et l’Arizona – Etats-Unis d’Amérique</a:t>
            </a:r>
            <a:endParaRPr lang="fr-FR" sz="2800" dirty="0">
              <a:latin typeface="DK Crayon Crumble" panose="03070001040701010105" pitchFamily="66" charset="0"/>
            </a:endParaRPr>
          </a:p>
        </p:txBody>
      </p:sp>
      <p:sp>
        <p:nvSpPr>
          <p:cNvPr id="7" name="ZoneTexte 6"/>
          <p:cNvSpPr txBox="1"/>
          <p:nvPr/>
        </p:nvSpPr>
        <p:spPr>
          <a:xfrm>
            <a:off x="3367740" y="2924944"/>
            <a:ext cx="4752528" cy="523220"/>
          </a:xfrm>
          <a:prstGeom prst="rect">
            <a:avLst/>
          </a:prstGeom>
          <a:noFill/>
        </p:spPr>
        <p:txBody>
          <a:bodyPr wrap="square" rtlCol="0">
            <a:spAutoFit/>
          </a:bodyPr>
          <a:lstStyle/>
          <a:p>
            <a:r>
              <a:rPr lang="fr-FR" sz="2800" dirty="0" smtClean="0">
                <a:latin typeface="DK Crayon Crumble" panose="03070001040701010105" pitchFamily="66" charset="0"/>
              </a:rPr>
              <a:t>120 km²</a:t>
            </a:r>
            <a:endParaRPr lang="fr-FR" sz="2800" dirty="0">
              <a:latin typeface="DK Crayon Crumble" panose="03070001040701010105" pitchFamily="66" charset="0"/>
            </a:endParaRPr>
          </a:p>
        </p:txBody>
      </p:sp>
      <p:sp>
        <p:nvSpPr>
          <p:cNvPr id="6" name="ZoneTexte 5"/>
          <p:cNvSpPr txBox="1"/>
          <p:nvPr/>
        </p:nvSpPr>
        <p:spPr>
          <a:xfrm>
            <a:off x="3367740" y="4005064"/>
            <a:ext cx="5596748" cy="954107"/>
          </a:xfrm>
          <a:prstGeom prst="rect">
            <a:avLst/>
          </a:prstGeom>
          <a:noFill/>
        </p:spPr>
        <p:txBody>
          <a:bodyPr wrap="square" rtlCol="0">
            <a:spAutoFit/>
          </a:bodyPr>
          <a:lstStyle/>
          <a:p>
            <a:r>
              <a:rPr lang="fr-FR" sz="2800" dirty="0">
                <a:latin typeface="DK Crayon Crumble" pitchFamily="66" charset="0"/>
              </a:rPr>
              <a:t>Parc national / territoire navajo sacré</a:t>
            </a:r>
          </a:p>
          <a:p>
            <a:endParaRPr lang="fr-FR" sz="2800" dirty="0">
              <a:latin typeface="DK Crayon Crumble"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eardrop Arch, at Sunset, Monument Valley, AZ, Navajo tribal park Found on www.flickr.com via Tumblr"/>
          <p:cNvPicPr>
            <a:picLocks noChangeAspect="1" noChangeArrowheads="1"/>
          </p:cNvPicPr>
          <p:nvPr/>
        </p:nvPicPr>
        <p:blipFill>
          <a:blip r:embed="rId2" cstate="print"/>
          <a:srcRect/>
          <a:stretch>
            <a:fillRect/>
          </a:stretch>
        </p:blipFill>
        <p:spPr bwMode="auto">
          <a:xfrm>
            <a:off x="4644008" y="0"/>
            <a:ext cx="4762500" cy="7143750"/>
          </a:xfrm>
          <a:prstGeom prst="rect">
            <a:avLst/>
          </a:prstGeom>
          <a:noFill/>
        </p:spPr>
      </p:pic>
      <p:pic>
        <p:nvPicPr>
          <p:cNvPr id="9218" name="Picture 2" descr="Tribal Star - Google+"/>
          <p:cNvPicPr>
            <a:picLocks noChangeAspect="1" noChangeArrowheads="1"/>
          </p:cNvPicPr>
          <p:nvPr/>
        </p:nvPicPr>
        <p:blipFill>
          <a:blip r:embed="rId3" cstate="print"/>
          <a:srcRect/>
          <a:stretch>
            <a:fillRect/>
          </a:stretch>
        </p:blipFill>
        <p:spPr bwMode="auto">
          <a:xfrm>
            <a:off x="0" y="0"/>
            <a:ext cx="4752975" cy="7143750"/>
          </a:xfrm>
          <a:prstGeom prst="rect">
            <a:avLst/>
          </a:prstGeom>
          <a:noFill/>
        </p:spPr>
      </p:pic>
      <p:sp>
        <p:nvSpPr>
          <p:cNvPr id="5" name="ZoneTexte 4"/>
          <p:cNvSpPr txBox="1"/>
          <p:nvPr/>
        </p:nvSpPr>
        <p:spPr>
          <a:xfrm>
            <a:off x="1403648" y="113521"/>
            <a:ext cx="5040560" cy="646331"/>
          </a:xfrm>
          <a:prstGeom prst="rect">
            <a:avLst/>
          </a:prstGeom>
          <a:solidFill>
            <a:schemeClr val="accent3">
              <a:lumMod val="60000"/>
              <a:lumOff val="40000"/>
            </a:schemeClr>
          </a:solidFill>
          <a:ln w="57150" cmpd="thickThin">
            <a:solidFill>
              <a:schemeClr val="accent3">
                <a:lumMod val="50000"/>
              </a:schemeClr>
            </a:solidFill>
          </a:ln>
        </p:spPr>
        <p:txBody>
          <a:bodyPr wrap="square" rtlCol="0">
            <a:spAutoFit/>
          </a:bodyPr>
          <a:lstStyle/>
          <a:p>
            <a:pPr algn="ctr"/>
            <a:r>
              <a:rPr lang="fr-FR" sz="3600" dirty="0" smtClean="0">
                <a:solidFill>
                  <a:schemeClr val="accent3">
                    <a:lumMod val="50000"/>
                  </a:schemeClr>
                </a:solidFill>
                <a:latin typeface="Croobie" panose="00000400000000000000" pitchFamily="2" charset="0"/>
              </a:rPr>
              <a:t> Monument </a:t>
            </a:r>
            <a:r>
              <a:rPr lang="fr-FR" sz="3600" dirty="0" err="1" smtClean="0">
                <a:solidFill>
                  <a:schemeClr val="accent3">
                    <a:lumMod val="50000"/>
                  </a:schemeClr>
                </a:solidFill>
                <a:latin typeface="Croobie" panose="00000400000000000000" pitchFamily="2" charset="0"/>
              </a:rPr>
              <a:t>Valley</a:t>
            </a:r>
            <a:endParaRPr lang="fr-FR" sz="36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38765540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38000"/>
          </a:schemeClr>
        </a:solidFill>
        <a:effectLst/>
      </p:bgPr>
    </p:bg>
    <p:spTree>
      <p:nvGrpSpPr>
        <p:cNvPr id="1" name=""/>
        <p:cNvGrpSpPr/>
        <p:nvPr/>
      </p:nvGrpSpPr>
      <p:grpSpPr>
        <a:xfrm>
          <a:off x="0" y="0"/>
          <a:ext cx="0" cy="0"/>
          <a:chOff x="0" y="0"/>
          <a:chExt cx="0" cy="0"/>
        </a:xfrm>
      </p:grpSpPr>
      <p:pic>
        <p:nvPicPr>
          <p:cNvPr id="8194" name="Picture 2" descr="Monument Valley Sunset  |  Gleb Tarro"/>
          <p:cNvPicPr>
            <a:picLocks noChangeAspect="1" noChangeArrowheads="1"/>
          </p:cNvPicPr>
          <p:nvPr/>
        </p:nvPicPr>
        <p:blipFill>
          <a:blip r:embed="rId2" cstate="print"/>
          <a:srcRect/>
          <a:stretch>
            <a:fillRect/>
          </a:stretch>
        </p:blipFill>
        <p:spPr bwMode="auto">
          <a:xfrm>
            <a:off x="2123728" y="-571500"/>
            <a:ext cx="4962525" cy="7429500"/>
          </a:xfrm>
          <a:prstGeom prst="rect">
            <a:avLst/>
          </a:prstGeom>
          <a:noFill/>
        </p:spPr>
      </p:pic>
    </p:spTree>
    <p:extLst>
      <p:ext uri="{BB962C8B-B14F-4D97-AF65-F5344CB8AC3E}">
        <p14:creationId xmlns:p14="http://schemas.microsoft.com/office/powerpoint/2010/main" val="583179666"/>
      </p:ext>
    </p:extLst>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1323" y="149662"/>
            <a:ext cx="377937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Quel est le point commun entre…</a:t>
            </a:r>
            <a:endParaRPr lang="fr-FR" dirty="0">
              <a:latin typeface="Amandine" pitchFamily="2" charset="0"/>
            </a:endParaRPr>
          </a:p>
        </p:txBody>
      </p:sp>
      <p:pic>
        <p:nvPicPr>
          <p:cNvPr id="2" name="Picture 2" descr="http://www.bebegavroche.com/media/wysiwyg/cars.jpg"/>
          <p:cNvPicPr>
            <a:picLocks noChangeAspect="1" noChangeArrowheads="1"/>
          </p:cNvPicPr>
          <p:nvPr/>
        </p:nvPicPr>
        <p:blipFill>
          <a:blip r:embed="rId2" cstate="print"/>
          <a:srcRect/>
          <a:stretch>
            <a:fillRect/>
          </a:stretch>
        </p:blipFill>
        <p:spPr bwMode="auto">
          <a:xfrm>
            <a:off x="179512" y="1124744"/>
            <a:ext cx="3952875" cy="2638426"/>
          </a:xfrm>
          <a:prstGeom prst="rect">
            <a:avLst/>
          </a:prstGeom>
          <a:noFill/>
        </p:spPr>
      </p:pic>
      <p:pic>
        <p:nvPicPr>
          <p:cNvPr id="7172" name="Picture 4" descr="https://journalaam.files.wordpress.com/2014/06/forrest-gump.jpg"/>
          <p:cNvPicPr>
            <a:picLocks noChangeAspect="1" noChangeArrowheads="1"/>
          </p:cNvPicPr>
          <p:nvPr/>
        </p:nvPicPr>
        <p:blipFill>
          <a:blip r:embed="rId3" cstate="print"/>
          <a:srcRect/>
          <a:stretch>
            <a:fillRect/>
          </a:stretch>
        </p:blipFill>
        <p:spPr bwMode="auto">
          <a:xfrm>
            <a:off x="0" y="3573016"/>
            <a:ext cx="5374631" cy="3023230"/>
          </a:xfrm>
          <a:prstGeom prst="rect">
            <a:avLst/>
          </a:prstGeom>
          <a:noFill/>
        </p:spPr>
      </p:pic>
      <p:pic>
        <p:nvPicPr>
          <p:cNvPr id="7174" name="Picture 6" descr="http://www.iletaitunefoislecinema.com/theme/efc/fichier/galerieimage/315/4aa6c4f26a9c3-stagecoachjpg.jpg"/>
          <p:cNvPicPr>
            <a:picLocks noChangeAspect="1" noChangeArrowheads="1"/>
          </p:cNvPicPr>
          <p:nvPr/>
        </p:nvPicPr>
        <p:blipFill>
          <a:blip r:embed="rId4" cstate="print"/>
          <a:srcRect/>
          <a:stretch>
            <a:fillRect/>
          </a:stretch>
        </p:blipFill>
        <p:spPr bwMode="auto">
          <a:xfrm>
            <a:off x="5029168" y="1412776"/>
            <a:ext cx="4091922" cy="2864347"/>
          </a:xfrm>
          <a:prstGeom prst="rect">
            <a:avLst/>
          </a:prstGeom>
          <a:noFill/>
        </p:spPr>
      </p:pic>
    </p:spTree>
    <p:extLst>
      <p:ext uri="{BB962C8B-B14F-4D97-AF65-F5344CB8AC3E}">
        <p14:creationId xmlns:p14="http://schemas.microsoft.com/office/powerpoint/2010/main" val="3795085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16" presetClass="entr" presetSubtype="21" fill="hold" nodeType="afterEffect">
                                  <p:stCondLst>
                                    <p:cond delay="1000"/>
                                  </p:stCondLst>
                                  <p:childTnLst>
                                    <p:set>
                                      <p:cBhvr>
                                        <p:cTn id="10" dur="1" fill="hold">
                                          <p:stCondLst>
                                            <p:cond delay="0"/>
                                          </p:stCondLst>
                                        </p:cTn>
                                        <p:tgtEl>
                                          <p:spTgt spid="7172"/>
                                        </p:tgtEl>
                                        <p:attrNameLst>
                                          <p:attrName>style.visibility</p:attrName>
                                        </p:attrNameLst>
                                      </p:cBhvr>
                                      <p:to>
                                        <p:strVal val="visible"/>
                                      </p:to>
                                    </p:set>
                                    <p:animEffect transition="in" filter="barn(inVertical)">
                                      <p:cBhvr>
                                        <p:cTn id="11" dur="500"/>
                                        <p:tgtEl>
                                          <p:spTgt spid="7172"/>
                                        </p:tgtEl>
                                      </p:cBhvr>
                                    </p:animEffect>
                                  </p:childTnLst>
                                </p:cTn>
                              </p:par>
                            </p:childTnLst>
                          </p:cTn>
                        </p:par>
                        <p:par>
                          <p:cTn id="12" fill="hold">
                            <p:stCondLst>
                              <p:cond delay="3000"/>
                            </p:stCondLst>
                            <p:childTnLst>
                              <p:par>
                                <p:cTn id="13" presetID="22" presetClass="entr" presetSubtype="4" fill="hold" nodeType="afterEffect">
                                  <p:stCondLst>
                                    <p:cond delay="1000"/>
                                  </p:stCondLst>
                                  <p:childTnLst>
                                    <p:set>
                                      <p:cBhvr>
                                        <p:cTn id="14" dur="1" fill="hold">
                                          <p:stCondLst>
                                            <p:cond delay="0"/>
                                          </p:stCondLst>
                                        </p:cTn>
                                        <p:tgtEl>
                                          <p:spTgt spid="7174"/>
                                        </p:tgtEl>
                                        <p:attrNameLst>
                                          <p:attrName>style.visibility</p:attrName>
                                        </p:attrNameLst>
                                      </p:cBhvr>
                                      <p:to>
                                        <p:strVal val="visible"/>
                                      </p:to>
                                    </p:set>
                                    <p:animEffect transition="in" filter="wipe(down)">
                                      <p:cBhvr>
                                        <p:cTn id="1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3.wikia.nocookie.net/__cb20070430171930/disney/images/archive/0/01/20130418203707%21C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86" y="1268760"/>
            <a:ext cx="2972774" cy="440362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9552" y="260648"/>
            <a:ext cx="748883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Monument </a:t>
            </a:r>
            <a:r>
              <a:rPr lang="fr-FR" dirty="0" err="1" smtClean="0">
                <a:latin typeface="Amandine" pitchFamily="2" charset="0"/>
              </a:rPr>
              <a:t>Valley</a:t>
            </a:r>
            <a:r>
              <a:rPr lang="fr-FR" dirty="0" smtClean="0">
                <a:latin typeface="Amandine" pitchFamily="2" charset="0"/>
              </a:rPr>
              <a:t> sert de décor à ces trois films.</a:t>
            </a:r>
            <a:endParaRPr lang="fr-FR" dirty="0">
              <a:latin typeface="Amandine" pitchFamily="2" charset="0"/>
            </a:endParaRPr>
          </a:p>
        </p:txBody>
      </p:sp>
      <p:pic>
        <p:nvPicPr>
          <p:cNvPr id="2050" name="Picture 2" descr="http://www.besttravelguideto.com/wp-content/uploads/2014/05/forrest-gump500full.png"/>
          <p:cNvPicPr>
            <a:picLocks noChangeAspect="1" noChangeArrowheads="1"/>
          </p:cNvPicPr>
          <p:nvPr/>
        </p:nvPicPr>
        <p:blipFill rotWithShape="1">
          <a:blip r:embed="rId3">
            <a:extLst>
              <a:ext uri="{28A0092B-C50C-407E-A947-70E740481C1C}">
                <a14:useLocalDpi xmlns:a14="http://schemas.microsoft.com/office/drawing/2010/main" val="0"/>
              </a:ext>
            </a:extLst>
          </a:blip>
          <a:srcRect t="11756" b="12230"/>
          <a:stretch/>
        </p:blipFill>
        <p:spPr bwMode="auto">
          <a:xfrm>
            <a:off x="3990186" y="764704"/>
            <a:ext cx="4762500" cy="20345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85gNCAxQtxg/Ub8Pc3rEuQI/AAAAAAAAFWQ/h59Ze8fpZBM/s1600/stagecoachmonumentvall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2951351"/>
            <a:ext cx="5184576" cy="388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9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est Mitten, Monument Valley, Arizona"/>
          <p:cNvPicPr>
            <a:picLocks noChangeAspect="1" noChangeArrowheads="1"/>
          </p:cNvPicPr>
          <p:nvPr/>
        </p:nvPicPr>
        <p:blipFill>
          <a:blip r:embed="rId2" cstate="print"/>
          <a:srcRect/>
          <a:stretch>
            <a:fillRect/>
          </a:stretch>
        </p:blipFill>
        <p:spPr bwMode="auto">
          <a:xfrm>
            <a:off x="2267744" y="-243408"/>
            <a:ext cx="5162550" cy="7287344"/>
          </a:xfrm>
          <a:prstGeom prst="rect">
            <a:avLst/>
          </a:prstGeom>
          <a:noFill/>
        </p:spPr>
      </p:pic>
      <p:sp>
        <p:nvSpPr>
          <p:cNvPr id="5" name="ZoneTexte 4"/>
          <p:cNvSpPr txBox="1"/>
          <p:nvPr/>
        </p:nvSpPr>
        <p:spPr>
          <a:xfrm>
            <a:off x="161323" y="149662"/>
            <a:ext cx="377937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A quoi est due selon vous cette couleur rouge ?</a:t>
            </a:r>
            <a:endParaRPr lang="fr-FR" dirty="0">
              <a:latin typeface="Amandine" pitchFamily="2" charset="0"/>
            </a:endParaRPr>
          </a:p>
        </p:txBody>
      </p:sp>
      <p:sp>
        <p:nvSpPr>
          <p:cNvPr id="7" name="ZoneTexte 6"/>
          <p:cNvSpPr txBox="1"/>
          <p:nvPr/>
        </p:nvSpPr>
        <p:spPr>
          <a:xfrm>
            <a:off x="5076056" y="6021288"/>
            <a:ext cx="377937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Les roches se sont oxydées, elles ont « rouillé ».</a:t>
            </a:r>
            <a:endParaRPr lang="fr-FR" dirty="0">
              <a:latin typeface="Amandine" pitchFamily="2" charset="0"/>
            </a:endParaRPr>
          </a:p>
        </p:txBody>
      </p:sp>
    </p:spTree>
    <p:extLst>
      <p:ext uri="{BB962C8B-B14F-4D97-AF65-F5344CB8AC3E}">
        <p14:creationId xmlns:p14="http://schemas.microsoft.com/office/powerpoint/2010/main" val="29014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vJb5QhOvtZ4/UB5mSR9S3LI/AAAAAAAAIpU/lWhQwkoXBAA/s1600/47561_462207025972_5598766_n.jpg"/>
          <p:cNvPicPr>
            <a:picLocks noChangeAspect="1" noChangeArrowheads="1"/>
          </p:cNvPicPr>
          <p:nvPr/>
        </p:nvPicPr>
        <p:blipFill>
          <a:blip r:embed="rId2" cstate="print"/>
          <a:srcRect/>
          <a:stretch>
            <a:fillRect/>
          </a:stretch>
        </p:blipFill>
        <p:spPr bwMode="auto">
          <a:xfrm>
            <a:off x="3131840" y="476672"/>
            <a:ext cx="4836029" cy="3627023"/>
          </a:xfrm>
          <a:prstGeom prst="rect">
            <a:avLst/>
          </a:prstGeom>
          <a:noFill/>
        </p:spPr>
      </p:pic>
      <p:sp>
        <p:nvSpPr>
          <p:cNvPr id="3" name="ZoneTexte 2"/>
          <p:cNvSpPr txBox="1"/>
          <p:nvPr/>
        </p:nvSpPr>
        <p:spPr>
          <a:xfrm>
            <a:off x="0" y="357664"/>
            <a:ext cx="766834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Selon vous, comment les Indiens Navajos ont-ils nommés ces rochers ?</a:t>
            </a:r>
            <a:endParaRPr lang="fr-FR" dirty="0">
              <a:latin typeface="Amandine" pitchFamily="2" charset="0"/>
            </a:endParaRPr>
          </a:p>
        </p:txBody>
      </p:sp>
      <p:pic>
        <p:nvPicPr>
          <p:cNvPr id="5122" name="Picture 2" descr="Totem Pole, Monument Valley, Arizona"/>
          <p:cNvPicPr>
            <a:picLocks noChangeAspect="1" noChangeArrowheads="1"/>
          </p:cNvPicPr>
          <p:nvPr/>
        </p:nvPicPr>
        <p:blipFill>
          <a:blip r:embed="rId3" cstate="print"/>
          <a:srcRect/>
          <a:stretch>
            <a:fillRect/>
          </a:stretch>
        </p:blipFill>
        <p:spPr bwMode="auto">
          <a:xfrm>
            <a:off x="0" y="1049019"/>
            <a:ext cx="3563888" cy="5808982"/>
          </a:xfrm>
          <a:prstGeom prst="rect">
            <a:avLst/>
          </a:prstGeom>
          <a:noFill/>
        </p:spPr>
      </p:pic>
      <p:pic>
        <p:nvPicPr>
          <p:cNvPr id="5126" name="Picture 6" descr="http://www.make-my-trip.fr/wp-content/uploads/2014/05/Three-sisters-monument-valley.jpg"/>
          <p:cNvPicPr>
            <a:picLocks noChangeAspect="1" noChangeArrowheads="1"/>
          </p:cNvPicPr>
          <p:nvPr/>
        </p:nvPicPr>
        <p:blipFill>
          <a:blip r:embed="rId4" cstate="print"/>
          <a:srcRect/>
          <a:stretch>
            <a:fillRect/>
          </a:stretch>
        </p:blipFill>
        <p:spPr bwMode="auto">
          <a:xfrm>
            <a:off x="2699792" y="3833664"/>
            <a:ext cx="4032448" cy="3024336"/>
          </a:xfrm>
          <a:prstGeom prst="rect">
            <a:avLst/>
          </a:prstGeom>
          <a:noFill/>
        </p:spPr>
      </p:pic>
      <p:pic>
        <p:nvPicPr>
          <p:cNvPr id="5128" name="Picture 8" descr="http://auto.img.v4.skyrock.net/6563/50776563/pics/2049466953_1.jpg"/>
          <p:cNvPicPr>
            <a:picLocks noChangeAspect="1" noChangeArrowheads="1"/>
          </p:cNvPicPr>
          <p:nvPr/>
        </p:nvPicPr>
        <p:blipFill>
          <a:blip r:embed="rId5" cstate="print"/>
          <a:srcRect/>
          <a:stretch>
            <a:fillRect/>
          </a:stretch>
        </p:blipFill>
        <p:spPr bwMode="auto">
          <a:xfrm>
            <a:off x="6732240" y="3185592"/>
            <a:ext cx="2754306" cy="3672408"/>
          </a:xfrm>
          <a:prstGeom prst="rect">
            <a:avLst/>
          </a:prstGeom>
          <a:noFill/>
        </p:spPr>
      </p:pic>
    </p:spTree>
    <p:extLst>
      <p:ext uri="{BB962C8B-B14F-4D97-AF65-F5344CB8AC3E}">
        <p14:creationId xmlns:p14="http://schemas.microsoft.com/office/powerpoint/2010/main" val="347951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l="31265" t="18329" r="4537" b="6250"/>
          <a:stretch>
            <a:fillRect/>
          </a:stretch>
        </p:blipFill>
        <p:spPr bwMode="auto">
          <a:xfrm>
            <a:off x="-180528" y="0"/>
            <a:ext cx="10382812" cy="6858000"/>
          </a:xfrm>
          <a:prstGeom prst="rect">
            <a:avLst/>
          </a:prstGeom>
          <a:noFill/>
          <a:ln w="9525">
            <a:noFill/>
            <a:miter lim="800000"/>
            <a:headEnd/>
            <a:tailEnd/>
          </a:ln>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chemeClr val="accent3">
                    <a:lumMod val="50000"/>
                  </a:schemeClr>
                </a:solidFill>
                <a:latin typeface="Amandine" pitchFamily="2" charset="0"/>
              </a:rPr>
              <a:t>Monument </a:t>
            </a:r>
            <a:r>
              <a:rPr lang="fr-FR" dirty="0" err="1" smtClean="0">
                <a:solidFill>
                  <a:schemeClr val="accent3">
                    <a:lumMod val="50000"/>
                  </a:schemeClr>
                </a:solidFill>
                <a:latin typeface="Amandine" pitchFamily="2" charset="0"/>
              </a:rPr>
              <a:t>Valley</a:t>
            </a:r>
            <a:endParaRPr lang="fr-FR" dirty="0">
              <a:solidFill>
                <a:schemeClr val="accent3">
                  <a:lumMod val="50000"/>
                </a:schemeClr>
              </a:solidFill>
              <a:latin typeface="Amandine" pitchFamily="2" charset="0"/>
            </a:endParaRPr>
          </a:p>
        </p:txBody>
      </p:sp>
      <p:sp>
        <p:nvSpPr>
          <p:cNvPr id="3" name="Espace réservé du contenu 2"/>
          <p:cNvSpPr txBox="1">
            <a:spLocks/>
          </p:cNvSpPr>
          <p:nvPr/>
        </p:nvSpPr>
        <p:spPr>
          <a:xfrm>
            <a:off x="0" y="1124744"/>
            <a:ext cx="9144000" cy="56166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2000" b="1" dirty="0" smtClean="0">
                <a:latin typeface="Comic Sans MS" pitchFamily="66" charset="0"/>
              </a:rPr>
              <a:t>Monument </a:t>
            </a:r>
            <a:r>
              <a:rPr lang="fr-FR" sz="2000" b="1" dirty="0" err="1" smtClean="0">
                <a:latin typeface="Comic Sans MS" pitchFamily="66" charset="0"/>
              </a:rPr>
              <a:t>Valley</a:t>
            </a:r>
            <a:r>
              <a:rPr lang="fr-FR" sz="2000" dirty="0" smtClean="0">
                <a:latin typeface="Comic Sans MS" pitchFamily="66" charset="0"/>
              </a:rPr>
              <a:t> est un site naturel remarquable par ses formations rocheuses, situé aux États-Unis à la frontière entre l'Arizona et l'Utah, dans le Far Ouest américain. Le site fait partie d'une réserve des Navajos et du plateau du Colorado. Les Navajos nomment l'endroit « </a:t>
            </a:r>
            <a:r>
              <a:rPr lang="fr-FR" sz="2000" i="1" dirty="0" smtClean="0">
                <a:latin typeface="Comic Sans MS" pitchFamily="66" charset="0"/>
              </a:rPr>
              <a:t>Tsé </a:t>
            </a:r>
            <a:r>
              <a:rPr lang="fr-FR" sz="2000" i="1" dirty="0" err="1" smtClean="0">
                <a:latin typeface="Comic Sans MS" pitchFamily="66" charset="0"/>
              </a:rPr>
              <a:t>Bii</a:t>
            </a:r>
            <a:r>
              <a:rPr lang="fr-FR" sz="2000" i="1" dirty="0" smtClean="0">
                <a:latin typeface="Comic Sans MS" pitchFamily="66" charset="0"/>
              </a:rPr>
              <a:t>' </a:t>
            </a:r>
            <a:r>
              <a:rPr lang="fr-FR" sz="2000" i="1" dirty="0" err="1" smtClean="0">
                <a:latin typeface="Comic Sans MS" pitchFamily="66" charset="0"/>
              </a:rPr>
              <a:t>Ndzisgaii</a:t>
            </a:r>
            <a:r>
              <a:rPr lang="fr-FR" sz="2000" dirty="0" smtClean="0">
                <a:latin typeface="Comic Sans MS" pitchFamily="66" charset="0"/>
              </a:rPr>
              <a:t> », signifiant « la vallée des rocs ».</a:t>
            </a:r>
          </a:p>
          <a:p>
            <a:pPr marL="0" indent="0" algn="just">
              <a:buNone/>
            </a:pPr>
            <a:r>
              <a:rPr lang="fr-FR" sz="2000" dirty="0" smtClean="0">
                <a:latin typeface="Comic Sans MS" pitchFamily="66" charset="0"/>
              </a:rPr>
              <a:t>Les Navajos ont nommé certains rochers, dont la forme caractéristique représente un animal, une personne ou symbolise leur histoire. Ainsi on peut observer « le Grand Chef indien », « l'aigle impérial », « l'œil qui pleure », « les trois sœurs » et « la botte de cowboy ».</a:t>
            </a:r>
          </a:p>
          <a:p>
            <a:pPr marL="0" indent="0" algn="just">
              <a:buNone/>
            </a:pPr>
            <a:r>
              <a:rPr lang="fr-FR" sz="2000" dirty="0" smtClean="0">
                <a:latin typeface="Comic Sans MS" pitchFamily="66" charset="0"/>
              </a:rPr>
              <a:t>De nos jours, Monument </a:t>
            </a:r>
            <a:r>
              <a:rPr lang="fr-FR" sz="2000" dirty="0" err="1" smtClean="0">
                <a:latin typeface="Comic Sans MS" pitchFamily="66" charset="0"/>
              </a:rPr>
              <a:t>Valley</a:t>
            </a:r>
            <a:r>
              <a:rPr lang="fr-FR" sz="2000" dirty="0" smtClean="0">
                <a:latin typeface="Comic Sans MS" pitchFamily="66" charset="0"/>
              </a:rPr>
              <a:t> se visite en voiture. Les visiteurs déambulent dans un chemin caillouteux avec leur propre véhicule ou avec des guides amérindiens. En effet, ce parc se trouve dans la réserve des Navajos, ce sont eux qui récoltent les droits d'entrée (non-inclus dans le </a:t>
            </a:r>
            <a:r>
              <a:rPr lang="fr-FR" sz="2000" i="1" dirty="0" err="1" smtClean="0">
                <a:latin typeface="Comic Sans MS" pitchFamily="66" charset="0"/>
              </a:rPr>
              <a:t>pass</a:t>
            </a:r>
            <a:r>
              <a:rPr lang="fr-FR" sz="2000" dirty="0" smtClean="0">
                <a:latin typeface="Comic Sans MS" pitchFamily="66" charset="0"/>
              </a:rPr>
              <a:t> des parcs nationaux américains). Il est préférable d'effectuer la visite de ce site remarquable avec un guide Navajo, qui permet l'accès à des zones interdites aux visiteurs non accompagnés. Il est également possible de visiter ce site à cheval.</a:t>
            </a:r>
            <a:endParaRPr lang="fr-FR" sz="2000" dirty="0">
              <a:latin typeface="Comic Sans MS" pitchFamily="66" charset="0"/>
            </a:endParaRPr>
          </a:p>
        </p:txBody>
      </p:sp>
    </p:spTree>
    <p:extLst>
      <p:ext uri="{BB962C8B-B14F-4D97-AF65-F5344CB8AC3E}">
        <p14:creationId xmlns:p14="http://schemas.microsoft.com/office/powerpoint/2010/main" val="3154699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92</Words>
  <Application>Microsoft Office PowerPoint</Application>
  <PresentationFormat>Affichage à l'écran (4:3)</PresentationFormat>
  <Paragraphs>20</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53</cp:revision>
  <dcterms:created xsi:type="dcterms:W3CDTF">2014-07-17T08:41:29Z</dcterms:created>
  <dcterms:modified xsi:type="dcterms:W3CDTF">2014-07-22T08:00:31Z</dcterms:modified>
</cp:coreProperties>
</file>