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9" r:id="rId2"/>
    <p:sldId id="258" r:id="rId3"/>
    <p:sldId id="373" r:id="rId4"/>
    <p:sldId id="374" r:id="rId5"/>
    <p:sldId id="375" r:id="rId6"/>
    <p:sldId id="379" r:id="rId7"/>
    <p:sldId id="380" r:id="rId8"/>
    <p:sldId id="381" r:id="rId9"/>
    <p:sldId id="382" r:id="rId10"/>
    <p:sldId id="386" r:id="rId11"/>
    <p:sldId id="387" r:id="rId12"/>
    <p:sldId id="383" r:id="rId13"/>
    <p:sldId id="384" r:id="rId14"/>
    <p:sldId id="385" r:id="rId15"/>
    <p:sldId id="276" r:id="rId16"/>
    <p:sldId id="267" r:id="rId17"/>
    <p:sldId id="268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9" autoAdjust="0"/>
    <p:restoredTop sz="94676" autoAdjust="0"/>
  </p:normalViewPr>
  <p:slideViewPr>
    <p:cSldViewPr>
      <p:cViewPr>
        <p:scale>
          <a:sx n="75" d="100"/>
          <a:sy n="75" d="100"/>
        </p:scale>
        <p:origin x="-1854" y="-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4B643-CCFB-4F8D-BB4C-C9CE425D02D4}" type="datetimeFigureOut">
              <a:rPr lang="fr-FR" smtClean="0"/>
              <a:t>12/09/2014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81CD-9293-4434-8A68-F5A96D2D36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1477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4B643-CCFB-4F8D-BB4C-C9CE425D02D4}" type="datetimeFigureOut">
              <a:rPr lang="fr-FR" smtClean="0"/>
              <a:t>12/09/2014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81CD-9293-4434-8A68-F5A96D2D36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1134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4B643-CCFB-4F8D-BB4C-C9CE425D02D4}" type="datetimeFigureOut">
              <a:rPr lang="fr-FR" smtClean="0"/>
              <a:t>12/09/2014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81CD-9293-4434-8A68-F5A96D2D36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8745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4B643-CCFB-4F8D-BB4C-C9CE425D02D4}" type="datetimeFigureOut">
              <a:rPr lang="fr-FR" smtClean="0"/>
              <a:t>12/09/2014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81CD-9293-4434-8A68-F5A96D2D36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9940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4B643-CCFB-4F8D-BB4C-C9CE425D02D4}" type="datetimeFigureOut">
              <a:rPr lang="fr-FR" smtClean="0"/>
              <a:t>12/09/2014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81CD-9293-4434-8A68-F5A96D2D36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9756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4B643-CCFB-4F8D-BB4C-C9CE425D02D4}" type="datetimeFigureOut">
              <a:rPr lang="fr-FR" smtClean="0"/>
              <a:t>12/09/2014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81CD-9293-4434-8A68-F5A96D2D36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0726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4B643-CCFB-4F8D-BB4C-C9CE425D02D4}" type="datetimeFigureOut">
              <a:rPr lang="fr-FR" smtClean="0"/>
              <a:t>12/09/2014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81CD-9293-4434-8A68-F5A96D2D36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4519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4B643-CCFB-4F8D-BB4C-C9CE425D02D4}" type="datetimeFigureOut">
              <a:rPr lang="fr-FR" smtClean="0"/>
              <a:t>12/09/2014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81CD-9293-4434-8A68-F5A96D2D36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777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4B643-CCFB-4F8D-BB4C-C9CE425D02D4}" type="datetimeFigureOut">
              <a:rPr lang="fr-FR" smtClean="0"/>
              <a:t>12/09/2014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81CD-9293-4434-8A68-F5A96D2D36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9978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4B643-CCFB-4F8D-BB4C-C9CE425D02D4}" type="datetimeFigureOut">
              <a:rPr lang="fr-FR" smtClean="0"/>
              <a:t>12/09/2014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81CD-9293-4434-8A68-F5A96D2D36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6462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4B643-CCFB-4F8D-BB4C-C9CE425D02D4}" type="datetimeFigureOut">
              <a:rPr lang="fr-FR" smtClean="0"/>
              <a:t>12/09/2014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81CD-9293-4434-8A68-F5A96D2D36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3210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4B643-CCFB-4F8D-BB4C-C9CE425D02D4}" type="datetimeFigureOut">
              <a:rPr lang="fr-FR" smtClean="0"/>
              <a:t>12/09/2014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F81CD-9293-4434-8A68-F5A96D2D36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0818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Relationship Id="rId9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67544" y="153888"/>
            <a:ext cx="2808312" cy="369332"/>
          </a:xfrm>
          <a:prstGeom prst="rect">
            <a:avLst/>
          </a:prstGeom>
          <a:ln w="5715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latin typeface="Amandine" pitchFamily="2" charset="0"/>
              </a:rPr>
              <a:t>Mais que ce passe-t-il ?</a:t>
            </a:r>
            <a:endParaRPr lang="fr-FR" dirty="0">
              <a:latin typeface="Amandine" pitchFamily="2" charset="0"/>
            </a:endParaRPr>
          </a:p>
        </p:txBody>
      </p:sp>
      <p:pic>
        <p:nvPicPr>
          <p:cNvPr id="1026" name="Picture 2" descr="http://www.nps.gov/yell/naturescience/images/lwrg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5" y="620688"/>
            <a:ext cx="9099455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range, blue, and white are some of the colors of Porcelain Basin in the Norris Geyser Basin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426075"/>
            <a:ext cx="6308189" cy="26672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23528" y="3930156"/>
            <a:ext cx="1800200" cy="369332"/>
          </a:xfrm>
          <a:prstGeom prst="rect">
            <a:avLst/>
          </a:prstGeom>
          <a:ln w="5715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latin typeface="Amandine" pitchFamily="2" charset="0"/>
              </a:rPr>
              <a:t>On s’approche ?</a:t>
            </a:r>
            <a:endParaRPr lang="fr-FR" dirty="0">
              <a:latin typeface="Amandine" pitchFamily="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565854" y="6314390"/>
            <a:ext cx="3384376" cy="369332"/>
          </a:xfrm>
          <a:prstGeom prst="rect">
            <a:avLst/>
          </a:prstGeom>
          <a:ln w="5715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latin typeface="Amandine" pitchFamily="2" charset="0"/>
              </a:rPr>
              <a:t>Où peut-on voir ce spectacle ?</a:t>
            </a:r>
            <a:endParaRPr lang="fr-FR" dirty="0">
              <a:latin typeface="Amandin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10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Grand Prismatic Spring, Yellowstone National Park. The centre of the spring steams at 93° Celsius, too hot for the multicolored bacteria clustering on the cooler perimeter. [600x450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72638"/>
            <a:ext cx="4187080" cy="31403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90128" y="6093296"/>
            <a:ext cx="8784976" cy="646331"/>
          </a:xfrm>
          <a:prstGeom prst="rect">
            <a:avLst/>
          </a:prstGeom>
          <a:ln w="5715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latin typeface="Amandine" pitchFamily="2" charset="0"/>
              </a:rPr>
              <a:t>Tous ces phénomènes sont dus à l’emplacement du parc. Il est situé sur une zone volcanique. Sous le parc se trouve le plus grand système volcanique du continent. </a:t>
            </a:r>
            <a:endParaRPr lang="fr-FR" dirty="0">
              <a:latin typeface="Amandine" pitchFamily="2" charset="0"/>
            </a:endParaRPr>
          </a:p>
        </p:txBody>
      </p:sp>
      <p:pic>
        <p:nvPicPr>
          <p:cNvPr id="13316" name="Picture 4" descr="Yellowst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156" y="27546"/>
            <a:ext cx="3993384" cy="59854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http://i.kinja-img.com/gawker-media/image/upload/s--6eIrSziW--/65839804898187267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5466919" cy="28280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43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3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joeforamerica.com/wp-content/uploads/2014/02/yellowstone-magma-pock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00"/>
            <a:ext cx="4716016" cy="26509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http://storage.torontosun.com/v1/dynamic_resize/sws_path/suns-prod-images/1297534813078_ORIGINAL.jpg?quality=80&amp;size=650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2657623"/>
            <a:ext cx="6191250" cy="4191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65696" y="3557915"/>
            <a:ext cx="2773238" cy="2031325"/>
          </a:xfrm>
          <a:prstGeom prst="rect">
            <a:avLst/>
          </a:prstGeom>
          <a:ln w="5715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latin typeface="Amandine" pitchFamily="2" charset="0"/>
              </a:rPr>
              <a:t>Il y a régulièrement des tremblements de terre, et les scientifiques enregistrent plus de 2000 secousses par an, mais la plupart ne sont pas ressenties par les visiteurs.</a:t>
            </a:r>
            <a:endParaRPr lang="fr-FR" dirty="0">
              <a:latin typeface="Amandin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74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xperience the natural beauty of Yellowstone National Park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015" y="0"/>
            <a:ext cx="4013489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95163" y="23664"/>
            <a:ext cx="6906595" cy="923330"/>
          </a:xfrm>
          <a:prstGeom prst="rect">
            <a:avLst/>
          </a:prstGeom>
          <a:ln w="5715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latin typeface="Amandine" pitchFamily="2" charset="0"/>
              </a:rPr>
              <a:t>Le parc de Yellowstone est l’un des derniers écosystèmes dans lequel l’Homme n’a pas tout transformé, dans les régions tempérées. C’est l’un des derniers endroits dans lequel la nature a encore le dessus. </a:t>
            </a:r>
            <a:endParaRPr lang="fr-FR" dirty="0">
              <a:latin typeface="Amandine" pitchFamily="2" charset="0"/>
            </a:endParaRPr>
          </a:p>
        </p:txBody>
      </p:sp>
      <p:pic>
        <p:nvPicPr>
          <p:cNvPr id="12294" name="Picture 6" descr="Mirror Lake, Yosemite National Pa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4" y="913654"/>
            <a:ext cx="3960440" cy="59334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Bear cub hitches a ride, shot in Yellowstone National Park by photographer Steve Hin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845" y="1249935"/>
            <a:ext cx="5168156" cy="52608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42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97024" y="188640"/>
            <a:ext cx="5167064" cy="369332"/>
          </a:xfrm>
          <a:prstGeom prst="rect">
            <a:avLst/>
          </a:prstGeom>
          <a:ln w="5715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latin typeface="Amandine" pitchFamily="2" charset="0"/>
              </a:rPr>
              <a:t>Voici certains des animaux que l’on peut y voir :</a:t>
            </a:r>
            <a:endParaRPr lang="fr-FR" dirty="0">
              <a:latin typeface="Amandine" pitchFamily="2" charset="0"/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141962" y="829823"/>
            <a:ext cx="3456383" cy="2686955"/>
            <a:chOff x="197024" y="836712"/>
            <a:chExt cx="3456383" cy="2686955"/>
          </a:xfrm>
        </p:grpSpPr>
        <p:pic>
          <p:nvPicPr>
            <p:cNvPr id="3074" name="Picture 2" descr="http://www.emotionchassepeche.com/blog/wp-content/uploads/2009/03/face-a-face-avec-un-tres-gros-ours-noir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48" b="7053"/>
            <a:stretch/>
          </p:blipFill>
          <p:spPr bwMode="auto">
            <a:xfrm>
              <a:off x="197024" y="836712"/>
              <a:ext cx="3456383" cy="25868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ZoneTexte 3"/>
            <p:cNvSpPr txBox="1"/>
            <p:nvPr/>
          </p:nvSpPr>
          <p:spPr>
            <a:xfrm>
              <a:off x="239059" y="3154335"/>
              <a:ext cx="1686155" cy="369332"/>
            </a:xfrm>
            <a:prstGeom prst="rect">
              <a:avLst/>
            </a:prstGeom>
            <a:ln w="57150" cmpd="thickThin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just"/>
              <a:r>
                <a:rPr lang="fr-FR" dirty="0" smtClean="0">
                  <a:latin typeface="Amandine" pitchFamily="2" charset="0"/>
                </a:rPr>
                <a:t>L’ours noir :</a:t>
              </a:r>
              <a:endParaRPr lang="fr-FR" dirty="0">
                <a:latin typeface="Amandine" pitchFamily="2" charset="0"/>
              </a:endParaRPr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2195736" y="2744791"/>
            <a:ext cx="3231215" cy="2124369"/>
            <a:chOff x="772788" y="4653136"/>
            <a:chExt cx="3231215" cy="2124369"/>
          </a:xfrm>
        </p:grpSpPr>
        <p:pic>
          <p:nvPicPr>
            <p:cNvPr id="3076" name="Picture 4" descr="http://img1.mxstatic.com/wallpapers/03151bd2dd3b178c503d3693df6ee020_large.jpe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3" y="4653136"/>
              <a:ext cx="3104410" cy="193970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ZoneTexte 7"/>
            <p:cNvSpPr txBox="1"/>
            <p:nvPr/>
          </p:nvSpPr>
          <p:spPr>
            <a:xfrm>
              <a:off x="772788" y="6408173"/>
              <a:ext cx="1152428" cy="369332"/>
            </a:xfrm>
            <a:prstGeom prst="rect">
              <a:avLst/>
            </a:prstGeom>
            <a:ln w="57150" cmpd="thickThin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just"/>
              <a:r>
                <a:rPr lang="fr-FR" dirty="0" smtClean="0">
                  <a:latin typeface="Amandine" pitchFamily="2" charset="0"/>
                </a:rPr>
                <a:t>Grizzly</a:t>
              </a:r>
              <a:endParaRPr lang="fr-FR" dirty="0">
                <a:latin typeface="Amandine" pitchFamily="2" charset="0"/>
              </a:endParaRPr>
            </a:p>
          </p:txBody>
        </p:sp>
      </p:grpSp>
      <p:grpSp>
        <p:nvGrpSpPr>
          <p:cNvPr id="7" name="Groupe 6"/>
          <p:cNvGrpSpPr/>
          <p:nvPr/>
        </p:nvGrpSpPr>
        <p:grpSpPr>
          <a:xfrm>
            <a:off x="6156176" y="30135"/>
            <a:ext cx="2924324" cy="2333625"/>
            <a:chOff x="6156176" y="30135"/>
            <a:chExt cx="2924324" cy="2333625"/>
          </a:xfrm>
        </p:grpSpPr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3000" y="30135"/>
              <a:ext cx="2857500" cy="233362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ZoneTexte 11"/>
            <p:cNvSpPr txBox="1"/>
            <p:nvPr/>
          </p:nvSpPr>
          <p:spPr>
            <a:xfrm>
              <a:off x="6156176" y="1945474"/>
              <a:ext cx="864396" cy="369332"/>
            </a:xfrm>
            <a:prstGeom prst="rect">
              <a:avLst/>
            </a:prstGeom>
            <a:ln w="57150" cmpd="thickThin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just"/>
              <a:r>
                <a:rPr lang="fr-FR" dirty="0" smtClean="0">
                  <a:latin typeface="Amandine" pitchFamily="2" charset="0"/>
                </a:rPr>
                <a:t>Coyote</a:t>
              </a:r>
              <a:endParaRPr lang="fr-FR" dirty="0">
                <a:latin typeface="Amandine" pitchFamily="2" charset="0"/>
              </a:endParaRPr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5730390" y="2564904"/>
            <a:ext cx="3443860" cy="2582896"/>
            <a:chOff x="5730390" y="2564904"/>
            <a:chExt cx="3443860" cy="2582896"/>
          </a:xfrm>
        </p:grpSpPr>
        <p:pic>
          <p:nvPicPr>
            <p:cNvPr id="3080" name="Picture 8" descr="http://i64.servimg.com/u/f64/11/54/12/07/212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0390" y="2564904"/>
              <a:ext cx="3443860" cy="258289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ZoneTexte 14"/>
            <p:cNvSpPr txBox="1"/>
            <p:nvPr/>
          </p:nvSpPr>
          <p:spPr>
            <a:xfrm>
              <a:off x="8117570" y="4664224"/>
              <a:ext cx="864396" cy="369332"/>
            </a:xfrm>
            <a:prstGeom prst="rect">
              <a:avLst/>
            </a:prstGeom>
            <a:ln w="57150" cmpd="thickThin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latin typeface="Amandine" pitchFamily="2" charset="0"/>
                </a:rPr>
                <a:t>Loup</a:t>
              </a:r>
              <a:endParaRPr lang="fr-FR" dirty="0">
                <a:latin typeface="Amandine" pitchFamily="2" charset="0"/>
              </a:endParaRPr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3072853" y="4469596"/>
            <a:ext cx="3190347" cy="2392760"/>
            <a:chOff x="3398027" y="4483880"/>
            <a:chExt cx="3190347" cy="2392760"/>
          </a:xfrm>
        </p:grpSpPr>
        <p:pic>
          <p:nvPicPr>
            <p:cNvPr id="3082" name="Picture 10" descr="http://www.univers-chasse-peche.com/DATA/art/art_g9d_elan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8027" y="4483880"/>
              <a:ext cx="3190347" cy="239276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ZoneTexte 17"/>
            <p:cNvSpPr txBox="1"/>
            <p:nvPr/>
          </p:nvSpPr>
          <p:spPr>
            <a:xfrm>
              <a:off x="5580112" y="6309320"/>
              <a:ext cx="864396" cy="369332"/>
            </a:xfrm>
            <a:prstGeom prst="rect">
              <a:avLst/>
            </a:prstGeom>
            <a:ln w="57150" cmpd="thickThin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latin typeface="Amandine" pitchFamily="2" charset="0"/>
                </a:rPr>
                <a:t>Elan</a:t>
              </a:r>
              <a:endParaRPr lang="fr-FR" dirty="0">
                <a:latin typeface="Amandine" pitchFamily="2" charset="0"/>
              </a:endParaRPr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3013075" y="692936"/>
            <a:ext cx="2857500" cy="2505076"/>
            <a:chOff x="3013075" y="692936"/>
            <a:chExt cx="2857500" cy="2505076"/>
          </a:xfrm>
        </p:grpSpPr>
        <p:pic>
          <p:nvPicPr>
            <p:cNvPr id="3084" name="Picture 12" descr="http://trebla-mountain.pagesperso-orange.fr/images/Cerfs/brame_cerf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3075" y="692936"/>
              <a:ext cx="2857500" cy="250507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ZoneTexte 20"/>
            <p:cNvSpPr txBox="1"/>
            <p:nvPr/>
          </p:nvSpPr>
          <p:spPr>
            <a:xfrm>
              <a:off x="4858504" y="2569190"/>
              <a:ext cx="864396" cy="369332"/>
            </a:xfrm>
            <a:prstGeom prst="rect">
              <a:avLst/>
            </a:prstGeom>
            <a:ln w="57150" cmpd="thickThin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latin typeface="Amandine" pitchFamily="2" charset="0"/>
                </a:rPr>
                <a:t>Cerf</a:t>
              </a:r>
              <a:endParaRPr lang="fr-FR" dirty="0">
                <a:latin typeface="Amandine" pitchFamily="2" charset="0"/>
              </a:endParaRPr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6034212" y="5062676"/>
            <a:ext cx="3109788" cy="1727660"/>
            <a:chOff x="6034212" y="5062676"/>
            <a:chExt cx="3109788" cy="1727660"/>
          </a:xfrm>
        </p:grpSpPr>
        <p:pic>
          <p:nvPicPr>
            <p:cNvPr id="3086" name="Picture 14" descr="http://www.pourvoiries.com/wp-content/uploads/2010/11/BisonElevage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4212" y="5062676"/>
              <a:ext cx="3109788" cy="172766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ZoneTexte 22"/>
            <p:cNvSpPr txBox="1"/>
            <p:nvPr/>
          </p:nvSpPr>
          <p:spPr>
            <a:xfrm>
              <a:off x="8216104" y="5185956"/>
              <a:ext cx="864396" cy="369332"/>
            </a:xfrm>
            <a:prstGeom prst="rect">
              <a:avLst/>
            </a:prstGeom>
            <a:ln w="57150" cmpd="thickThin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latin typeface="Amandine" pitchFamily="2" charset="0"/>
                </a:rPr>
                <a:t>Bison</a:t>
              </a:r>
              <a:endParaRPr lang="fr-FR" dirty="0">
                <a:latin typeface="Amandine" pitchFamily="2" charset="0"/>
              </a:endParaRPr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0" y="4684024"/>
            <a:ext cx="3238708" cy="2178332"/>
            <a:chOff x="0" y="4684024"/>
            <a:chExt cx="3238708" cy="2178332"/>
          </a:xfrm>
        </p:grpSpPr>
        <p:pic>
          <p:nvPicPr>
            <p:cNvPr id="3088" name="Picture 16" descr="http://upload.wikimedia.org/wikipedia/commons/c/cd/Wapiti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84024"/>
              <a:ext cx="3238708" cy="217833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ZoneTexte 24"/>
            <p:cNvSpPr txBox="1"/>
            <p:nvPr/>
          </p:nvSpPr>
          <p:spPr>
            <a:xfrm>
              <a:off x="72008" y="6372036"/>
              <a:ext cx="971600" cy="369332"/>
            </a:xfrm>
            <a:prstGeom prst="rect">
              <a:avLst/>
            </a:prstGeom>
            <a:ln w="57150" cmpd="thickThin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latin typeface="Amandine" pitchFamily="2" charset="0"/>
                </a:rPr>
                <a:t>Wapiti</a:t>
              </a:r>
              <a:endParaRPr lang="fr-FR" dirty="0">
                <a:latin typeface="Amandine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496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8" descr="Bald Eagles in Yellowst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731"/>
            <a:ext cx="4545732" cy="68292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John Seerey-Lester Winter Grazing Bis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4" y="25372"/>
            <a:ext cx="4459188" cy="68326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79512" y="57398"/>
            <a:ext cx="8153250" cy="646331"/>
          </a:xfrm>
          <a:prstGeom prst="rect">
            <a:avLst/>
          </a:prstGeom>
          <a:ln w="5715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latin typeface="Amandine" pitchFamily="2" charset="0"/>
              </a:rPr>
              <a:t>Les hivers sont très rigoureux dans cette régions. C’est grâce à la présence des sources chaudes que les animaux survivent à ce climat.</a:t>
            </a:r>
            <a:endParaRPr lang="fr-FR" dirty="0">
              <a:latin typeface="Amandin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24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4" r="6364"/>
          <a:stretch/>
        </p:blipFill>
        <p:spPr bwMode="auto">
          <a:xfrm>
            <a:off x="0" y="261938"/>
            <a:ext cx="9144000" cy="6334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249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99592" y="152917"/>
            <a:ext cx="2952328" cy="584775"/>
          </a:xfrm>
          <a:prstGeom prst="rect">
            <a:avLst/>
          </a:prstGeom>
          <a:solidFill>
            <a:schemeClr val="bg1"/>
          </a:solidFill>
          <a:ln w="76200" cmpd="thickThin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accent3">
                    <a:lumMod val="50000"/>
                  </a:schemeClr>
                </a:solidFill>
                <a:latin typeface="Sketch Nice" panose="03050504000000020004" pitchFamily="66" charset="0"/>
              </a:rPr>
              <a:t>On croque !</a:t>
            </a:r>
            <a:endParaRPr lang="fr-FR" sz="3200" dirty="0">
              <a:solidFill>
                <a:schemeClr val="accent3">
                  <a:lumMod val="50000"/>
                </a:schemeClr>
              </a:solidFill>
              <a:latin typeface="Sketch Nice" panose="03050504000000020004" pitchFamily="66" charset="0"/>
            </a:endParaRPr>
          </a:p>
        </p:txBody>
      </p:sp>
      <p:pic>
        <p:nvPicPr>
          <p:cNvPr id="16390" name="Picture 6" descr="http://hdwallpaper.freehdw.com/0002/nature-landscapes_widewallpaper_yellowstone-geyser_146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06" b="3922"/>
          <a:stretch/>
        </p:blipFill>
        <p:spPr bwMode="auto">
          <a:xfrm>
            <a:off x="1" y="836712"/>
            <a:ext cx="9144000" cy="57321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57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352764"/>
              </p:ext>
            </p:extLst>
          </p:nvPr>
        </p:nvGraphicFramePr>
        <p:xfrm>
          <a:off x="611560" y="332656"/>
          <a:ext cx="8352928" cy="56886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7783"/>
                <a:gridCol w="5755145"/>
              </a:tblGrid>
              <a:tr h="1137726">
                <a:tc gridSpan="2">
                  <a:txBody>
                    <a:bodyPr/>
                    <a:lstStyle/>
                    <a:p>
                      <a:pPr algn="ctr"/>
                      <a:r>
                        <a:rPr lang="fr-FR" sz="4000" dirty="0" smtClean="0">
                          <a:latin typeface="Amandine" pitchFamily="2" charset="0"/>
                        </a:rPr>
                        <a:t>Cartel de l’</a:t>
                      </a:r>
                      <a:r>
                        <a:rPr lang="fr-FR" sz="4000" dirty="0" err="1" smtClean="0">
                          <a:latin typeface="Amandine" pitchFamily="2" charset="0"/>
                        </a:rPr>
                        <a:t>oeuvre</a:t>
                      </a:r>
                      <a:endParaRPr lang="fr-FR" sz="4000" dirty="0">
                        <a:latin typeface="Amandine" pitchFamily="2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1137726">
                <a:tc>
                  <a:txBody>
                    <a:bodyPr/>
                    <a:lstStyle/>
                    <a:p>
                      <a:r>
                        <a:rPr lang="fr-FR" sz="2800" b="1" dirty="0" smtClean="0">
                          <a:latin typeface="DK Crayon Crumble" panose="03070001040701010105" pitchFamily="66" charset="0"/>
                        </a:rPr>
                        <a:t>Epoque / Dates</a:t>
                      </a:r>
                      <a:endParaRPr lang="fr-FR" sz="2800" b="1" dirty="0">
                        <a:latin typeface="DK Crayon Crumble" panose="03070001040701010105" pitchFamily="66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/</a:t>
                      </a:r>
                      <a:endParaRPr lang="fr-FR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137726">
                <a:tc>
                  <a:txBody>
                    <a:bodyPr/>
                    <a:lstStyle/>
                    <a:p>
                      <a:r>
                        <a:rPr lang="fr-FR" sz="2800" b="1" dirty="0" smtClean="0">
                          <a:latin typeface="DK Crayon Crumble" panose="03070001040701010105" pitchFamily="66" charset="0"/>
                        </a:rPr>
                        <a:t>Dimensions</a:t>
                      </a:r>
                      <a:endParaRPr lang="fr-FR" sz="2800" b="1" dirty="0">
                        <a:latin typeface="DK Crayon Crumble" panose="03070001040701010105" pitchFamily="66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</a:t>
                      </a:r>
                      <a:endParaRPr lang="fr-FR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137726">
                <a:tc>
                  <a:txBody>
                    <a:bodyPr/>
                    <a:lstStyle/>
                    <a:p>
                      <a:r>
                        <a:rPr lang="fr-FR" sz="2800" b="1" dirty="0" smtClean="0">
                          <a:latin typeface="DK Crayon Crumble" panose="03070001040701010105" pitchFamily="66" charset="0"/>
                        </a:rPr>
                        <a:t>Fonction</a:t>
                      </a:r>
                      <a:endParaRPr lang="fr-FR" sz="2800" b="1" dirty="0">
                        <a:latin typeface="DK Crayon Crumble" panose="03070001040701010105" pitchFamily="66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137726">
                <a:tc>
                  <a:txBody>
                    <a:bodyPr/>
                    <a:lstStyle/>
                    <a:p>
                      <a:r>
                        <a:rPr lang="fr-FR" sz="2800" b="1" dirty="0" smtClean="0">
                          <a:latin typeface="DK Crayon Crumble" panose="03070001040701010105" pitchFamily="66" charset="0"/>
                        </a:rPr>
                        <a:t>Lieu</a:t>
                      </a:r>
                      <a:endParaRPr lang="fr-FR" sz="2800" b="1" dirty="0">
                        <a:latin typeface="DK Crayon Crumble" panose="03070001040701010105" pitchFamily="66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3226728" y="5229199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DK Crayon Crumble" panose="03070001040701010105" pitchFamily="66" charset="0"/>
              </a:rPr>
              <a:t>Wyoming – Etats-Unis</a:t>
            </a:r>
            <a:endParaRPr lang="fr-FR" sz="2400" dirty="0">
              <a:latin typeface="DK Crayon Crumble" panose="03070001040701010105" pitchFamily="6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226728" y="2780928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DK Crayon Crumble" panose="03070001040701010105" pitchFamily="66" charset="0"/>
              </a:rPr>
              <a:t>Du nord au sud : 102 km</a:t>
            </a:r>
          </a:p>
          <a:p>
            <a:r>
              <a:rPr lang="fr-FR" sz="2400" dirty="0" smtClean="0">
                <a:latin typeface="DK Crayon Crumble" panose="03070001040701010105" pitchFamily="66" charset="0"/>
              </a:rPr>
              <a:t>De l’est à l’ouest : 87 km</a:t>
            </a:r>
            <a:endParaRPr lang="fr-FR" sz="2400" dirty="0">
              <a:latin typeface="DK Crayon Crumble" panose="03070001040701010105" pitchFamily="66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230672" y="4077072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DK Crayon Crumble" panose="03070001040701010105" pitchFamily="66" charset="0"/>
              </a:rPr>
              <a:t>Réserve naturelle </a:t>
            </a:r>
            <a:endParaRPr lang="fr-FR" sz="2400" dirty="0">
              <a:latin typeface="DK Crayon Crumble" panose="030700010407010101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4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Yellowstone Park CHECK (now with the kid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516"/>
            <a:ext cx="4572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286000" y="188640"/>
            <a:ext cx="6552728" cy="584775"/>
          </a:xfrm>
          <a:prstGeom prst="rect">
            <a:avLst/>
          </a:prstGeom>
          <a:solidFill>
            <a:schemeClr val="bg1"/>
          </a:solidFill>
          <a:ln w="76200" cmpd="thickThin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chemeClr val="accent3">
                    <a:lumMod val="50000"/>
                  </a:schemeClr>
                </a:solidFill>
                <a:latin typeface="Croobie" panose="00000400000000000000" pitchFamily="2" charset="0"/>
              </a:rPr>
              <a:t>Le parc de Yellowstone – Etats-Unis</a:t>
            </a:r>
            <a:endParaRPr lang="fr-FR" sz="3200" dirty="0">
              <a:solidFill>
                <a:schemeClr val="accent3">
                  <a:lumMod val="50000"/>
                </a:schemeClr>
              </a:solidFill>
              <a:latin typeface="Croobie" panose="00000400000000000000" pitchFamily="2" charset="0"/>
            </a:endParaRPr>
          </a:p>
        </p:txBody>
      </p:sp>
      <p:pic>
        <p:nvPicPr>
          <p:cNvPr id="1032" name="Picture 8" descr="Yellowstone National Pa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128" y="735483"/>
            <a:ext cx="4038600" cy="6096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55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97024" y="188640"/>
            <a:ext cx="8784976" cy="646331"/>
          </a:xfrm>
          <a:prstGeom prst="rect">
            <a:avLst/>
          </a:prstGeom>
          <a:ln w="5715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dirty="0">
                <a:latin typeface="Amandine" pitchFamily="2" charset="0"/>
              </a:rPr>
              <a:t>Il est à cheval sur trois États (Idaho, Montana et Wyoming) mais la plus grande partie du parc se trouve au nord-ouest du 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  <a:latin typeface="Amandine" pitchFamily="2" charset="0"/>
              </a:rPr>
              <a:t>Wyoming</a:t>
            </a:r>
            <a:r>
              <a:rPr lang="fr-FR" dirty="0">
                <a:latin typeface="Amandine" pitchFamily="2" charset="0"/>
              </a:rPr>
              <a:t>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4971"/>
            <a:ext cx="7915275" cy="6000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030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Yellowstone National Park ~ Wow what an incredible view! 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147" y="-19761"/>
            <a:ext cx="4666853" cy="68504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2" y="191716"/>
            <a:ext cx="4421725" cy="66429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84659" y="6181107"/>
            <a:ext cx="8784976" cy="646331"/>
          </a:xfrm>
          <a:prstGeom prst="rect">
            <a:avLst/>
          </a:prstGeom>
          <a:ln w="5715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dirty="0">
                <a:latin typeface="Amandine" pitchFamily="2" charset="0"/>
              </a:rPr>
              <a:t>Le parc de Yellowstone est situé sur un haut plateau, 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  <a:latin typeface="Amandine" pitchFamily="2" charset="0"/>
              </a:rPr>
              <a:t>à une moyenne de 2 400 mètres d'altitude</a:t>
            </a:r>
            <a:r>
              <a:rPr lang="fr-FR" dirty="0">
                <a:latin typeface="Amandine" pitchFamily="2" charset="0"/>
              </a:rPr>
              <a:t>. Les altitudes du parc sont comprises entre 1 610 mètres </a:t>
            </a:r>
            <a:r>
              <a:rPr lang="fr-FR" dirty="0" smtClean="0">
                <a:latin typeface="Amandine" pitchFamily="2" charset="0"/>
              </a:rPr>
              <a:t>et 3</a:t>
            </a:r>
            <a:r>
              <a:rPr lang="fr-FR" dirty="0">
                <a:latin typeface="Amandine" pitchFamily="2" charset="0"/>
              </a:rPr>
              <a:t> 462 </a:t>
            </a:r>
            <a:r>
              <a:rPr lang="fr-FR" dirty="0" smtClean="0">
                <a:latin typeface="Amandine" pitchFamily="2" charset="0"/>
              </a:rPr>
              <a:t>mètres.</a:t>
            </a:r>
            <a:endParaRPr lang="fr-FR" dirty="0">
              <a:latin typeface="Amandin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20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xperience the natural beauty of Yellowstone National Park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9530"/>
            <a:ext cx="3984378" cy="68082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ower falls at sunrise, Yellowstone National Park, Wyoming. Photo Credit: Syophia via Flickr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9429"/>
            <a:ext cx="4523928" cy="68285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97024" y="188640"/>
            <a:ext cx="8784976" cy="646331"/>
          </a:xfrm>
          <a:prstGeom prst="rect">
            <a:avLst/>
          </a:prstGeom>
          <a:ln w="5715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latin typeface="Amandine" pitchFamily="2" charset="0"/>
              </a:rPr>
              <a:t>Deux rivières prennent naissance dans ce parc. Ces cours d’eau sont principalement alimentés par la fonte des neiges au printemps.</a:t>
            </a:r>
            <a:endParaRPr lang="fr-FR" dirty="0">
              <a:latin typeface="Amandin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32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reat Fountain geyser in Yellowstone NP, Wyom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" y="764704"/>
            <a:ext cx="4608512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79512" y="4966716"/>
            <a:ext cx="4248472" cy="1200329"/>
          </a:xfrm>
          <a:prstGeom prst="rect">
            <a:avLst/>
          </a:prstGeom>
          <a:ln w="5715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latin typeface="Amandine" pitchFamily="2" charset="0"/>
              </a:rPr>
              <a:t>Yellowstone est célèbre pour ses phénomènes géothermiques ; il contient 300 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  <a:latin typeface="Amandine" pitchFamily="2" charset="0"/>
              </a:rPr>
              <a:t>geysers</a:t>
            </a:r>
            <a:r>
              <a:rPr lang="fr-FR" dirty="0" smtClean="0">
                <a:latin typeface="Amandine" pitchFamily="2" charset="0"/>
              </a:rPr>
              <a:t>, soit les deux tiers de ceux présents sur la planète.</a:t>
            </a:r>
            <a:endParaRPr lang="fr-FR" dirty="0">
              <a:solidFill>
                <a:schemeClr val="accent2">
                  <a:lumMod val="75000"/>
                </a:schemeClr>
              </a:solidFill>
              <a:latin typeface="Amandine" pitchFamily="2" charset="0"/>
            </a:endParaRPr>
          </a:p>
        </p:txBody>
      </p:sp>
      <p:pic>
        <p:nvPicPr>
          <p:cNvPr id="5124" name="Picture 4" descr="Geyser in action in Iceland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972" y="0"/>
            <a:ext cx="459486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24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97024" y="6165304"/>
            <a:ext cx="8839472" cy="646331"/>
          </a:xfrm>
          <a:prstGeom prst="rect">
            <a:avLst/>
          </a:prstGeom>
          <a:ln w="5715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latin typeface="Amandine" pitchFamily="2" charset="0"/>
              </a:rPr>
              <a:t>On y trouve aussi environ 10 000 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  <a:latin typeface="Amandine" pitchFamily="2" charset="0"/>
              </a:rPr>
              <a:t>sources chaudes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  <a:latin typeface="Amandine" pitchFamily="2" charset="0"/>
              </a:rPr>
              <a:t>. </a:t>
            </a:r>
            <a:r>
              <a:rPr lang="fr-FR" dirty="0" smtClean="0">
                <a:solidFill>
                  <a:schemeClr val="tx1"/>
                </a:solidFill>
                <a:latin typeface="Amandine" pitchFamily="2" charset="0"/>
              </a:rPr>
              <a:t>Des chemins de bois permettent de s’en approcher sans abîmer le lieu.</a:t>
            </a:r>
            <a:endParaRPr lang="fr-FR" dirty="0">
              <a:solidFill>
                <a:schemeClr val="accent2">
                  <a:lumMod val="75000"/>
                </a:schemeClr>
              </a:solidFill>
              <a:latin typeface="Amandine" pitchFamily="2" charset="0"/>
            </a:endParaRPr>
          </a:p>
        </p:txBody>
      </p:sp>
      <p:pic>
        <p:nvPicPr>
          <p:cNvPr id="6146" name="Picture 2" descr="http://gallery.tranchesdunet.com/paysages/Yellowstone%20Grand%20Prismatic%20Spring%20Wyoming%20US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5" y="44624"/>
            <a:ext cx="9139942" cy="6093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71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Old Faithfull, Yellowst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0"/>
            <a:ext cx="4560442" cy="68578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427984" y="5517232"/>
            <a:ext cx="3491880" cy="1200329"/>
          </a:xfrm>
          <a:prstGeom prst="rect">
            <a:avLst/>
          </a:prstGeom>
          <a:ln w="5715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latin typeface="Amandine" pitchFamily="2" charset="0"/>
              </a:rPr>
              <a:t>L’Old </a:t>
            </a:r>
            <a:r>
              <a:rPr lang="fr-FR" dirty="0" err="1" smtClean="0">
                <a:latin typeface="Amandine" pitchFamily="2" charset="0"/>
              </a:rPr>
              <a:t>Faithfull</a:t>
            </a:r>
            <a:r>
              <a:rPr lang="fr-FR" dirty="0" smtClean="0">
                <a:latin typeface="Amandine" pitchFamily="2" charset="0"/>
              </a:rPr>
              <a:t> geyser envoie de l’eau à 40m de hauteur, à intervalles réguliers, toutes les 90 minutes. C’est l’emblème du parc</a:t>
            </a:r>
            <a:endParaRPr lang="fr-FR" dirty="0">
              <a:latin typeface="Amandine" pitchFamily="2" charset="0"/>
            </a:endParaRPr>
          </a:p>
        </p:txBody>
      </p:sp>
      <p:pic>
        <p:nvPicPr>
          <p:cNvPr id="7176" name="Picture 8" descr="http://www.nps.gov/yell/photosmultimedia/images/steamboa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" r="13669"/>
          <a:stretch/>
        </p:blipFill>
        <p:spPr bwMode="auto">
          <a:xfrm>
            <a:off x="4716016" y="399261"/>
            <a:ext cx="4427984" cy="3305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5076056" y="3267968"/>
            <a:ext cx="3986944" cy="1200329"/>
          </a:xfrm>
          <a:prstGeom prst="rect">
            <a:avLst/>
          </a:prstGeom>
          <a:ln w="5715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latin typeface="Amandine" pitchFamily="2" charset="0"/>
              </a:rPr>
              <a:t>On y trouve le plus grand geyser du monde. Le </a:t>
            </a:r>
            <a:r>
              <a:rPr lang="fr-FR" dirty="0" err="1" smtClean="0">
                <a:latin typeface="Amandine" pitchFamily="2" charset="0"/>
              </a:rPr>
              <a:t>Steamboat</a:t>
            </a:r>
            <a:r>
              <a:rPr lang="fr-FR" dirty="0" smtClean="0">
                <a:latin typeface="Amandine" pitchFamily="2" charset="0"/>
              </a:rPr>
              <a:t> Geyser envoie de l’eau à plus de 100m ! Mais ses éruptions sont très rares</a:t>
            </a:r>
            <a:endParaRPr lang="fr-FR" dirty="0">
              <a:latin typeface="Amandin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97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upload.wikimedia.org/wikipedia/commons/2/21/Mammothhotspring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4316" cy="687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97024" y="188640"/>
            <a:ext cx="8784976" cy="646331"/>
          </a:xfrm>
          <a:prstGeom prst="rect">
            <a:avLst/>
          </a:prstGeom>
          <a:ln w="5715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latin typeface="Amandine" pitchFamily="2" charset="0"/>
              </a:rPr>
              <a:t>Voici une autre particularité géologique du parc : cette source chaude s’appelle « les sources chaudes du mammouth ». Ces formes sont dues à des dépôts de calcaire.</a:t>
            </a:r>
            <a:endParaRPr lang="fr-FR" dirty="0">
              <a:latin typeface="Amandin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80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3870</TotalTime>
  <Words>357</Words>
  <Application>Microsoft Office PowerPoint</Application>
  <PresentationFormat>Affichage à l'écran (4:3)</PresentationFormat>
  <Paragraphs>37</Paragraphs>
  <Slides>17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ASUS</dc:creator>
  <cp:lastModifiedBy>Olivier Li</cp:lastModifiedBy>
  <cp:revision>261</cp:revision>
  <cp:lastPrinted>2014-08-26T14:31:59Z</cp:lastPrinted>
  <dcterms:created xsi:type="dcterms:W3CDTF">2014-07-17T08:41:29Z</dcterms:created>
  <dcterms:modified xsi:type="dcterms:W3CDTF">2014-09-12T10:33:05Z</dcterms:modified>
</cp:coreProperties>
</file>