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9" r:id="rId2"/>
    <p:sldId id="258" r:id="rId3"/>
    <p:sldId id="373" r:id="rId4"/>
    <p:sldId id="374" r:id="rId5"/>
    <p:sldId id="375" r:id="rId6"/>
    <p:sldId id="379" r:id="rId7"/>
    <p:sldId id="381" r:id="rId8"/>
    <p:sldId id="385" r:id="rId9"/>
    <p:sldId id="382" r:id="rId10"/>
    <p:sldId id="383" r:id="rId11"/>
    <p:sldId id="384" r:id="rId12"/>
    <p:sldId id="276" r:id="rId13"/>
    <p:sldId id="267" r:id="rId14"/>
    <p:sldId id="268" r:id="rId1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9" autoAdjust="0"/>
    <p:restoredTop sz="94676" autoAdjust="0"/>
  </p:normalViewPr>
  <p:slideViewPr>
    <p:cSldViewPr>
      <p:cViewPr>
        <p:scale>
          <a:sx n="75" d="100"/>
          <a:sy n="75" d="100"/>
        </p:scale>
        <p:origin x="-1854" y="-27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12/09/2014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161477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12/09/2014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37113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12/09/2014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28745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834B643-CCFB-4F8D-BB4C-C9CE425D02D4}" type="datetimeFigureOut">
              <a:rPr lang="fr-FR" smtClean="0"/>
              <a:t>12/09/2014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519940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834B643-CCFB-4F8D-BB4C-C9CE425D02D4}" type="datetimeFigureOut">
              <a:rPr lang="fr-FR" smtClean="0"/>
              <a:t>12/09/2014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178975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834B643-CCFB-4F8D-BB4C-C9CE425D02D4}" type="datetimeFigureOut">
              <a:rPr lang="fr-FR" smtClean="0"/>
              <a:t>12/09/2014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51072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834B643-CCFB-4F8D-BB4C-C9CE425D02D4}" type="datetimeFigureOut">
              <a:rPr lang="fr-FR" smtClean="0"/>
              <a:t>12/09/2014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554519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834B643-CCFB-4F8D-BB4C-C9CE425D02D4}" type="datetimeFigureOut">
              <a:rPr lang="fr-FR" smtClean="0"/>
              <a:t>12/09/2014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83777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834B643-CCFB-4F8D-BB4C-C9CE425D02D4}" type="datetimeFigureOut">
              <a:rPr lang="fr-FR" smtClean="0"/>
              <a:t>12/09/2014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336997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12/09/2014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616462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834B643-CCFB-4F8D-BB4C-C9CE425D02D4}" type="datetimeFigureOut">
              <a:rPr lang="fr-FR" smtClean="0"/>
              <a:t>12/09/2014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894F81CD-9293-4434-8A68-F5A96D2D36CF}" type="slidenum">
              <a:rPr lang="fr-FR" smtClean="0"/>
              <a:t>‹N°›</a:t>
            </a:fld>
            <a:endParaRPr lang="fr-FR"/>
          </a:p>
        </p:txBody>
      </p:sp>
    </p:spTree>
    <p:extLst>
      <p:ext uri="{BB962C8B-B14F-4D97-AF65-F5344CB8AC3E}">
        <p14:creationId xmlns:p14="http://schemas.microsoft.com/office/powerpoint/2010/main" val="225321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4B643-CCFB-4F8D-BB4C-C9CE425D02D4}" type="datetimeFigureOut">
              <a:rPr lang="fr-FR" smtClean="0"/>
              <a:t>12/09/2014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F81CD-9293-4434-8A68-F5A96D2D36CF}" type="slidenum">
              <a:rPr lang="fr-FR" smtClean="0"/>
              <a:t>‹N°›</a:t>
            </a:fld>
            <a:endParaRPr lang="fr-FR"/>
          </a:p>
        </p:txBody>
      </p:sp>
    </p:spTree>
    <p:extLst>
      <p:ext uri="{BB962C8B-B14F-4D97-AF65-F5344CB8AC3E}">
        <p14:creationId xmlns:p14="http://schemas.microsoft.com/office/powerpoint/2010/main" val="850818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2771800" y="153888"/>
            <a:ext cx="280831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De quoi s’agit-il ?</a:t>
            </a:r>
            <a:endParaRPr lang="fr-FR" dirty="0">
              <a:latin typeface="Amandine" pitchFamily="2" charset="0"/>
            </a:endParaRPr>
          </a:p>
        </p:txBody>
      </p:sp>
      <p:pic>
        <p:nvPicPr>
          <p:cNvPr id="7" name="Picture 2" descr="Water from Lake Erie flows down The Niagara River, drops down Niagara Falls, flows down the Niagara Gorge and out to Lake Ontario ... amazing shot!"/>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b="14649"/>
          <a:stretch/>
        </p:blipFill>
        <p:spPr bwMode="auto">
          <a:xfrm>
            <a:off x="1091474" y="4078189"/>
            <a:ext cx="2628709" cy="263570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764704"/>
            <a:ext cx="5113267" cy="414479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descr="Hopefully going here next summer. I want to get married here someday :) Breathtaking Aerial View of Niagara Falls"/>
          <p:cNvPicPr>
            <a:picLocks noChangeAspect="1" noChangeArrowheads="1"/>
          </p:cNvPicPr>
          <p:nvPr/>
        </p:nvPicPr>
        <p:blipFill rotWithShape="1">
          <a:blip r:embed="rId4">
            <a:extLst>
              <a:ext uri="{28A0092B-C50C-407E-A947-70E740481C1C}">
                <a14:useLocalDpi xmlns:a14="http://schemas.microsoft.com/office/drawing/2010/main" val="0"/>
              </a:ext>
            </a:extLst>
          </a:blip>
          <a:srcRect b="19100"/>
          <a:stretch/>
        </p:blipFill>
        <p:spPr bwMode="auto">
          <a:xfrm>
            <a:off x="249981" y="523220"/>
            <a:ext cx="3530502" cy="32817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par>
                                <p:cTn id="8" presetID="22" presetClass="entr" presetSubtype="4" fill="hold" nodeType="withEffect">
                                  <p:stCondLst>
                                    <p:cond delay="1000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1500"/>
                                        <p:tgtEl>
                                          <p:spTgt spid="7"/>
                                        </p:tgtEl>
                                      </p:cBhvr>
                                    </p:animEffect>
                                  </p:childTnLst>
                                </p:cTn>
                              </p:par>
                            </p:childTnLst>
                          </p:cTn>
                        </p:par>
                        <p:par>
                          <p:cTn id="11" fill="hold">
                            <p:stCondLst>
                              <p:cond delay="11500"/>
                            </p:stCondLst>
                            <p:childTnLst>
                              <p:par>
                                <p:cTn id="12" presetID="53" presetClass="entr" presetSubtype="16" fill="hold" nodeType="afterEffect">
                                  <p:stCondLst>
                                    <p:cond delay="10000"/>
                                  </p:stCondLst>
                                  <p:childTnLst>
                                    <p:set>
                                      <p:cBhvr>
                                        <p:cTn id="13" dur="1" fill="hold">
                                          <p:stCondLst>
                                            <p:cond delay="0"/>
                                          </p:stCondLst>
                                        </p:cTn>
                                        <p:tgtEl>
                                          <p:spTgt spid="4100"/>
                                        </p:tgtEl>
                                        <p:attrNameLst>
                                          <p:attrName>style.visibility</p:attrName>
                                        </p:attrNameLst>
                                      </p:cBhvr>
                                      <p:to>
                                        <p:strVal val="visible"/>
                                      </p:to>
                                    </p:set>
                                    <p:anim calcmode="lin" valueType="num">
                                      <p:cBhvr>
                                        <p:cTn id="14" dur="2000" fill="hold"/>
                                        <p:tgtEl>
                                          <p:spTgt spid="4100"/>
                                        </p:tgtEl>
                                        <p:attrNameLst>
                                          <p:attrName>ppt_w</p:attrName>
                                        </p:attrNameLst>
                                      </p:cBhvr>
                                      <p:tavLst>
                                        <p:tav tm="0">
                                          <p:val>
                                            <p:fltVal val="0"/>
                                          </p:val>
                                        </p:tav>
                                        <p:tav tm="100000">
                                          <p:val>
                                            <p:strVal val="#ppt_w"/>
                                          </p:val>
                                        </p:tav>
                                      </p:tavLst>
                                    </p:anim>
                                    <p:anim calcmode="lin" valueType="num">
                                      <p:cBhvr>
                                        <p:cTn id="15" dur="2000" fill="hold"/>
                                        <p:tgtEl>
                                          <p:spTgt spid="4100"/>
                                        </p:tgtEl>
                                        <p:attrNameLst>
                                          <p:attrName>ppt_h</p:attrName>
                                        </p:attrNameLst>
                                      </p:cBhvr>
                                      <p:tavLst>
                                        <p:tav tm="0">
                                          <p:val>
                                            <p:fltVal val="0"/>
                                          </p:val>
                                        </p:tav>
                                        <p:tav tm="100000">
                                          <p:val>
                                            <p:strVal val="#ppt_h"/>
                                          </p:val>
                                        </p:tav>
                                      </p:tavLst>
                                    </p:anim>
                                    <p:animEffect transition="in" filter="fade">
                                      <p:cBhvr>
                                        <p:cTn id="16" dur="2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97024" y="188640"/>
            <a:ext cx="8784976"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Les chutes ont été le terrain de jeu de nombreux casse-cous : en 1829, Sam Patch saute du haut du Fer à cheval et devient le premier à survivre à la chute.</a:t>
            </a:r>
            <a:endParaRPr lang="fr-FR" dirty="0">
              <a:latin typeface="Amandine" pitchFamily="2" charset="0"/>
            </a:endParaRPr>
          </a:p>
        </p:txBody>
      </p:sp>
      <p:pic>
        <p:nvPicPr>
          <p:cNvPr id="12290" name="Picture 2" descr="http://upload.wikimedia.org/wikipedia/commons/thumb/4/47/Annie_Taylor.jpg/220px-Annie_Tayl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024" y="798488"/>
            <a:ext cx="3713708" cy="4760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3692" y="4864424"/>
            <a:ext cx="5278388"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En 1901, </a:t>
            </a:r>
            <a:r>
              <a:rPr lang="fr-FR" dirty="0">
                <a:latin typeface="Amandine" pitchFamily="2" charset="0"/>
              </a:rPr>
              <a:t>Annie </a:t>
            </a:r>
            <a:r>
              <a:rPr lang="fr-FR" dirty="0" err="1">
                <a:latin typeface="Amandine" pitchFamily="2" charset="0"/>
              </a:rPr>
              <a:t>Edson</a:t>
            </a:r>
            <a:r>
              <a:rPr lang="fr-FR" dirty="0">
                <a:latin typeface="Amandine" pitchFamily="2" charset="0"/>
              </a:rPr>
              <a:t> </a:t>
            </a:r>
            <a:r>
              <a:rPr lang="fr-FR" dirty="0" smtClean="0">
                <a:latin typeface="Amandine" pitchFamily="2" charset="0"/>
              </a:rPr>
              <a:t>Taylor descend les chutes dans un tonneau et en sort indemne.</a:t>
            </a:r>
            <a:endParaRPr lang="fr-FR" dirty="0">
              <a:latin typeface="Amandine" pitchFamily="2" charset="0"/>
            </a:endParaRPr>
          </a:p>
        </p:txBody>
      </p:sp>
      <p:pic>
        <p:nvPicPr>
          <p:cNvPr id="12292" name="Picture 4" descr="http://upload.wikimedia.org/wikipedia/commons/6/65/BobbyLeachNiagaraFall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304" y="1664527"/>
            <a:ext cx="5154420" cy="30282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7668344" y="1916832"/>
            <a:ext cx="1053108"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En 1911</a:t>
            </a:r>
            <a:endParaRPr lang="fr-FR" dirty="0">
              <a:latin typeface="Amandine" pitchFamily="2" charset="0"/>
            </a:endParaRPr>
          </a:p>
        </p:txBody>
      </p:sp>
    </p:spTree>
    <p:extLst>
      <p:ext uri="{BB962C8B-B14F-4D97-AF65-F5344CB8AC3E}">
        <p14:creationId xmlns:p14="http://schemas.microsoft.com/office/powerpoint/2010/main" val="1336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97024" y="188640"/>
            <a:ext cx="732730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Régulièrement, des funambules réalisent des exploits au dessus des chutes.</a:t>
            </a:r>
            <a:endParaRPr lang="fr-FR" dirty="0">
              <a:latin typeface="Amandine" pitchFamily="2" charset="0"/>
            </a:endParaRPr>
          </a:p>
        </p:txBody>
      </p:sp>
      <p:pic>
        <p:nvPicPr>
          <p:cNvPr id="13314" name="Picture 2" descr="http://www.boursier.com/illustrations/feeds/reuters/la-traverse-des-chutes-du-niagara-sur-un-fil-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4120"/>
            <a:ext cx="9144000" cy="60870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380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0" y="49640"/>
            <a:ext cx="9182223" cy="67637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2492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2" descr="#Niagra_Falls, #Canada http://en.directrooms.com/hotels/subregion/7-87-1923/"/>
          <p:cNvPicPr>
            <a:picLocks noChangeAspect="1" noChangeArrowheads="1"/>
          </p:cNvPicPr>
          <p:nvPr/>
        </p:nvPicPr>
        <p:blipFill rotWithShape="1">
          <a:blip r:embed="rId2">
            <a:extLst>
              <a:ext uri="{28A0092B-C50C-407E-A947-70E740481C1C}">
                <a14:useLocalDpi xmlns:a14="http://schemas.microsoft.com/office/drawing/2010/main" val="0"/>
              </a:ext>
            </a:extLst>
          </a:blip>
          <a:srcRect b="10625"/>
          <a:stretch/>
        </p:blipFill>
        <p:spPr bwMode="auto">
          <a:xfrm rot="5400000">
            <a:off x="1142999"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395536" y="179409"/>
            <a:ext cx="2952328" cy="584775"/>
          </a:xfrm>
          <a:prstGeom prst="rect">
            <a:avLst/>
          </a:prstGeom>
          <a:solidFill>
            <a:schemeClr val="bg1"/>
          </a:solidFill>
          <a:ln w="76200" cmpd="thickThin">
            <a:solidFill>
              <a:schemeClr val="accent3">
                <a:lumMod val="50000"/>
              </a:schemeClr>
            </a:solidFill>
          </a:ln>
        </p:spPr>
        <p:txBody>
          <a:bodyPr wrap="square" rtlCol="0">
            <a:spAutoFit/>
          </a:bodyPr>
          <a:lstStyle/>
          <a:p>
            <a:r>
              <a:rPr lang="fr-FR" sz="3200" dirty="0" smtClean="0">
                <a:solidFill>
                  <a:schemeClr val="accent3">
                    <a:lumMod val="50000"/>
                  </a:schemeClr>
                </a:solidFill>
                <a:latin typeface="Sketch Nice" panose="03050504000000020004" pitchFamily="66" charset="0"/>
              </a:rPr>
              <a:t>On croque !</a:t>
            </a:r>
            <a:endParaRPr lang="fr-FR" sz="3200" dirty="0">
              <a:solidFill>
                <a:schemeClr val="accent3">
                  <a:lumMod val="50000"/>
                </a:schemeClr>
              </a:solidFill>
              <a:latin typeface="Sketch Nice" panose="03050504000000020004" pitchFamily="66" charset="0"/>
            </a:endParaRPr>
          </a:p>
        </p:txBody>
      </p:sp>
    </p:spTree>
    <p:extLst>
      <p:ext uri="{BB962C8B-B14F-4D97-AF65-F5344CB8AC3E}">
        <p14:creationId xmlns:p14="http://schemas.microsoft.com/office/powerpoint/2010/main" val="353357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au 9"/>
          <p:cNvGraphicFramePr>
            <a:graphicFrameLocks noGrp="1"/>
          </p:cNvGraphicFramePr>
          <p:nvPr>
            <p:extLst>
              <p:ext uri="{D42A27DB-BD31-4B8C-83A1-F6EECF244321}">
                <p14:modId xmlns:p14="http://schemas.microsoft.com/office/powerpoint/2010/main" val="2982352764"/>
              </p:ext>
            </p:extLst>
          </p:nvPr>
        </p:nvGraphicFramePr>
        <p:xfrm>
          <a:off x="611560" y="332656"/>
          <a:ext cx="8352928" cy="5688630"/>
        </p:xfrm>
        <a:graphic>
          <a:graphicData uri="http://schemas.openxmlformats.org/drawingml/2006/table">
            <a:tbl>
              <a:tblPr firstRow="1" bandRow="1">
                <a:tableStyleId>{5940675A-B579-460E-94D1-54222C63F5DA}</a:tableStyleId>
              </a:tblPr>
              <a:tblGrid>
                <a:gridCol w="2597783"/>
                <a:gridCol w="5755145"/>
              </a:tblGrid>
              <a:tr h="1137726">
                <a:tc gridSpan="2">
                  <a:txBody>
                    <a:bodyPr/>
                    <a:lstStyle/>
                    <a:p>
                      <a:pPr algn="ctr"/>
                      <a:r>
                        <a:rPr lang="fr-FR" sz="4000" dirty="0" smtClean="0">
                          <a:latin typeface="Amandine" pitchFamily="2" charset="0"/>
                        </a:rPr>
                        <a:t>Cartel de l’</a:t>
                      </a:r>
                      <a:r>
                        <a:rPr lang="fr-FR" sz="4000" dirty="0" err="1" smtClean="0">
                          <a:latin typeface="Amandine" pitchFamily="2" charset="0"/>
                        </a:rPr>
                        <a:t>oeuvre</a:t>
                      </a:r>
                      <a:endParaRPr lang="fr-FR" sz="4000" dirty="0">
                        <a:latin typeface="Amandine" pitchFamily="2" charset="0"/>
                      </a:endParaRPr>
                    </a:p>
                  </a:txBody>
                  <a:tcPr anchor="ctr">
                    <a:solidFill>
                      <a:schemeClr val="accent3">
                        <a:lumMod val="75000"/>
                      </a:schemeClr>
                    </a:solidFill>
                  </a:tcPr>
                </a:tc>
                <a:tc hMerge="1">
                  <a:txBody>
                    <a:bodyPr/>
                    <a:lstStyle/>
                    <a:p>
                      <a:endParaRPr lang="fr-FR" dirty="0"/>
                    </a:p>
                  </a:txBody>
                  <a:tcPr/>
                </a:tc>
              </a:tr>
              <a:tr h="1137726">
                <a:tc>
                  <a:txBody>
                    <a:bodyPr/>
                    <a:lstStyle/>
                    <a:p>
                      <a:r>
                        <a:rPr lang="fr-FR" sz="2800" b="1" dirty="0" smtClean="0">
                          <a:latin typeface="DK Crayon Crumble" panose="03070001040701010105" pitchFamily="66" charset="0"/>
                        </a:rPr>
                        <a:t>Epoque / Dates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r>
                        <a:rPr lang="fr-FR" dirty="0" smtClean="0"/>
                        <a:t> /</a:t>
                      </a:r>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Dimensions</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r>
                        <a:rPr lang="fr-FR" dirty="0" smtClean="0"/>
                        <a:t> </a:t>
                      </a:r>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Fonction</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r h="1137726">
                <a:tc>
                  <a:txBody>
                    <a:bodyPr/>
                    <a:lstStyle/>
                    <a:p>
                      <a:r>
                        <a:rPr lang="fr-FR" sz="2800" b="1" dirty="0" smtClean="0">
                          <a:latin typeface="DK Crayon Crumble" panose="03070001040701010105" pitchFamily="66" charset="0"/>
                        </a:rPr>
                        <a:t>Lieu</a:t>
                      </a:r>
                      <a:endParaRPr lang="fr-FR" sz="2800" b="1" dirty="0">
                        <a:latin typeface="DK Crayon Crumble" panose="03070001040701010105" pitchFamily="66" charset="0"/>
                      </a:endParaRPr>
                    </a:p>
                  </a:txBody>
                  <a:tcPr anchor="ctr">
                    <a:solidFill>
                      <a:schemeClr val="accent3">
                        <a:lumMod val="40000"/>
                        <a:lumOff val="60000"/>
                      </a:schemeClr>
                    </a:solidFill>
                  </a:tcPr>
                </a:tc>
                <a:tc>
                  <a:txBody>
                    <a:bodyPr/>
                    <a:lstStyle/>
                    <a:p>
                      <a:endParaRPr lang="fr-FR" dirty="0"/>
                    </a:p>
                  </a:txBody>
                  <a:tcPr anchor="ctr">
                    <a:solidFill>
                      <a:schemeClr val="accent3">
                        <a:lumMod val="40000"/>
                        <a:lumOff val="60000"/>
                      </a:schemeClr>
                    </a:solidFill>
                  </a:tcPr>
                </a:tc>
              </a:tr>
            </a:tbl>
          </a:graphicData>
        </a:graphic>
      </p:graphicFrame>
      <p:sp>
        <p:nvSpPr>
          <p:cNvPr id="12" name="ZoneTexte 11"/>
          <p:cNvSpPr txBox="1"/>
          <p:nvPr/>
        </p:nvSpPr>
        <p:spPr>
          <a:xfrm>
            <a:off x="3226728" y="5229199"/>
            <a:ext cx="5760640" cy="461665"/>
          </a:xfrm>
          <a:prstGeom prst="rect">
            <a:avLst/>
          </a:prstGeom>
          <a:noFill/>
        </p:spPr>
        <p:txBody>
          <a:bodyPr wrap="square" rtlCol="0">
            <a:spAutoFit/>
          </a:bodyPr>
          <a:lstStyle/>
          <a:p>
            <a:r>
              <a:rPr lang="fr-FR" sz="2400" dirty="0" smtClean="0">
                <a:latin typeface="DK Crayon Crumble" panose="03070001040701010105" pitchFamily="66" charset="0"/>
              </a:rPr>
              <a:t>Etats-Unis et Canada</a:t>
            </a:r>
            <a:endParaRPr lang="fr-FR" sz="2400" dirty="0">
              <a:latin typeface="DK Crayon Crumble" panose="03070001040701010105" pitchFamily="66" charset="0"/>
            </a:endParaRPr>
          </a:p>
        </p:txBody>
      </p:sp>
      <p:sp>
        <p:nvSpPr>
          <p:cNvPr id="7" name="ZoneTexte 6"/>
          <p:cNvSpPr txBox="1"/>
          <p:nvPr/>
        </p:nvSpPr>
        <p:spPr>
          <a:xfrm>
            <a:off x="3226728" y="2780928"/>
            <a:ext cx="5760640" cy="830997"/>
          </a:xfrm>
          <a:prstGeom prst="rect">
            <a:avLst/>
          </a:prstGeom>
          <a:noFill/>
        </p:spPr>
        <p:txBody>
          <a:bodyPr wrap="square" rtlCol="0">
            <a:spAutoFit/>
          </a:bodyPr>
          <a:lstStyle/>
          <a:p>
            <a:r>
              <a:rPr lang="fr-FR" sz="2400" dirty="0" smtClean="0">
                <a:latin typeface="DK Crayon Crumble" panose="03070001040701010105" pitchFamily="66" charset="0"/>
              </a:rPr>
              <a:t>Largeur : 945 mètres </a:t>
            </a:r>
            <a:r>
              <a:rPr lang="fr-FR" sz="2000" dirty="0" smtClean="0">
                <a:latin typeface="DK Crayon Crumble" panose="03070001040701010105" pitchFamily="66" charset="0"/>
              </a:rPr>
              <a:t>dont 792m pour le fer à cheval</a:t>
            </a:r>
          </a:p>
          <a:p>
            <a:r>
              <a:rPr lang="fr-FR" sz="2400" dirty="0" smtClean="0">
                <a:latin typeface="DK Crayon Crumble" panose="03070001040701010105" pitchFamily="66" charset="0"/>
              </a:rPr>
              <a:t>Hauteur : 57 mètres</a:t>
            </a:r>
            <a:endParaRPr lang="fr-FR" sz="2400" dirty="0">
              <a:latin typeface="DK Crayon Crumble" panose="03070001040701010105" pitchFamily="66" charset="0"/>
            </a:endParaRPr>
          </a:p>
        </p:txBody>
      </p:sp>
      <p:sp>
        <p:nvSpPr>
          <p:cNvPr id="8" name="ZoneTexte 7"/>
          <p:cNvSpPr txBox="1"/>
          <p:nvPr/>
        </p:nvSpPr>
        <p:spPr>
          <a:xfrm>
            <a:off x="3230672" y="4077072"/>
            <a:ext cx="5760640" cy="461665"/>
          </a:xfrm>
          <a:prstGeom prst="rect">
            <a:avLst/>
          </a:prstGeom>
          <a:noFill/>
        </p:spPr>
        <p:txBody>
          <a:bodyPr wrap="square" rtlCol="0">
            <a:spAutoFit/>
          </a:bodyPr>
          <a:lstStyle/>
          <a:p>
            <a:r>
              <a:rPr lang="fr-FR" sz="2400" dirty="0" smtClean="0">
                <a:latin typeface="DK Crayon Crumble" panose="03070001040701010105" pitchFamily="66" charset="0"/>
              </a:rPr>
              <a:t>Chutes d’eau - Frontières</a:t>
            </a:r>
            <a:endParaRPr lang="fr-FR" sz="2400" dirty="0">
              <a:latin typeface="DK Crayon Crumble" panose="03070001040701010105" pitchFamily="66" charset="0"/>
            </a:endParaRPr>
          </a:p>
        </p:txBody>
      </p:sp>
    </p:spTree>
    <p:extLst>
      <p:ext uri="{BB962C8B-B14F-4D97-AF65-F5344CB8AC3E}">
        <p14:creationId xmlns:p14="http://schemas.microsoft.com/office/powerpoint/2010/main" val="1708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Niagra_Falls, #Canada http://en.directrooms.com/hotels/subregion/7-87-1923/"/>
          <p:cNvPicPr>
            <a:picLocks noChangeAspect="1" noChangeArrowheads="1"/>
          </p:cNvPicPr>
          <p:nvPr/>
        </p:nvPicPr>
        <p:blipFill rotWithShape="1">
          <a:blip r:embed="rId2">
            <a:extLst>
              <a:ext uri="{28A0092B-C50C-407E-A947-70E740481C1C}">
                <a14:useLocalDpi xmlns:a14="http://schemas.microsoft.com/office/drawing/2010/main" val="0"/>
              </a:ext>
            </a:extLst>
          </a:blip>
          <a:srcRect b="10625"/>
          <a:stretch/>
        </p:blipFill>
        <p:spPr bwMode="auto">
          <a:xfrm rot="5400000">
            <a:off x="1142999" y="-1143001"/>
            <a:ext cx="6858000" cy="9144002"/>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78395" y="6237312"/>
            <a:ext cx="8587208" cy="584775"/>
          </a:xfrm>
          <a:prstGeom prst="rect">
            <a:avLst/>
          </a:prstGeom>
          <a:solidFill>
            <a:schemeClr val="bg1"/>
          </a:solidFill>
          <a:ln w="76200" cmpd="thickThin">
            <a:solidFill>
              <a:schemeClr val="accent3">
                <a:lumMod val="50000"/>
              </a:schemeClr>
            </a:solidFill>
          </a:ln>
        </p:spPr>
        <p:txBody>
          <a:bodyPr wrap="square" rtlCol="0">
            <a:spAutoFit/>
          </a:bodyPr>
          <a:lstStyle/>
          <a:p>
            <a:pPr algn="ctr"/>
            <a:r>
              <a:rPr lang="fr-FR" sz="3200" dirty="0" smtClean="0">
                <a:solidFill>
                  <a:schemeClr val="accent3">
                    <a:lumMod val="50000"/>
                  </a:schemeClr>
                </a:solidFill>
                <a:latin typeface="Croobie" panose="00000400000000000000" pitchFamily="2" charset="0"/>
              </a:rPr>
              <a:t>Les chutes du Niagara – Etats-Unis et Canada</a:t>
            </a:r>
            <a:endParaRPr lang="fr-FR" sz="3200" dirty="0">
              <a:solidFill>
                <a:schemeClr val="accent3">
                  <a:lumMod val="50000"/>
                </a:schemeClr>
              </a:solidFill>
              <a:latin typeface="Croobie" panose="00000400000000000000" pitchFamily="2" charset="0"/>
            </a:endParaRPr>
          </a:p>
        </p:txBody>
      </p:sp>
    </p:spTree>
    <p:extLst>
      <p:ext uri="{BB962C8B-B14F-4D97-AF65-F5344CB8AC3E}">
        <p14:creationId xmlns:p14="http://schemas.microsoft.com/office/powerpoint/2010/main" val="387655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ZoneTexte 2"/>
          <p:cNvSpPr txBox="1"/>
          <p:nvPr/>
        </p:nvSpPr>
        <p:spPr>
          <a:xfrm>
            <a:off x="197024" y="188640"/>
            <a:ext cx="8784976" cy="923330"/>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Contrairement à ce que l’on pense souvent, les chutes du Niagara ne sont pas les plus grandes chutes d’eau du monde. Elles font partie des chutes qui ont le plus gros débit au monde (2 800 m3 / seconde).</a:t>
            </a:r>
            <a:endParaRPr lang="fr-FR" dirty="0">
              <a:latin typeface="Amandine" pitchFamily="2" charset="0"/>
            </a:endParaRPr>
          </a:p>
        </p:txBody>
      </p:sp>
      <p:grpSp>
        <p:nvGrpSpPr>
          <p:cNvPr id="2" name="Groupe 1"/>
          <p:cNvGrpSpPr/>
          <p:nvPr/>
        </p:nvGrpSpPr>
        <p:grpSpPr>
          <a:xfrm>
            <a:off x="2510656" y="648561"/>
            <a:ext cx="6480720" cy="6152288"/>
            <a:chOff x="2510656" y="648561"/>
            <a:chExt cx="6480720" cy="6152288"/>
          </a:xfrm>
        </p:grpSpPr>
        <p:pic>
          <p:nvPicPr>
            <p:cNvPr id="3078" name="Picture 6" descr="http://upload.wikimedia.org/wikipedia/commons/thumb/b/b6/Salto_angel_descubierto.jpg/640px-Salto_angel_descubier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648561"/>
              <a:ext cx="4104455" cy="61522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2510656" y="6431517"/>
              <a:ext cx="6480720"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Les plus hautes du monde : Salto Angel, au Venezuela : 979m</a:t>
              </a:r>
              <a:endParaRPr lang="fr-FR" dirty="0">
                <a:latin typeface="Amandine" pitchFamily="2" charset="0"/>
              </a:endParaRPr>
            </a:p>
          </p:txBody>
        </p:sp>
      </p:grpSp>
      <p:grpSp>
        <p:nvGrpSpPr>
          <p:cNvPr id="4" name="Groupe 3"/>
          <p:cNvGrpSpPr/>
          <p:nvPr/>
        </p:nvGrpSpPr>
        <p:grpSpPr>
          <a:xfrm>
            <a:off x="349052" y="1115047"/>
            <a:ext cx="4006924" cy="5341622"/>
            <a:chOff x="349052" y="1115047"/>
            <a:chExt cx="4006924" cy="5341622"/>
          </a:xfrm>
        </p:grpSpPr>
        <p:pic>
          <p:nvPicPr>
            <p:cNvPr id="3082" name="Picture 10" descr="Horseshoe Falls at Niagara Falls~ Ontario,Ca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73" y="1115047"/>
              <a:ext cx="3563863" cy="53416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ZoneTexte 10"/>
            <p:cNvSpPr txBox="1"/>
            <p:nvPr/>
          </p:nvSpPr>
          <p:spPr>
            <a:xfrm>
              <a:off x="349052" y="1412776"/>
              <a:ext cx="400692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Celles du Niagara font 57m de hauteur</a:t>
              </a:r>
              <a:endParaRPr lang="fr-FR" dirty="0">
                <a:latin typeface="Amandine" pitchFamily="2" charset="0"/>
              </a:endParaRPr>
            </a:p>
          </p:txBody>
        </p:sp>
      </p:grpSp>
    </p:spTree>
    <p:extLst>
      <p:ext uri="{BB962C8B-B14F-4D97-AF65-F5344CB8AC3E}">
        <p14:creationId xmlns:p14="http://schemas.microsoft.com/office/powerpoint/2010/main" val="3560300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7474"/>
          <a:stretch/>
        </p:blipFill>
        <p:spPr bwMode="auto">
          <a:xfrm>
            <a:off x="95042" y="764704"/>
            <a:ext cx="9013462" cy="597412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59024" y="6381367"/>
            <a:ext cx="637321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La rivière sur laquelle elles se trouvent s’appelle « Niagara ».</a:t>
            </a:r>
            <a:endParaRPr lang="fr-FR" dirty="0">
              <a:latin typeface="Amandine" pitchFamily="2" charset="0"/>
            </a:endParaRPr>
          </a:p>
        </p:txBody>
      </p:sp>
      <p:sp>
        <p:nvSpPr>
          <p:cNvPr id="2" name="ZoneTexte 1"/>
          <p:cNvSpPr txBox="1"/>
          <p:nvPr/>
        </p:nvSpPr>
        <p:spPr>
          <a:xfrm>
            <a:off x="197024" y="188640"/>
            <a:ext cx="878497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Ces chutes marques la frontières entre les Etats-Unis (au nord) et le Canada (au sud)</a:t>
            </a:r>
            <a:endParaRPr lang="fr-FR" dirty="0">
              <a:latin typeface="Amandine" pitchFamily="2" charset="0"/>
            </a:endParaRPr>
          </a:p>
        </p:txBody>
      </p:sp>
    </p:spTree>
    <p:extLst>
      <p:ext uri="{BB962C8B-B14F-4D97-AF65-F5344CB8AC3E}">
        <p14:creationId xmlns:p14="http://schemas.microsoft.com/office/powerpoint/2010/main" val="359389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8195"/>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97024" y="188640"/>
            <a:ext cx="5599112"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Les chutes du Niagara sont un ensemble de 3 chutes :</a:t>
            </a:r>
          </a:p>
        </p:txBody>
      </p:sp>
      <p:grpSp>
        <p:nvGrpSpPr>
          <p:cNvPr id="10" name="Groupe 9"/>
          <p:cNvGrpSpPr/>
          <p:nvPr/>
        </p:nvGrpSpPr>
        <p:grpSpPr>
          <a:xfrm>
            <a:off x="78011" y="1622937"/>
            <a:ext cx="9102501" cy="5116807"/>
            <a:chOff x="78011" y="1622937"/>
            <a:chExt cx="9102501" cy="5116807"/>
          </a:xfrm>
        </p:grpSpPr>
        <p:pic>
          <p:nvPicPr>
            <p:cNvPr id="7170" name="Picture 2" descr="The US side of Niagara Falls (by Hank8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1" y="1622937"/>
              <a:ext cx="3413869" cy="511680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irds eye view aerial photograph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4363" y="3150262"/>
              <a:ext cx="4616149" cy="30870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pic>
        <p:nvPicPr>
          <p:cNvPr id="3" name="Picture 4" descr="http://acoeuretacris.a.c.pic.centerblog.net/029c83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730176"/>
            <a:ext cx="5715565" cy="24195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183808" y="6052646"/>
            <a:ext cx="184457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 fer à cheval</a:t>
            </a:r>
          </a:p>
        </p:txBody>
      </p:sp>
      <p:sp>
        <p:nvSpPr>
          <p:cNvPr id="7" name="ZoneTexte 6"/>
          <p:cNvSpPr txBox="1"/>
          <p:nvPr/>
        </p:nvSpPr>
        <p:spPr>
          <a:xfrm>
            <a:off x="0" y="3150262"/>
            <a:ext cx="2411760"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Les chutes américaines</a:t>
            </a:r>
          </a:p>
        </p:txBody>
      </p:sp>
      <p:grpSp>
        <p:nvGrpSpPr>
          <p:cNvPr id="9" name="Groupe 8"/>
          <p:cNvGrpSpPr/>
          <p:nvPr/>
        </p:nvGrpSpPr>
        <p:grpSpPr>
          <a:xfrm>
            <a:off x="2260107" y="4293096"/>
            <a:ext cx="2304256" cy="770023"/>
            <a:chOff x="2260107" y="4293096"/>
            <a:chExt cx="2304256" cy="770023"/>
          </a:xfrm>
        </p:grpSpPr>
        <p:sp>
          <p:nvSpPr>
            <p:cNvPr id="8" name="ZoneTexte 7"/>
            <p:cNvSpPr txBox="1"/>
            <p:nvPr/>
          </p:nvSpPr>
          <p:spPr>
            <a:xfrm>
              <a:off x="2260107" y="4693787"/>
              <a:ext cx="2304256"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fr-FR" dirty="0" smtClean="0">
                  <a:latin typeface="Amandine" pitchFamily="2" charset="0"/>
                </a:rPr>
                <a:t>Le voile de la mariée</a:t>
              </a:r>
            </a:p>
          </p:txBody>
        </p:sp>
        <p:cxnSp>
          <p:nvCxnSpPr>
            <p:cNvPr id="5" name="Connecteur droit avec flèche 4"/>
            <p:cNvCxnSpPr/>
            <p:nvPr/>
          </p:nvCxnSpPr>
          <p:spPr>
            <a:xfrm flipH="1" flipV="1">
              <a:off x="2627784" y="4293096"/>
              <a:ext cx="504056" cy="400691"/>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grpSp>
    </p:spTree>
    <p:extLst>
      <p:ext uri="{BB962C8B-B14F-4D97-AF65-F5344CB8AC3E}">
        <p14:creationId xmlns:p14="http://schemas.microsoft.com/office/powerpoint/2010/main" val="209691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0" fill="hold"/>
                                        <p:tgtEl>
                                          <p:spTgt spid="10"/>
                                        </p:tgtEl>
                                        <p:attrNameLst>
                                          <p:attrName>ppt_w</p:attrName>
                                        </p:attrNameLst>
                                      </p:cBhvr>
                                      <p:tavLst>
                                        <p:tav tm="0">
                                          <p:val>
                                            <p:fltVal val="0"/>
                                          </p:val>
                                        </p:tav>
                                        <p:tav tm="100000">
                                          <p:val>
                                            <p:strVal val="#ppt_w"/>
                                          </p:val>
                                        </p:tav>
                                      </p:tavLst>
                                    </p:anim>
                                    <p:anim calcmode="lin" valueType="num">
                                      <p:cBhvr>
                                        <p:cTn id="8" dur="2000" fill="hold"/>
                                        <p:tgtEl>
                                          <p:spTgt spid="10"/>
                                        </p:tgtEl>
                                        <p:attrNameLst>
                                          <p:attrName>ppt_h</p:attrName>
                                        </p:attrNameLst>
                                      </p:cBhvr>
                                      <p:tavLst>
                                        <p:tav tm="0">
                                          <p:val>
                                            <p:fltVal val="0"/>
                                          </p:val>
                                        </p:tav>
                                        <p:tav tm="100000">
                                          <p:val>
                                            <p:strVal val="#ppt_h"/>
                                          </p:val>
                                        </p:tav>
                                      </p:tavLst>
                                    </p:anim>
                                    <p:animEffect transition="in" filter="fade">
                                      <p:cBhvr>
                                        <p:cTn id="9" dur="2000"/>
                                        <p:tgtEl>
                                          <p:spTgt spid="10"/>
                                        </p:tgtEl>
                                      </p:cBhvr>
                                    </p:animEffect>
                                  </p:childTnLst>
                                </p:cTn>
                              </p:par>
                            </p:childTnLst>
                          </p:cTn>
                        </p:par>
                        <p:par>
                          <p:cTn id="10" fill="hold">
                            <p:stCondLst>
                              <p:cond delay="2000"/>
                            </p:stCondLst>
                            <p:childTnLst>
                              <p:par>
                                <p:cTn id="11" presetID="42" presetClass="entr" presetSubtype="0" fill="hold" grpId="0" nodeType="afterEffect">
                                  <p:stCondLst>
                                    <p:cond delay="100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nodeType="afterEffect">
                                  <p:stCondLst>
                                    <p:cond delay="300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8000"/>
                            </p:stCondLst>
                            <p:childTnLst>
                              <p:par>
                                <p:cTn id="23" presetID="42" presetClass="entr" presetSubtype="0" fill="hold" grpId="0" nodeType="afterEffect">
                                  <p:stCondLst>
                                    <p:cond delay="500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0" name="Picture 2" descr="Niagara Falls - Maid of the Mist boat tour  - - (you cannot go to see the falls with out doing this !!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48" y="41790"/>
            <a:ext cx="4560664" cy="6816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4744068" y="1388969"/>
            <a:ext cx="4049960" cy="1200329"/>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Chaque année, ce sont 12 000 000 de visiteurs qui viennent au pied des chutes. Il est possible de s’en approcher en bateau. Imperméables obligatoires !</a:t>
            </a:r>
            <a:endParaRPr lang="fr-FR" dirty="0">
              <a:latin typeface="Amandine" pitchFamily="2" charset="0"/>
            </a:endParaRPr>
          </a:p>
        </p:txBody>
      </p:sp>
      <p:pic>
        <p:nvPicPr>
          <p:cNvPr id="2052" name="Picture 4" descr="http://www.routard.com/images_contenu/communaute/Photos/publi/072/pt712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8585" y="3356992"/>
            <a:ext cx="4716863" cy="315505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8519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197024" y="44624"/>
            <a:ext cx="8784976" cy="646331"/>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C’est à partir du </a:t>
            </a:r>
            <a:r>
              <a:rPr lang="fr-FR" dirty="0" smtClean="0">
                <a:latin typeface="Comic Sans MS" panose="030F0702030302020204" pitchFamily="66" charset="0"/>
              </a:rPr>
              <a:t>XIX</a:t>
            </a:r>
            <a:r>
              <a:rPr lang="fr-FR" dirty="0" smtClean="0">
                <a:latin typeface="Amandine" pitchFamily="2" charset="0"/>
              </a:rPr>
              <a:t>e siècle que le tourisme se développe autours des chutes. En 1848, une passerelle est construite. Puis d’autres vont prendre  la relève :</a:t>
            </a:r>
            <a:endParaRPr lang="fr-FR" dirty="0">
              <a:latin typeface="Amandine" pitchFamily="2" charset="0"/>
            </a:endParaRPr>
          </a:p>
        </p:txBody>
      </p:sp>
      <p:pic>
        <p:nvPicPr>
          <p:cNvPr id="9218" name="Picture 2" descr="http://upload.wikimedia.org/wikipedia/commons/d/d6/ChutesNiagara_PontCharlesEll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 y="640309"/>
            <a:ext cx="4838700" cy="26384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nvGrpSpPr>
          <p:cNvPr id="5" name="Groupe 4"/>
          <p:cNvGrpSpPr/>
          <p:nvPr/>
        </p:nvGrpSpPr>
        <p:grpSpPr>
          <a:xfrm>
            <a:off x="1988964" y="2343149"/>
            <a:ext cx="7143750" cy="4514851"/>
            <a:chOff x="1988964" y="2343149"/>
            <a:chExt cx="7143750" cy="4514851"/>
          </a:xfrm>
        </p:grpSpPr>
        <p:pic>
          <p:nvPicPr>
            <p:cNvPr id="9226" name="Picture 10" descr="http://www.timbresponts.fr/articles_et_publications/Niagara/Fig13Trade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8964" y="2343149"/>
              <a:ext cx="7143750" cy="4514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8199412" y="4826717"/>
              <a:ext cx="69418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1853</a:t>
              </a:r>
              <a:endParaRPr lang="fr-FR" dirty="0">
                <a:latin typeface="Amandine" pitchFamily="2" charset="0"/>
              </a:endParaRPr>
            </a:p>
          </p:txBody>
        </p:sp>
      </p:grpSp>
      <p:grpSp>
        <p:nvGrpSpPr>
          <p:cNvPr id="7" name="Groupe 6"/>
          <p:cNvGrpSpPr/>
          <p:nvPr/>
        </p:nvGrpSpPr>
        <p:grpSpPr>
          <a:xfrm>
            <a:off x="-36512" y="4364346"/>
            <a:ext cx="3919736" cy="2493654"/>
            <a:chOff x="-36512" y="4364346"/>
            <a:chExt cx="3919736" cy="2493654"/>
          </a:xfrm>
        </p:grpSpPr>
        <p:pic>
          <p:nvPicPr>
            <p:cNvPr id="9228" name="Picture 12" descr="http://www.timbresponts.fr/articles_et_publications/Niagara/BGupperarch190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364346"/>
              <a:ext cx="3919736" cy="24936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120179" y="6309320"/>
              <a:ext cx="69418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1897</a:t>
              </a:r>
              <a:endParaRPr lang="fr-FR" dirty="0">
                <a:latin typeface="Amandine" pitchFamily="2" charset="0"/>
              </a:endParaRPr>
            </a:p>
          </p:txBody>
        </p:sp>
      </p:grpSp>
    </p:spTree>
    <p:extLst>
      <p:ext uri="{BB962C8B-B14F-4D97-AF65-F5344CB8AC3E}">
        <p14:creationId xmlns:p14="http://schemas.microsoft.com/office/powerpoint/2010/main" val="48154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e 1"/>
          <p:cNvGrpSpPr/>
          <p:nvPr/>
        </p:nvGrpSpPr>
        <p:grpSpPr>
          <a:xfrm>
            <a:off x="0" y="0"/>
            <a:ext cx="3419475" cy="4476751"/>
            <a:chOff x="0" y="0"/>
            <a:chExt cx="3419475" cy="4476751"/>
          </a:xfrm>
        </p:grpSpPr>
        <p:pic>
          <p:nvPicPr>
            <p:cNvPr id="10242" name="Picture 2" descr="http://www.timbresponts.fr/articles_et_publications/Niagara/Fig10BisPontCantileverduMC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419475" cy="44767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08484" y="3789040"/>
              <a:ext cx="694184" cy="369332"/>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1925</a:t>
              </a:r>
              <a:endParaRPr lang="fr-FR" dirty="0">
                <a:latin typeface="Amandine" pitchFamily="2" charset="0"/>
              </a:endParaRPr>
            </a:p>
          </p:txBody>
        </p:sp>
      </p:grpSp>
      <p:pic>
        <p:nvPicPr>
          <p:cNvPr id="10244" name="Picture 4" descr="http://www.timbresponts.fr/articles_et_publications/Niagara/Fig22CPQLSBrRecto.jpg"/>
          <p:cNvPicPr>
            <a:picLocks noChangeAspect="1" noChangeArrowheads="1"/>
          </p:cNvPicPr>
          <p:nvPr/>
        </p:nvPicPr>
        <p:blipFill rotWithShape="1">
          <a:blip r:embed="rId3">
            <a:extLst>
              <a:ext uri="{28A0092B-C50C-407E-A947-70E740481C1C}">
                <a14:useLocalDpi xmlns:a14="http://schemas.microsoft.com/office/drawing/2010/main" val="0"/>
              </a:ext>
            </a:extLst>
          </a:blip>
          <a:srcRect t="2828" b="2481"/>
          <a:stretch/>
        </p:blipFill>
        <p:spPr bwMode="auto">
          <a:xfrm>
            <a:off x="3419475" y="3284984"/>
            <a:ext cx="5676900" cy="34544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9823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ZoneTexte 1"/>
          <p:cNvSpPr txBox="1"/>
          <p:nvPr/>
        </p:nvSpPr>
        <p:spPr>
          <a:xfrm>
            <a:off x="251520" y="4509120"/>
            <a:ext cx="3833936" cy="2031325"/>
          </a:xfrm>
          <a:prstGeom prst="rect">
            <a:avLst/>
          </a:prstGeom>
          <a:ln w="57150" cmpd="thickThin">
            <a:solidFill>
              <a:schemeClr val="accent3">
                <a:lumMod val="5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fr-FR" dirty="0" smtClean="0">
                <a:latin typeface="Amandine" pitchFamily="2" charset="0"/>
              </a:rPr>
              <a:t>Le débit de la rivière Niagara est aussi utilisée pour produire de l’électricité dans des centrales hydrauliques. En 1969, lors des travaux, un barrage de terre et de pierre fut construit pour détourner l’eau des chutes </a:t>
            </a:r>
            <a:endParaRPr lang="fr-FR" dirty="0">
              <a:latin typeface="Amandine" pitchFamily="2" charset="0"/>
            </a:endParaRPr>
          </a:p>
        </p:txBody>
      </p:sp>
      <p:pic>
        <p:nvPicPr>
          <p:cNvPr id="11272" name="Picture 8" descr="https://c2.staticflickr.com/8/7267/7643704402_e096941ca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3" y="0"/>
            <a:ext cx="6126253" cy="39330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270" name="Picture 6" descr="http://i.dailymail.co.uk/i/pix/2010/12/15/article-1338793-0C7DBBFF000005DC-973_634x436.jpg"/>
          <p:cNvPicPr>
            <a:picLocks noChangeAspect="1" noChangeArrowheads="1"/>
          </p:cNvPicPr>
          <p:nvPr/>
        </p:nvPicPr>
        <p:blipFill rotWithShape="1">
          <a:blip r:embed="rId3">
            <a:extLst>
              <a:ext uri="{28A0092B-C50C-407E-A947-70E740481C1C}">
                <a14:useLocalDpi xmlns:a14="http://schemas.microsoft.com/office/drawing/2010/main" val="0"/>
              </a:ext>
            </a:extLst>
          </a:blip>
          <a:srcRect b="3670"/>
          <a:stretch/>
        </p:blipFill>
        <p:spPr bwMode="auto">
          <a:xfrm>
            <a:off x="4227756" y="3454747"/>
            <a:ext cx="4907239" cy="32508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625491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3989</TotalTime>
  <Words>329</Words>
  <Application>Microsoft Office PowerPoint</Application>
  <PresentationFormat>Affichage à l'écran (4:3)</PresentationFormat>
  <Paragraphs>33</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ASUS</dc:creator>
  <cp:lastModifiedBy>Olivier Li</cp:lastModifiedBy>
  <cp:revision>272</cp:revision>
  <cp:lastPrinted>2014-08-26T14:31:59Z</cp:lastPrinted>
  <dcterms:created xsi:type="dcterms:W3CDTF">2014-07-17T08:41:29Z</dcterms:created>
  <dcterms:modified xsi:type="dcterms:W3CDTF">2014-09-12T14:13:59Z</dcterms:modified>
</cp:coreProperties>
</file>