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expansions du nom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Etude de la langue – </a:t>
            </a:r>
            <a:r>
              <a:rPr lang="fr-FR" i="1" dirty="0"/>
              <a:t>Grammaire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3924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La proposition subordonnée relative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Vérifions si vous avez compris 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19168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Je cache le chocolat que mon frère veut manger !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195896" y="2420888"/>
            <a:ext cx="1548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555776" y="2348880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3852304" y="2420888"/>
            <a:ext cx="486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1" y="3501008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proposition subordonnée relative</a:t>
            </a:r>
          </a:p>
        </p:txBody>
      </p:sp>
    </p:spTree>
    <p:extLst>
      <p:ext uri="{BB962C8B-B14F-4D97-AF65-F5344CB8AC3E}">
        <p14:creationId xmlns:p14="http://schemas.microsoft.com/office/powerpoint/2010/main" val="32931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483768" y="4487266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4030259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C’est un tableau qui a beaucoup de valeur.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48064" y="4525964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psr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11663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Nous allons nous intéresser plus particulièrement à la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proposition subordonnée relative</a:t>
            </a:r>
            <a:r>
              <a:rPr lang="fr-FR" sz="3200" i="1" dirty="0"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112764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La proposition subordonnée relative contient au moins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un verbe conjugué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231896" y="4559274"/>
            <a:ext cx="133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635896" y="4534315"/>
            <a:ext cx="453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9512" y="5062539"/>
            <a:ext cx="882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Elle fait donc partie du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groupe nominal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599944" y="4102267"/>
            <a:ext cx="684000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Accolade fermante 20"/>
          <p:cNvSpPr/>
          <p:nvPr/>
        </p:nvSpPr>
        <p:spPr>
          <a:xfrm rot="16200000">
            <a:off x="4677290" y="751674"/>
            <a:ext cx="415211" cy="657400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501974" y="3356992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latin typeface="Maiandra GD" panose="020E0502030308020204" pitchFamily="34" charset="0"/>
              </a:rPr>
              <a:t>GN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210767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Elle est reliée au nom par un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pronom relatif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 (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qui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que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quoi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dont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où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lequel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duquel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…).</a:t>
            </a:r>
          </a:p>
        </p:txBody>
      </p:sp>
    </p:spTree>
    <p:extLst>
      <p:ext uri="{BB962C8B-B14F-4D97-AF65-F5344CB8AC3E}">
        <p14:creationId xmlns:p14="http://schemas.microsoft.com/office/powerpoint/2010/main" val="14433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6" grpId="0"/>
      <p:bldP spid="6" grpId="1"/>
      <p:bldP spid="11" grpId="0"/>
      <p:bldP spid="11" grpId="1"/>
      <p:bldP spid="4" grpId="0"/>
      <p:bldP spid="4" grpId="1"/>
      <p:bldP spid="5" grpId="0"/>
      <p:bldP spid="5" grpId="1"/>
      <p:bldP spid="12" grpId="0"/>
      <p:bldP spid="12" grpId="1"/>
      <p:bldP spid="2" grpId="0" animBg="1"/>
      <p:bldP spid="2" grpId="1" animBg="1"/>
      <p:bldP spid="21" grpId="0" animBg="1"/>
      <p:bldP spid="21" grpId="1" animBg="1"/>
      <p:bldP spid="22" grpId="0"/>
      <p:bldP spid="22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15816" y="2294507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186041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Je vois le chemin où nous sommes passés.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76056" y="2294506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psr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9269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Cherchons le nom et la proposition subordonnée relative (avec le pronom relatif).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2699960" y="2355763"/>
            <a:ext cx="126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4032072" y="2360801"/>
            <a:ext cx="42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Prenons quelques exemples.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187624" y="3162958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272886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Mon père, que je t’ai présenté, viendra demain.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03848" y="3162957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psr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1259632" y="3224214"/>
            <a:ext cx="86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339752" y="3229252"/>
            <a:ext cx="338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563888" y="4058711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23528" y="362462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Est-ce la personne à qui il a écrit ?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3203928" y="4119967"/>
            <a:ext cx="158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364088" y="4054338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psr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4895992" y="4115595"/>
            <a:ext cx="252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971600" y="5049402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82836" y="461531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L’émission dont nous avons parlé est géniale !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495204" y="5049401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psr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719752" y="5115696"/>
            <a:ext cx="151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375936" y="5115696"/>
            <a:ext cx="399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3995936" y="6135687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79512" y="570159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Elle attend son voisin, qui est en retard.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580112" y="6135686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psr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3780000" y="6196943"/>
            <a:ext cx="10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932040" y="6201981"/>
            <a:ext cx="298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031992" y="1927309"/>
            <a:ext cx="576000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267744" y="2795163"/>
            <a:ext cx="792000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857922" y="3690148"/>
            <a:ext cx="1008000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267744" y="4679929"/>
            <a:ext cx="1008000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4932040" y="5763333"/>
            <a:ext cx="684000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8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12" grpId="0"/>
      <p:bldP spid="13" grpId="0"/>
      <p:bldP spid="13" grpId="1"/>
      <p:bldP spid="14" grpId="0"/>
      <p:bldP spid="14" grpId="1"/>
      <p:bldP spid="15" grpId="0"/>
      <p:bldP spid="15" grpId="1"/>
      <p:bldP spid="19" grpId="0"/>
      <p:bldP spid="19" grpId="1"/>
      <p:bldP spid="20" grpId="0"/>
      <p:bldP spid="20" grpId="1"/>
      <p:bldP spid="24" grpId="0"/>
      <p:bldP spid="24" grpId="1"/>
      <p:bldP spid="26" grpId="0"/>
      <p:bldP spid="26" grpId="1"/>
      <p:bldP spid="27" grpId="0"/>
      <p:bldP spid="27" grpId="1"/>
      <p:bldP spid="28" grpId="0"/>
      <p:bldP spid="28" grpId="1"/>
      <p:bldP spid="31" grpId="0"/>
      <p:bldP spid="31" grpId="1"/>
      <p:bldP spid="32" grpId="0"/>
      <p:bldP spid="32" grpId="1"/>
      <p:bldP spid="33" grpId="0"/>
      <p:bldP spid="33" grpId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45815" y="2294507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186041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J’ai visité un appartement.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2" y="69269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Complétons les noms avec des propositions subordonnées relatives.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4608112" y="2355763"/>
            <a:ext cx="2268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Prenons quelques exemples.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61639" y="3162958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3528" y="2728869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Leur chien est bizarre.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563888" y="3224214"/>
            <a:ext cx="1008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211960" y="4058711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3528" y="362462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Tu as planté des fleurs dans ton jardin.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4104088" y="4119967"/>
            <a:ext cx="108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771800" y="5127575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82836" y="461531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Maurice court très vite.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2411760" y="5157192"/>
            <a:ext cx="1476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724128" y="6207695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79512" y="570159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Manon porte une robe.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5652120" y="6237312"/>
            <a:ext cx="90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10" grpId="0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23" grpId="0"/>
      <p:bldP spid="23" grpId="1"/>
      <p:bldP spid="24" grpId="0"/>
      <p:bldP spid="24" grpId="1"/>
      <p:bldP spid="28" grpId="0"/>
      <p:bldP spid="28" grpId="1"/>
      <p:bldP spid="29" grpId="0"/>
      <p:bldP spid="2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2483768" y="4487266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9512" y="4030259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C’est un tableau qui a beaucoup de valeur.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148064" y="4525964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psr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>
                <a:latin typeface="Maiandra GD" panose="020E0502030308020204" pitchFamily="34" charset="0"/>
              </a:rPr>
              <a:t>Pour résumer…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79512" y="112764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La proposition subordonnée relative contient au moins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un verbe conjugué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2231896" y="4559274"/>
            <a:ext cx="133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3635896" y="4534315"/>
            <a:ext cx="453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79512" y="5062539"/>
            <a:ext cx="882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Elle fait donc partie du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groupe nominal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99944" y="4102267"/>
            <a:ext cx="684000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Accolade fermante 21"/>
          <p:cNvSpPr/>
          <p:nvPr/>
        </p:nvSpPr>
        <p:spPr>
          <a:xfrm rot="16200000">
            <a:off x="4677290" y="751674"/>
            <a:ext cx="415211" cy="657400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501974" y="3356992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latin typeface="Maiandra GD" panose="020E0502030308020204" pitchFamily="34" charset="0"/>
              </a:rPr>
              <a:t>GN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79512" y="210767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Elle est reliée au nom par un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pronom relatif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 (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qui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que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quoi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dont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où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lequel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duquel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…).</a:t>
            </a:r>
          </a:p>
        </p:txBody>
      </p:sp>
    </p:spTree>
    <p:extLst>
      <p:ext uri="{BB962C8B-B14F-4D97-AF65-F5344CB8AC3E}">
        <p14:creationId xmlns:p14="http://schemas.microsoft.com/office/powerpoint/2010/main" val="130582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0" grpId="0"/>
      <p:bldP spid="20" grpId="1"/>
      <p:bldP spid="21" grpId="0" animBg="1"/>
      <p:bldP spid="21" grpId="1" animBg="1"/>
      <p:bldP spid="22" grpId="0" animBg="1"/>
      <p:bldP spid="22" grpId="1" animBg="1"/>
      <p:bldP spid="23" grpId="0"/>
      <p:bldP spid="23" grpId="1"/>
      <p:bldP spid="24" grpId="0"/>
      <p:bldP spid="2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Rappel…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2" y="678803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Pour donner des informations à propos d’un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nom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pour le compléter, il existe trois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expansions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 différentes.</a:t>
            </a:r>
          </a:p>
        </p:txBody>
      </p:sp>
    </p:spTree>
    <p:extLst>
      <p:ext uri="{BB962C8B-B14F-4D97-AF65-F5344CB8AC3E}">
        <p14:creationId xmlns:p14="http://schemas.microsoft.com/office/powerpoint/2010/main" val="19101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Rappel…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exemple 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83968" y="67880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habite une maison.</a:t>
            </a:r>
          </a:p>
        </p:txBody>
      </p:sp>
    </p:spTree>
    <p:extLst>
      <p:ext uri="{BB962C8B-B14F-4D97-AF65-F5344CB8AC3E}">
        <p14:creationId xmlns:p14="http://schemas.microsoft.com/office/powerpoint/2010/main" val="28048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Rappel…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2" y="678803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Cherchons le nom…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83968" y="67880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habite une maison.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6696384" y="1196752"/>
            <a:ext cx="1332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59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Rappel…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… et ajoutons des expansions.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83968" y="67880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habite une maison.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6655" y="2025804"/>
            <a:ext cx="391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1 – Une épithète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209103" y="2025803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habite une </a:t>
            </a:r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maison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immense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6655" y="2981605"/>
            <a:ext cx="3912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2 – Un complément du nom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209103" y="2981604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habite une </a:t>
            </a:r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maison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en bois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6655" y="4429848"/>
            <a:ext cx="391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3 – Une proposition subordonnée relative.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09103" y="4429847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habite une </a:t>
            </a:r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maison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qui est effrayante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6696384" y="1196752"/>
            <a:ext cx="1332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63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Vérifions si vous avez compris 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91683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rgbClr val="0070C0"/>
                </a:solidFill>
                <a:latin typeface="Maiandra GD" panose="020E0502030308020204" pitchFamily="34" charset="0"/>
              </a:rPr>
              <a:t>J’ai aperçu mon petit cousin.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6300400" y="2564904"/>
            <a:ext cx="151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685975" y="252670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5004176" y="2564904"/>
            <a:ext cx="115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79511" y="3501008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</a:p>
        </p:txBody>
      </p:sp>
    </p:spTree>
    <p:extLst>
      <p:ext uri="{BB962C8B-B14F-4D97-AF65-F5344CB8AC3E}">
        <p14:creationId xmlns:p14="http://schemas.microsoft.com/office/powerpoint/2010/main" val="300945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/>
      <p:bldP spid="6" grpId="1"/>
      <p:bldP spid="10" grpId="0"/>
      <p:bldP spid="10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Vérifions si vous avez compris 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1916832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Merci pour ces fleurs qui sentent si bon !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3563888" y="2492896"/>
            <a:ext cx="108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89631" y="2420888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4752296" y="2492896"/>
            <a:ext cx="360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1" y="3501008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proposition subordonnée relative</a:t>
            </a:r>
          </a:p>
        </p:txBody>
      </p:sp>
    </p:spTree>
    <p:extLst>
      <p:ext uri="{BB962C8B-B14F-4D97-AF65-F5344CB8AC3E}">
        <p14:creationId xmlns:p14="http://schemas.microsoft.com/office/powerpoint/2010/main" val="399511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Vérifions si vous avez compris 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91683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rgbClr val="0070C0"/>
                </a:solidFill>
                <a:latin typeface="Maiandra GD" panose="020E0502030308020204" pitchFamily="34" charset="0"/>
              </a:rPr>
              <a:t>J’ai acheté un rouleau à </a:t>
            </a:r>
            <a:r>
              <a:rPr lang="fr-FR" sz="4400" dirty="0" err="1">
                <a:solidFill>
                  <a:srgbClr val="0070C0"/>
                </a:solidFill>
                <a:latin typeface="Maiandra GD" panose="020E0502030308020204" pitchFamily="34" charset="0"/>
              </a:rPr>
              <a:t>patisserie</a:t>
            </a:r>
            <a:r>
              <a:rPr lang="fr-FR" sz="44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3779912" y="2564904"/>
            <a:ext cx="187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283968" y="252670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5724128" y="2564904"/>
            <a:ext cx="273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1" y="3501008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complément du nom</a:t>
            </a:r>
          </a:p>
        </p:txBody>
      </p:sp>
    </p:spTree>
    <p:extLst>
      <p:ext uri="{BB962C8B-B14F-4D97-AF65-F5344CB8AC3E}">
        <p14:creationId xmlns:p14="http://schemas.microsoft.com/office/powerpoint/2010/main" val="262761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Vérifions si vous avez compris 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7504" y="1916832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Je viens d’essayer un scooter à trois roues !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4572000" y="2492896"/>
            <a:ext cx="144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860032" y="2420888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156480" y="2492896"/>
            <a:ext cx="244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1" y="3501008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complément du nom</a:t>
            </a:r>
          </a:p>
        </p:txBody>
      </p:sp>
    </p:spTree>
    <p:extLst>
      <p:ext uri="{BB962C8B-B14F-4D97-AF65-F5344CB8AC3E}">
        <p14:creationId xmlns:p14="http://schemas.microsoft.com/office/powerpoint/2010/main" val="27331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527</Words>
  <Application>Microsoft Office PowerPoint</Application>
  <PresentationFormat>Affichage à l'écran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Maiandra GD</vt:lpstr>
      <vt:lpstr>Thème Office</vt:lpstr>
      <vt:lpstr>Les expansions du nom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magali redouin</cp:lastModifiedBy>
  <cp:revision>64</cp:revision>
  <dcterms:created xsi:type="dcterms:W3CDTF">2013-01-30T16:02:59Z</dcterms:created>
  <dcterms:modified xsi:type="dcterms:W3CDTF">2020-06-09T06:44:07Z</dcterms:modified>
</cp:coreProperties>
</file>