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92" r:id="rId4"/>
    <p:sldId id="286" r:id="rId5"/>
    <p:sldId id="300" r:id="rId6"/>
    <p:sldId id="321" r:id="rId7"/>
    <p:sldId id="320" r:id="rId8"/>
    <p:sldId id="312" r:id="rId9"/>
    <p:sldId id="322" r:id="rId10"/>
    <p:sldId id="324" r:id="rId11"/>
    <p:sldId id="325" r:id="rId12"/>
    <p:sldId id="323" r:id="rId13"/>
    <p:sldId id="29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73"/>
    <a:srgbClr val="67AB0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6425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3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218068" y="4431673"/>
            <a:ext cx="4836456" cy="1377009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rs Chocolat" charset="0"/>
                <a:ea typeface="Mrs Chocolat" charset="0"/>
                <a:cs typeface="Mrs Chocolat" charset="0"/>
              </a:rPr>
              <a:t>Participe passé et infinitif</a:t>
            </a:r>
            <a:endParaRPr lang="fr-FR" sz="2800" dirty="0">
              <a:latin typeface="Always In My Heart" charset="0"/>
              <a:ea typeface="Always In My Heart" charset="0"/>
              <a:cs typeface="Always In My Hear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310588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CM2</a:t>
            </a:r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375999">
            <a:off x="3592938" y="3303118"/>
            <a:ext cx="433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American Typewriter" charset="0"/>
                <a:ea typeface="American Typewriter" charset="0"/>
                <a:cs typeface="American Typewriter" charset="0"/>
              </a:rPr>
              <a:t>Orthographe</a:t>
            </a: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616">
        <p:cut/>
      </p:transition>
    </mc:Choice>
    <mc:Fallback xmlns="">
      <p:transition advTm="4616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04205" y="1773345"/>
            <a:ext cx="7126882" cy="1020857"/>
          </a:xfrm>
          <a:prstGeom prst="wedgeRoundRectCallout">
            <a:avLst>
              <a:gd name="adj1" fmla="val 45153"/>
              <a:gd name="adj2" fmla="val 1127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476" y="219116"/>
            <a:ext cx="7704856" cy="1442674"/>
          </a:xfrm>
        </p:spPr>
        <p:txBody>
          <a:bodyPr/>
          <a:lstStyle/>
          <a:p>
            <a:r>
              <a:rPr lang="fr-FR" sz="3800" dirty="0">
                <a:solidFill>
                  <a:srgbClr val="0070C0"/>
                </a:solidFill>
                <a:latin typeface="Mrs Chocolat" pitchFamily="2" charset="0"/>
              </a:rPr>
              <a:t>Comment accorder le participe passé?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8" y="3620410"/>
            <a:ext cx="1400921" cy="14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1104205" y="1823326"/>
            <a:ext cx="701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ea typeface="Comic Sans MS" charset="0"/>
                <a:cs typeface="Comic Sans MS" charset="0"/>
              </a:rPr>
              <a:t>Lorsqu'il est employé avec </a:t>
            </a:r>
            <a:r>
              <a:rPr lang="fr-FR" altLang="x-none" sz="2000" b="1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l'auxiliaire avoir, le participe passé ne s'accorde jamais avec le sujet</a:t>
            </a:r>
            <a:r>
              <a:rPr lang="fr-FR" altLang="x-none" sz="2000" dirty="0">
                <a:ea typeface="Comic Sans MS" charset="0"/>
                <a:cs typeface="Comic Sans MS" charset="0"/>
              </a:rPr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92116" y="3524713"/>
            <a:ext cx="7343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/>
              <a:t>Les filles ont nagé.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44015" y="4177696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Sujet au féminin pluriel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440273" y="4444265"/>
            <a:ext cx="1295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Auxiliaire avoir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173281" y="4438863"/>
            <a:ext cx="18002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Pas d'accord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2985198" y="3959680"/>
            <a:ext cx="215900" cy="3683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3929546" y="3983500"/>
            <a:ext cx="1587" cy="33655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5173281" y="3993351"/>
            <a:ext cx="147637" cy="2905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475778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6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04204" y="1773345"/>
            <a:ext cx="7220809" cy="1120397"/>
          </a:xfrm>
          <a:prstGeom prst="wedgeRoundRectCallout">
            <a:avLst>
              <a:gd name="adj1" fmla="val 45153"/>
              <a:gd name="adj2" fmla="val 1127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476" y="219116"/>
            <a:ext cx="7704856" cy="1442674"/>
          </a:xfrm>
        </p:spPr>
        <p:txBody>
          <a:bodyPr/>
          <a:lstStyle/>
          <a:p>
            <a:r>
              <a:rPr lang="fr-FR" sz="3800" dirty="0">
                <a:solidFill>
                  <a:srgbClr val="0070C0"/>
                </a:solidFill>
                <a:latin typeface="Mrs Chocolat" pitchFamily="2" charset="0"/>
              </a:rPr>
              <a:t>Comment accorder le participe passé?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8" y="3620410"/>
            <a:ext cx="1400921" cy="14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1104205" y="1823326"/>
            <a:ext cx="722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ea typeface="Comic Sans MS" charset="0"/>
                <a:cs typeface="Comic Sans MS" charset="0"/>
              </a:rPr>
              <a:t>Lorsqu'il est employé comme </a:t>
            </a:r>
            <a:r>
              <a:rPr lang="fr-FR" altLang="x-none" sz="2000" b="1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adjectif, le participe passé s’accorde en genre et en nombre avec le nom qu’il complète.</a:t>
            </a:r>
            <a:endParaRPr lang="fr-FR" altLang="x-none" sz="2000" dirty="0">
              <a:ea typeface="Comic Sans MS" charset="0"/>
              <a:cs typeface="Comic Sans MS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699792" y="3214287"/>
            <a:ext cx="7343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 dirty="0"/>
              <a:t>Les filles enjouées.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960700" y="3924134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Nom au féminin pluriel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148064" y="3999007"/>
            <a:ext cx="1800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Participe passé adjectif au féminin pluriel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2962608" y="3596051"/>
            <a:ext cx="215900" cy="3683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5469731" y="3703531"/>
            <a:ext cx="147637" cy="2905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376288" y="4967912"/>
            <a:ext cx="7343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/>
              <a:t>Les oiseaux  effrayés.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3035852" y="5393346"/>
            <a:ext cx="215900" cy="3683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960700" y="5623200"/>
            <a:ext cx="1152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Nom au masculin pluriel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148064" y="5894388"/>
            <a:ext cx="30241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Participe passé adjectif au  masculin pluriel</a:t>
            </a: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535835" y="5426700"/>
            <a:ext cx="1588" cy="4349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513264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6" grpId="0"/>
      <p:bldP spid="26" grpId="0" animBg="1"/>
      <p:bldP spid="27" grpId="0" animBg="1"/>
      <p:bldP spid="2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1239261" y="2486329"/>
            <a:ext cx="7488832" cy="3870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/>
            <a:r>
              <a:rPr lang="fr-FR" sz="2000" b="1" dirty="0"/>
              <a:t>Complète avec </a:t>
            </a:r>
            <a:r>
              <a:rPr lang="mr-IN" sz="2000" b="1" dirty="0"/>
              <a:t>–</a:t>
            </a:r>
            <a:r>
              <a:rPr lang="fr-FR" sz="2000" b="1" dirty="0"/>
              <a:t>er, -</a:t>
            </a:r>
            <a:r>
              <a:rPr lang="fr-FR" sz="2000" b="1" dirty="0" err="1"/>
              <a:t>é</a:t>
            </a:r>
            <a:r>
              <a:rPr lang="fr-FR" sz="2000" b="1" dirty="0"/>
              <a:t>, -</a:t>
            </a:r>
            <a:r>
              <a:rPr lang="fr-FR" sz="2000" b="1" dirty="0" err="1"/>
              <a:t>ée</a:t>
            </a:r>
            <a:r>
              <a:rPr lang="fr-FR" sz="2000" b="1" dirty="0"/>
              <a:t>, -</a:t>
            </a:r>
            <a:r>
              <a:rPr lang="fr-FR" sz="2000" b="1" dirty="0" err="1"/>
              <a:t>és</a:t>
            </a:r>
            <a:r>
              <a:rPr lang="fr-FR" sz="2000" b="1" dirty="0"/>
              <a:t>, -</a:t>
            </a:r>
            <a:r>
              <a:rPr lang="fr-FR" sz="2000" b="1" dirty="0" err="1"/>
              <a:t>ées</a:t>
            </a:r>
            <a:endParaRPr lang="fr-FR" sz="2000" b="1" dirty="0"/>
          </a:p>
          <a:p>
            <a:pPr lvl="0" algn="l"/>
            <a:r>
              <a:rPr lang="fr-FR" sz="2000" dirty="0"/>
              <a:t>Je préfère ne pas </a:t>
            </a:r>
            <a:r>
              <a:rPr lang="fr-FR" sz="2000" dirty="0" err="1"/>
              <a:t>utilis</a:t>
            </a:r>
            <a:r>
              <a:rPr lang="fr-FR" sz="2000" dirty="0"/>
              <a:t>…. ces rollers </a:t>
            </a:r>
            <a:r>
              <a:rPr lang="fr-FR" sz="2000" dirty="0" err="1"/>
              <a:t>abim</a:t>
            </a:r>
            <a:r>
              <a:rPr lang="fr-FR" sz="2000" dirty="0"/>
              <a:t>…….. </a:t>
            </a:r>
          </a:p>
          <a:p>
            <a:pPr lvl="0" algn="l"/>
            <a:r>
              <a:rPr lang="fr-FR" sz="2000" dirty="0"/>
              <a:t>Coralie adore  ski….. sur  cette piste  </a:t>
            </a:r>
            <a:r>
              <a:rPr lang="fr-FR" sz="2000" dirty="0" err="1"/>
              <a:t>bossel</a:t>
            </a:r>
            <a:r>
              <a:rPr lang="fr-FR" sz="2000" dirty="0"/>
              <a:t>…..  </a:t>
            </a:r>
          </a:p>
          <a:p>
            <a:pPr lvl="0" algn="l"/>
            <a:r>
              <a:rPr lang="fr-FR" sz="2000" dirty="0"/>
              <a:t>Par cette belle journée  </a:t>
            </a:r>
            <a:r>
              <a:rPr lang="fr-FR" sz="2000" dirty="0" err="1"/>
              <a:t>ensoleill</a:t>
            </a:r>
            <a:r>
              <a:rPr lang="fr-FR" sz="2000" dirty="0"/>
              <a:t>……, nous irons  nous  </a:t>
            </a:r>
            <a:r>
              <a:rPr lang="fr-FR" sz="2000" dirty="0" err="1"/>
              <a:t>baign</a:t>
            </a:r>
            <a:r>
              <a:rPr lang="fr-FR" sz="2000" dirty="0"/>
              <a:t>…. à la rivière. </a:t>
            </a:r>
          </a:p>
          <a:p>
            <a:pPr lvl="0" algn="l"/>
            <a:r>
              <a:rPr lang="fr-FR" sz="2000" dirty="0"/>
              <a:t>Valentin a </a:t>
            </a:r>
            <a:r>
              <a:rPr lang="fr-FR" sz="2000" dirty="0" err="1"/>
              <a:t>déval</a:t>
            </a:r>
            <a:r>
              <a:rPr lang="fr-FR" sz="2000" dirty="0"/>
              <a:t>…. la pente et a eu bien du mal à s’arrêt…... </a:t>
            </a:r>
          </a:p>
          <a:p>
            <a:pPr lvl="0" algn="l"/>
            <a:r>
              <a:rPr lang="fr-FR" sz="2000" dirty="0"/>
              <a:t>La grotte était vraiment bien </a:t>
            </a:r>
            <a:r>
              <a:rPr lang="fr-FR" sz="2000" dirty="0" err="1"/>
              <a:t>cach</a:t>
            </a:r>
            <a:r>
              <a:rPr lang="fr-FR" sz="2000" dirty="0"/>
              <a:t>….. </a:t>
            </a:r>
          </a:p>
          <a:p>
            <a:pPr lvl="0" algn="l"/>
            <a:r>
              <a:rPr lang="fr-FR" sz="2000" dirty="0"/>
              <a:t>Avec une bougie, il a fallu </a:t>
            </a:r>
            <a:r>
              <a:rPr lang="fr-FR" sz="2000" dirty="0" err="1"/>
              <a:t>dégivr</a:t>
            </a:r>
            <a:r>
              <a:rPr lang="fr-FR" sz="2000" dirty="0"/>
              <a:t>… la serrure, </a:t>
            </a:r>
            <a:r>
              <a:rPr lang="fr-FR" sz="2000" dirty="0" err="1"/>
              <a:t>bloqu</a:t>
            </a:r>
            <a:r>
              <a:rPr lang="fr-FR" sz="2000" dirty="0"/>
              <a:t>… par la glace. </a:t>
            </a:r>
          </a:p>
          <a:p>
            <a:pPr lvl="0" algn="l"/>
            <a:r>
              <a:rPr lang="fr-FR" sz="2000" dirty="0"/>
              <a:t>Notre chien couche dehors, </a:t>
            </a:r>
            <a:r>
              <a:rPr lang="fr-FR" sz="2000" dirty="0" err="1"/>
              <a:t>emmitoufl</a:t>
            </a:r>
            <a:r>
              <a:rPr lang="fr-FR" sz="2000" dirty="0"/>
              <a:t>…..  dans sa niche. </a:t>
            </a:r>
          </a:p>
          <a:p>
            <a:pPr lvl="0" algn="l"/>
            <a:r>
              <a:rPr lang="fr-FR" sz="2000" dirty="0"/>
              <a:t>Je peux te </a:t>
            </a:r>
            <a:r>
              <a:rPr lang="fr-FR" sz="2000" dirty="0" err="1"/>
              <a:t>remplac</a:t>
            </a:r>
            <a:r>
              <a:rPr lang="fr-FR" sz="2000" dirty="0"/>
              <a:t>…. pour lav…. la voiture </a:t>
            </a:r>
            <a:r>
              <a:rPr lang="fr-FR" sz="2000" dirty="0" err="1"/>
              <a:t>gar</a:t>
            </a:r>
            <a:r>
              <a:rPr lang="fr-FR" sz="2000" dirty="0"/>
              <a:t>…. dans la rue.  </a:t>
            </a:r>
          </a:p>
          <a:p>
            <a:pPr algn="l"/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0"/>
            <a:ext cx="2211877" cy="3686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47476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924" y="-240922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  <a:latin typeface="Mrs Chocolat" pitchFamily="2" charset="0"/>
              </a:rPr>
              <a:t>En résumé</a:t>
            </a:r>
            <a:endParaRPr lang="fr-FR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8" y="1201752"/>
            <a:ext cx="7882688" cy="4747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00985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Objectif de la séance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2487" y="1313105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latin typeface="Calibri" panose="020F0502020204030204" pitchFamily="34" charset="0"/>
              </a:rPr>
              <a:t>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ujourd’hui, nous allons travailler en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orthographe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Nous allons apprendre à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distinguer participe passé et infinitif pour les verbes en -er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17" y="4293097"/>
            <a:ext cx="19942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6"/>
          <p:cNvSpPr/>
          <p:nvPr/>
        </p:nvSpPr>
        <p:spPr>
          <a:xfrm>
            <a:off x="3188390" y="4509119"/>
            <a:ext cx="5112568" cy="1751251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69636" y="4682527"/>
            <a:ext cx="4780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l’écrit, participe passé et infinitif s’orthographient différemment mais ils se prononcent de la même façon, il faut donc savoir les différencier afin de ne </a:t>
            </a:r>
            <a:r>
              <a:rPr lang="fr-FR"/>
              <a:t>pas faire d’erreurs.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572902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5" grpId="0" animBg="1"/>
      <p:bldP spid="5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611560" y="1898877"/>
            <a:ext cx="6361484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latin typeface="Calibri" panose="020F0502020204030204" pitchFamily="34" charset="0"/>
              </a:rPr>
              <a:t>Dans quelle matière va-t-on travailler?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Que va</a:t>
            </a:r>
            <a:r>
              <a:rPr lang="mr-IN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t-on apprendre?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 quoi cela va-t-il nous servir?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34952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412" y="260317"/>
            <a:ext cx="7704856" cy="1442674"/>
          </a:xfrm>
        </p:spPr>
        <p:txBody>
          <a:bodyPr/>
          <a:lstStyle/>
          <a:p>
            <a:r>
              <a:rPr lang="fr-FR" sz="4000" dirty="0" err="1">
                <a:solidFill>
                  <a:srgbClr val="7030A0"/>
                </a:solidFill>
                <a:latin typeface="Mrs Chocolat" pitchFamily="2" charset="0"/>
              </a:rPr>
              <a:t>Pré-requis</a:t>
            </a:r>
            <a:r>
              <a:rPr lang="fr-FR" sz="4000" dirty="0">
                <a:solidFill>
                  <a:srgbClr val="7030A0"/>
                </a:solidFill>
                <a:latin typeface="Mrs Chocolat" pitchFamily="2" charset="0"/>
              </a:rPr>
              <a:t> : connaître les notions d’infinitif et de participe passé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101092"/>
            <a:ext cx="2052548" cy="2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218566" y="20698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Qu’est-ce que l’infinitif? Comment le trouve-t-on?</a:t>
            </a:r>
            <a:endParaRPr lang="fr-FR" sz="2000" dirty="0">
              <a:effectLst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8387" y="3617892"/>
            <a:ext cx="4255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Qu’est-ce que le participe passé?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30745" y="2647744"/>
            <a:ext cx="691276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7030A0"/>
                </a:solidFill>
              </a:rPr>
              <a:t>L’infinitif est la forme non conjugué du verbe. C’est ainsi qu’on le trouve dans le dictionnaire. Pour trouver l’infinitif d’un verbe, on peut s’aider de la formule « il faut</a:t>
            </a:r>
            <a:r>
              <a:rPr lang="mr-IN" altLang="x-none" dirty="0">
                <a:solidFill>
                  <a:srgbClr val="7030A0"/>
                </a:solidFill>
              </a:rPr>
              <a:t>…</a:t>
            </a:r>
            <a:r>
              <a:rPr lang="fr-FR" altLang="x-none" dirty="0">
                <a:solidFill>
                  <a:srgbClr val="7030A0"/>
                </a:solidFill>
              </a:rPr>
              <a:t> ».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8989" y="4195748"/>
            <a:ext cx="461472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/>
            <a:r>
              <a:rPr lang="fr-FR" altLang="x-none" dirty="0">
                <a:solidFill>
                  <a:srgbClr val="7030A0"/>
                </a:solidFill>
              </a:rPr>
              <a:t>Le participe passé est une forme du verbe que l’on utilise dans la formation du passé composé par exemple. Le participe passé peut également être utilisé comme un adjectif.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28036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899592" y="2060848"/>
            <a:ext cx="6361484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Trouve l’infinitif des verbes suivants: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Nous allons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Vous déjeunez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Ils résident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Trouve le participe passé des verbes suivants :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Danser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Voler</a:t>
            </a:r>
          </a:p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Chanter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485042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720286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988603" y="1796485"/>
            <a:ext cx="7237567" cy="1531507"/>
          </a:xfrm>
          <a:prstGeom prst="wedgeRoundRectCallout">
            <a:avLst>
              <a:gd name="adj1" fmla="val 47113"/>
              <a:gd name="adj2" fmla="val 6331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369" y="307029"/>
            <a:ext cx="7704856" cy="1442674"/>
          </a:xfrm>
        </p:spPr>
        <p:txBody>
          <a:bodyPr/>
          <a:lstStyle/>
          <a:p>
            <a:r>
              <a:rPr lang="fr-FR" sz="3800" dirty="0">
                <a:solidFill>
                  <a:srgbClr val="0070C0"/>
                </a:solidFill>
                <a:latin typeface="Mrs Chocolat" pitchFamily="2" charset="0"/>
              </a:rPr>
              <a:t>Comment différencier infinitif et participe passé des verbes en -er?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90387"/>
            <a:ext cx="1400921" cy="14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22119" y="3585435"/>
            <a:ext cx="6987106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/>
              <a:t>L' oiseau  envolé ? </a:t>
            </a:r>
            <a:r>
              <a:rPr lang="fr-FR" altLang="x-none" sz="2600" dirty="0"/>
              <a:t>envoler ?.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800225" y="4301666"/>
            <a:ext cx="7343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 dirty="0"/>
              <a:t>La machine à lavé ? laver ?.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99288" y="2046570"/>
            <a:ext cx="701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ea typeface="Comic Sans MS" charset="0"/>
                <a:cs typeface="Comic Sans MS" charset="0"/>
              </a:rPr>
              <a:t>Lorsque tu es en dictée, il ne faut </a:t>
            </a:r>
            <a:r>
              <a:rPr lang="fr-FR" altLang="x-none" sz="2000" b="1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pas confondre l'infinitif et le participe passé </a:t>
            </a:r>
            <a:r>
              <a:rPr lang="fr-FR" altLang="x-none" sz="2000" dirty="0">
                <a:ea typeface="Comic Sans MS" charset="0"/>
                <a:cs typeface="Comic Sans MS" charset="0"/>
              </a:rPr>
              <a:t>pour les verbes en -er car </a:t>
            </a:r>
            <a:r>
              <a:rPr lang="fr-FR" altLang="x-none" sz="2000" b="1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ils se prononcent de la même façon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5787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993520" y="1773345"/>
            <a:ext cx="7237567" cy="1531507"/>
          </a:xfrm>
          <a:prstGeom prst="wedgeRoundRectCallout">
            <a:avLst>
              <a:gd name="adj1" fmla="val 47113"/>
              <a:gd name="adj2" fmla="val 6331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476" y="219116"/>
            <a:ext cx="7704856" cy="1442674"/>
          </a:xfrm>
        </p:spPr>
        <p:txBody>
          <a:bodyPr/>
          <a:lstStyle/>
          <a:p>
            <a:r>
              <a:rPr lang="fr-FR" sz="3800" dirty="0">
                <a:solidFill>
                  <a:srgbClr val="0070C0"/>
                </a:solidFill>
                <a:latin typeface="Mrs Chocolat" pitchFamily="2" charset="0"/>
              </a:rPr>
              <a:t>Comment différencier infinitif et participe passé des verbes en -er?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8" y="3620410"/>
            <a:ext cx="1400921" cy="14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57279" y="3423057"/>
            <a:ext cx="6987106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400" dirty="0"/>
              <a:t>L' oiseau  envolé ? envoler ?.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42110" y="3468279"/>
            <a:ext cx="1791448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dirty="0"/>
              <a:t>Je peux dire l'oiseau « disparu ». J'utilise donc le PP. Je vais choisir envolé.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036166" y="3740406"/>
            <a:ext cx="576263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3845692" y="3423057"/>
            <a:ext cx="866775" cy="4587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3769290" y="3423057"/>
            <a:ext cx="720725" cy="4587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031081" y="5270501"/>
            <a:ext cx="7343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 dirty="0"/>
              <a:t>La machine à lavé ? laver ?.</a:t>
            </a: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5324297" y="5594719"/>
            <a:ext cx="576263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874871" y="5270501"/>
            <a:ext cx="30241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Je peux dire la machine à « coudre ». </a:t>
            </a:r>
            <a:r>
              <a:rPr lang="fr-FR" altLang="x-none" dirty="0"/>
              <a:t>J'utilise donc l'infinitif. Je vais choisir laver,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3266255" y="5310534"/>
            <a:ext cx="579437" cy="4587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3181067" y="5202629"/>
            <a:ext cx="576262" cy="8636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104205" y="1823326"/>
            <a:ext cx="7016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x-none" sz="2000" dirty="0"/>
              <a:t>Pour savoir si je dois écrire -</a:t>
            </a:r>
            <a:r>
              <a:rPr lang="fr-FR" altLang="x-none" sz="2000" dirty="0" err="1"/>
              <a:t>é</a:t>
            </a:r>
            <a:r>
              <a:rPr lang="fr-FR" altLang="x-none" sz="2000" dirty="0"/>
              <a:t> ou -er. </a:t>
            </a:r>
            <a:r>
              <a:rPr lang="fr-FR" altLang="x-none" sz="2000" b="1" dirty="0">
                <a:solidFill>
                  <a:srgbClr val="0070C0"/>
                </a:solidFill>
              </a:rPr>
              <a:t>Je remplace le verbe par un verbe du 3ème groupe.</a:t>
            </a:r>
            <a:r>
              <a:rPr lang="fr-FR" altLang="x-none" sz="2000" dirty="0"/>
              <a:t> Si j'utilise </a:t>
            </a:r>
            <a:r>
              <a:rPr lang="fr-FR" altLang="x-none" sz="2000" b="1" dirty="0">
                <a:solidFill>
                  <a:srgbClr val="0070C0"/>
                </a:solidFill>
              </a:rPr>
              <a:t>la forme infinitive de ce verbe, je dois mettre -er</a:t>
            </a:r>
            <a:r>
              <a:rPr lang="fr-FR" altLang="x-none" sz="2000" dirty="0"/>
              <a:t>. Si j'utilise le </a:t>
            </a:r>
            <a:r>
              <a:rPr lang="fr-FR" altLang="x-none" sz="2000" b="1" dirty="0">
                <a:solidFill>
                  <a:srgbClr val="0070C0"/>
                </a:solidFill>
              </a:rPr>
              <a:t>PP de ce verbe, je dois écrire </a:t>
            </a:r>
            <a:r>
              <a:rPr lang="mr-IN" altLang="x-none" sz="2000" b="1" dirty="0">
                <a:solidFill>
                  <a:srgbClr val="0070C0"/>
                </a:solidFill>
              </a:rPr>
              <a:t>–</a:t>
            </a:r>
            <a:r>
              <a:rPr lang="fr-FR" altLang="x-none" sz="2000" b="1" dirty="0" err="1">
                <a:solidFill>
                  <a:srgbClr val="0070C0"/>
                </a:solidFill>
              </a:rPr>
              <a:t>é</a:t>
            </a:r>
            <a:r>
              <a:rPr lang="fr-FR" altLang="x-none" sz="20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83827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899592" y="1935101"/>
            <a:ext cx="7488832" cy="32689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000" dirty="0"/>
              <a:t>Par quoi peut-on remplacer le verbe à l’infinitif?</a:t>
            </a:r>
          </a:p>
          <a:p>
            <a:pPr lvl="0"/>
            <a:r>
              <a:rPr lang="fr-FR" sz="2000" dirty="0"/>
              <a:t>Par quoi peut-on remplacer le participe passé?</a:t>
            </a:r>
          </a:p>
          <a:p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0"/>
            <a:ext cx="1491797" cy="248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98467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04205" y="1773345"/>
            <a:ext cx="7126882" cy="1020857"/>
          </a:xfrm>
          <a:prstGeom prst="wedgeRoundRectCallout">
            <a:avLst>
              <a:gd name="adj1" fmla="val 45153"/>
              <a:gd name="adj2" fmla="val 1127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476" y="219116"/>
            <a:ext cx="7704856" cy="1442674"/>
          </a:xfrm>
        </p:spPr>
        <p:txBody>
          <a:bodyPr/>
          <a:lstStyle/>
          <a:p>
            <a:r>
              <a:rPr lang="fr-FR" sz="3800" dirty="0">
                <a:solidFill>
                  <a:srgbClr val="0070C0"/>
                </a:solidFill>
                <a:latin typeface="Mrs Chocolat" pitchFamily="2" charset="0"/>
              </a:rPr>
              <a:t>Comment accorder le participe passé?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latin typeface="Calibri" panose="020F0502020204030204" pitchFamily="34" charset="0"/>
            </a:endParaRP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38" y="3620410"/>
            <a:ext cx="1400921" cy="14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1104205" y="1823326"/>
            <a:ext cx="701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>
                <a:ea typeface="Comic Sans MS" charset="0"/>
                <a:cs typeface="Comic Sans MS" charset="0"/>
              </a:rPr>
              <a:t>Lorsqu'il est employé avec </a:t>
            </a:r>
            <a:r>
              <a:rPr lang="fr-FR" altLang="x-none" sz="2000" b="1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l'auxiliaire être, le participe passé  s'accorde avec le sujet</a:t>
            </a:r>
            <a:r>
              <a:rPr lang="fr-FR" altLang="x-none" sz="2000" dirty="0">
                <a:ea typeface="Comic Sans MS" charset="0"/>
                <a:cs typeface="Comic Sans MS" charset="0"/>
              </a:rPr>
              <a:t>.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555284" y="4056538"/>
            <a:ext cx="7343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 sz="2600"/>
              <a:t>Les oiseaux se sont envolés.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V="1">
            <a:off x="2483768" y="4492190"/>
            <a:ext cx="215900" cy="3683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530776" y="4827861"/>
            <a:ext cx="1152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Sujet au masculin pluriel</a:t>
            </a: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4070445" y="4492190"/>
            <a:ext cx="71438" cy="2905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3297714" y="4867728"/>
            <a:ext cx="1439862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Auxiliaire être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912183" y="4893827"/>
            <a:ext cx="30241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r>
              <a:rPr lang="fr-FR" altLang="x-none"/>
              <a:t>Participe passé au  masculin pluriel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417025" y="4458852"/>
            <a:ext cx="1587" cy="4349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910885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6" grpId="0"/>
      <p:bldP spid="39" grpId="0" animBg="1"/>
      <p:bldP spid="41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3955</TotalTime>
  <Words>633</Words>
  <Application>Microsoft Office PowerPoint</Application>
  <PresentationFormat>Affichage à l'écran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Always In My Heart</vt:lpstr>
      <vt:lpstr>American Typewriter</vt:lpstr>
      <vt:lpstr>Arial</vt:lpstr>
      <vt:lpstr>Calibri</vt:lpstr>
      <vt:lpstr>Cambria</vt:lpstr>
      <vt:lpstr>Mrs Chocolat</vt:lpstr>
      <vt:lpstr>Rage Italic</vt:lpstr>
      <vt:lpstr>Trebuchet MS</vt:lpstr>
      <vt:lpstr>Sketchbook</vt:lpstr>
      <vt:lpstr>Présentation PowerPoint</vt:lpstr>
      <vt:lpstr>Objectif de la séance</vt:lpstr>
      <vt:lpstr>Présentation PowerPoint</vt:lpstr>
      <vt:lpstr>Pré-requis : connaître les notions d’infinitif et de participe passé</vt:lpstr>
      <vt:lpstr>Présentation PowerPoint</vt:lpstr>
      <vt:lpstr>Comment différencier infinitif et participe passé des verbes en -er?</vt:lpstr>
      <vt:lpstr>Comment différencier infinitif et participe passé des verbes en -er?</vt:lpstr>
      <vt:lpstr>Présentation PowerPoint</vt:lpstr>
      <vt:lpstr>Comment accorder le participe passé?</vt:lpstr>
      <vt:lpstr>Comment accorder le participe passé?</vt:lpstr>
      <vt:lpstr>Comment accorder le participe passé?</vt:lpstr>
      <vt:lpstr>Présentation PowerPoint</vt:lpstr>
      <vt:lpstr>En 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magali redouin</cp:lastModifiedBy>
  <cp:revision>108</cp:revision>
  <dcterms:created xsi:type="dcterms:W3CDTF">2014-04-03T15:57:20Z</dcterms:created>
  <dcterms:modified xsi:type="dcterms:W3CDTF">2020-06-14T14:38:44Z</dcterms:modified>
</cp:coreProperties>
</file>