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2" r:id="rId2"/>
    <p:sldId id="353" r:id="rId3"/>
    <p:sldId id="425" r:id="rId4"/>
    <p:sldId id="426" r:id="rId5"/>
    <p:sldId id="427" r:id="rId6"/>
    <p:sldId id="262" r:id="rId7"/>
    <p:sldId id="263" r:id="rId8"/>
    <p:sldId id="264" r:id="rId9"/>
    <p:sldId id="265" r:id="rId10"/>
    <p:sldId id="428" r:id="rId11"/>
    <p:sldId id="429" r:id="rId12"/>
    <p:sldId id="266" r:id="rId13"/>
    <p:sldId id="407" r:id="rId14"/>
    <p:sldId id="267" r:id="rId15"/>
    <p:sldId id="260" r:id="rId16"/>
    <p:sldId id="261" r:id="rId17"/>
    <p:sldId id="408" r:id="rId18"/>
    <p:sldId id="384" r:id="rId19"/>
    <p:sldId id="385" r:id="rId20"/>
    <p:sldId id="418" r:id="rId21"/>
    <p:sldId id="398" r:id="rId22"/>
    <p:sldId id="372" r:id="rId23"/>
    <p:sldId id="401" r:id="rId24"/>
    <p:sldId id="422" r:id="rId25"/>
    <p:sldId id="423" r:id="rId26"/>
    <p:sldId id="256" r:id="rId27"/>
    <p:sldId id="258" r:id="rId28"/>
    <p:sldId id="301" r:id="rId29"/>
    <p:sldId id="302" r:id="rId30"/>
    <p:sldId id="270" r:id="rId31"/>
    <p:sldId id="271" r:id="rId32"/>
    <p:sldId id="272" r:id="rId33"/>
    <p:sldId id="273" r:id="rId34"/>
    <p:sldId id="274" r:id="rId35"/>
    <p:sldId id="275" r:id="rId36"/>
    <p:sldId id="430" r:id="rId37"/>
    <p:sldId id="284" r:id="rId38"/>
    <p:sldId id="293" r:id="rId39"/>
    <p:sldId id="285" r:id="rId40"/>
    <p:sldId id="295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D7FC-E007-48F5-8A93-1A1C5466394E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725A-FF7B-46A0-B2E2-BB5FB8341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C3828E1-2228-4E0D-A343-77C0EBA9DED1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200" cy="4208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4281480" y="10155240"/>
            <a:ext cx="327456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CF1CEC-E8E0-401D-B42C-AD58AF2ACB20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4323B-CB38-4356-BD89-DF2E3BB9B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39A0A5-9836-43D0-B2A0-A0E7B9083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12F3C-6D94-4640-B2B2-1F3F91F0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FFA0F-B217-4989-9106-13C5E060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BA2FC-02A0-4C07-930B-A4C777E3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5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8DAE8-CF4F-4CC8-8738-EA6EEE05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A1E672-1611-4CDD-B0D9-A1D87A10E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CCA84-2815-46D6-8470-A99A1108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58BF6-5451-4735-8BE1-45564E9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124F6-D01D-4979-B5C6-5BC96FC0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8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DEE9CC-5A42-4328-8AAB-D01AEB2D8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94438-57B3-43FE-AF0D-5536A97F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928A2-207D-48B8-B6D4-66211B96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33276-F8AB-4399-92DB-5109BB85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DDF74-9C08-45E1-BE15-12141990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3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398960"/>
            <a:ext cx="538656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1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65A4-88EB-4CF6-AFEC-7E25EACF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10C8B-9C8A-462E-A4AD-683F2850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792A6-3CDC-4BF6-9EFA-3D41B7F9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99AA3-82BF-4EAE-811E-9701FEF1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2DE14-20E7-4355-912F-DC7A4283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4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6FB44-0895-415C-BFDD-E65A8879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E27F8-E7A2-4586-A8B5-F7A7879A0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00EDB-22B1-4D28-A197-0510C5BB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87726-814C-4D3E-AD7D-72BE9A09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AA12F-967C-4A7C-B603-8FFDCE89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B6208-2B61-47D9-AF2A-6D4EF7C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0C13A-99D6-47D4-A30A-7EA11FCF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9C83E-9C7E-4F04-9259-E1113C5C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558071-B78A-410B-A14A-F39938E6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C2ABC6-A42C-4356-9244-12DFD19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0877E-0FDA-481C-B0E7-A0091404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0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00F26-3C8E-4C81-96D2-81D60C0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00FA6-0380-4283-87DC-03E11E6F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46239E-F52C-4672-B179-C3C207CC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A2C75-A878-4F51-8DA2-A5E3F3C5A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7D77E-3E6F-4856-9D17-F9AB094EF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82036C-0508-436A-A2CE-AFAE2368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888788-455D-4621-81C1-5AB79A4F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0F796-6D14-4B3C-AA49-F8A8CA1D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2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DE185-A883-4A63-B0B0-05ED7CA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B2DA4A-6CE1-4EA0-8082-F1FF0DC2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AA8C4-A6D8-4E3A-9856-BB2092DF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1F6733-AB52-4926-910C-56D45944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0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88DE5B-7FFC-457E-9AFB-AE254D38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7378F4-E554-45CF-B879-41F229B6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182D6E-01AF-4C53-8C3D-38AE4196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198D5-49B6-4811-87FB-D8273AEB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44D8C-66C6-468F-93E5-2CB45884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0B0E9-DAFC-475D-A7E8-59C82310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6CAEB-A5B2-4E02-AD88-565337EE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FF6050-A89D-4938-A1E2-BE29E6AF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3D517B-BA93-42F4-ADD7-BC0B059D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618D8-B5C7-41B7-9518-477D9080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685244-F62F-46AA-B12B-5DE765C3E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8E3092-78E1-47C5-BE9A-0BF3ADD20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F261C8-065C-4AF7-8CD6-60DBD62D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B7DF3D-BBF6-4F9F-8E4A-CA576BDF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29F6A-A39C-492E-BD09-A653124B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70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0BC680-EC31-42CA-8B33-26EB09F9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874AA-06A6-44E0-8A9A-A89752B2B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C014F-7844-4378-AC4D-D9E198E8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EE8A-0A3D-48E1-9870-B31FEF896271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4176D-3C80-4AA5-A2A3-2D06126E0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66E08-9C82-4868-BFAB-05E5620F1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636E-B8B0-4379-BF12-944EA0ECD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2zedu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s://www.logicieleducatif.fr/math/recreation/bataillenavale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gicieleducatif.fr/eveil/b2i/chevalier-programmation.php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MARDI 2 JUIN</a:t>
            </a:r>
          </a:p>
          <a:p>
            <a:pPr algn="ctr"/>
            <a:r>
              <a:rPr lang="fr-FR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1</a:t>
            </a:r>
            <a:endParaRPr lang="fr-FR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792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p15="http://schemas.microsoft.com/office/powerpoint/2012/main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Image 11"/>
          <p:cNvPicPr/>
          <p:nvPr/>
        </p:nvPicPr>
        <p:blipFill>
          <a:blip r:embed="rId3"/>
          <a:stretch/>
        </p:blipFill>
        <p:spPr>
          <a:xfrm>
            <a:off x="1812000" y="918720"/>
            <a:ext cx="1632240" cy="123984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4176840" y="1758960"/>
            <a:ext cx="396972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Quelles sont les propriétés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rectangle?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triangle équilatéral?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losange?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232840" y="1152000"/>
            <a:ext cx="756972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Quelles sont les propriétés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rectangle?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Ses côtés sont égaux deux à deux et il a 4 anges droits.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triangle équilatéral?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Il a 3 côtés égaux et 3 angles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losange?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Ses 4 côtés sont égaux mais il n’a pas d’angle droit.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1765756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3177" y="2366035"/>
            <a:ext cx="5017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1« La maison des Martin est rectangulaire. Elle fait 9 m de long sur 6 m de large. M. Martin a acheté 25 m de gouttière. </a:t>
            </a:r>
          </a:p>
          <a:p>
            <a:r>
              <a:rPr lang="fr-FR" sz="3200" i="1" dirty="0" err="1"/>
              <a:t>A-t-il</a:t>
            </a:r>
            <a:r>
              <a:rPr lang="fr-FR" sz="3200" i="1" dirty="0"/>
              <a:t> assez de gouttière pour faire le tour de sa maison ? 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66516" y="2366035"/>
            <a:ext cx="5654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2« La maison des Martin est rectangulaire. Elle fait 11,5 m de long sur 8,4 m de large. M. Martin a acheté 35 m de gouttière. </a:t>
            </a:r>
          </a:p>
          <a:p>
            <a:r>
              <a:rPr lang="fr-FR" sz="3200" i="1" dirty="0" err="1"/>
              <a:t>A-t-il</a:t>
            </a:r>
            <a:r>
              <a:rPr lang="fr-FR" sz="3200" i="1" dirty="0"/>
              <a:t> assez de gouttière pour faire le tour de sa maison ? »</a:t>
            </a:r>
            <a:endParaRPr lang="fr-FR" sz="32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96BAC4F-DD0F-4CA7-92FF-B69C44BA28C6}"/>
              </a:ext>
            </a:extLst>
          </p:cNvPr>
          <p:cNvGrpSpPr/>
          <p:nvPr/>
        </p:nvGrpSpPr>
        <p:grpSpPr>
          <a:xfrm>
            <a:off x="1640224" y="766998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137A138-390E-4485-9BF5-B7E25410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862E2F8-AFCA-4B63-A47A-B100BF767AF9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898345" y="964297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32484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424333" y="637148"/>
            <a:ext cx="7666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si M. Martin a acheté assez de gouttière. Je dois donc calculer la longueur de gouttière dont il aura besoin et je comparerai à ce qu’il a acheté.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E5630-F903-4DC0-B61D-30DE0A3B6D59}"/>
              </a:ext>
            </a:extLst>
          </p:cNvPr>
          <p:cNvSpPr txBox="1"/>
          <p:nvPr/>
        </p:nvSpPr>
        <p:spPr>
          <a:xfrm>
            <a:off x="6169081" y="3435173"/>
            <a:ext cx="4398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11,5 x2 + 8,4 x 2 par un ordre de grandeur, je fais 12 x 2 +8 x 2=</a:t>
            </a: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24 + 16 = 40.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FF0000"/>
                </a:solidFill>
              </a:rPr>
              <a:t>3. Il aura besoin d’environ 40 m. Il n’a acheté que 35 m donc il n’en aura pas assez.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B41F36-0FE6-4B0B-8D49-CEF6CA87B2D8}"/>
              </a:ext>
            </a:extLst>
          </p:cNvPr>
          <p:cNvSpPr txBox="1"/>
          <p:nvPr/>
        </p:nvSpPr>
        <p:spPr>
          <a:xfrm>
            <a:off x="5272127" y="296683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86552" y="3429000"/>
            <a:ext cx="4071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9 x2 + 6 x 2 = 18 + 12 = 30</a:t>
            </a:r>
          </a:p>
          <a:p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Il a besoin de 30m de gouttière. </a:t>
            </a:r>
          </a:p>
          <a:p>
            <a:r>
              <a:rPr lang="fr-FR" sz="2400" i="1">
                <a:solidFill>
                  <a:srgbClr val="FF0000"/>
                </a:solidFill>
              </a:rPr>
              <a:t>Or 30&lt;25 </a:t>
            </a:r>
            <a:r>
              <a:rPr lang="fr-FR" sz="2400" i="1" dirty="0">
                <a:solidFill>
                  <a:srgbClr val="FF0000"/>
                </a:solidFill>
              </a:rPr>
              <a:t>donc il n’a pas acheté assez de gouttière pour faire le tour de sa maison.</a:t>
            </a:r>
          </a:p>
        </p:txBody>
      </p:sp>
    </p:spTree>
    <p:extLst>
      <p:ext uri="{BB962C8B-B14F-4D97-AF65-F5344CB8AC3E}">
        <p14:creationId xmlns:p14="http://schemas.microsoft.com/office/powerpoint/2010/main" val="1938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910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931255" y="178669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F22EB97E-5E91-45D3-9E71-96F758448231}"/>
              </a:ext>
            </a:extLst>
          </p:cNvPr>
          <p:cNvSpPr txBox="1"/>
          <p:nvPr/>
        </p:nvSpPr>
        <p:spPr>
          <a:xfrm>
            <a:off x="931255" y="1040283"/>
            <a:ext cx="55426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/>
                </a:solidFill>
              </a:rPr>
              <a:t>Dans ton cahier du jour, recopie la consigne suivante et fais l’exercice à l’aide de ton compas et de ta règle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Trace 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ABC :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AB = 6 cm, AC = 6 cm et BC = 6 cm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DEF :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DE = 4 cm, DF = 7 cm et FE = 9 cm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- Le triangle IJK :</a:t>
            </a:r>
          </a:p>
          <a:p>
            <a:r>
              <a:rPr lang="nl-NL" sz="2400" dirty="0">
                <a:solidFill>
                  <a:schemeClr val="accent6"/>
                </a:solidFill>
              </a:rPr>
              <a:t>IJ = 6 cm, JK = 8 cm et IK = 10 cm</a:t>
            </a:r>
          </a:p>
          <a:p>
            <a:endParaRPr lang="nl-NL" sz="2400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F833AB-8573-4C27-A6C2-5E7C5014E796}"/>
              </a:ext>
            </a:extLst>
          </p:cNvPr>
          <p:cNvSpPr txBox="1"/>
          <p:nvPr/>
        </p:nvSpPr>
        <p:spPr>
          <a:xfrm>
            <a:off x="4351607" y="6072390"/>
            <a:ext cx="554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B0F0"/>
                </a:solidFill>
              </a:rPr>
              <a:t>Prends ton travail en photo et envoie-le moi.</a:t>
            </a:r>
          </a:p>
        </p:txBody>
      </p:sp>
    </p:spTree>
    <p:extLst>
      <p:ext uri="{BB962C8B-B14F-4D97-AF65-F5344CB8AC3E}">
        <p14:creationId xmlns:p14="http://schemas.microsoft.com/office/powerpoint/2010/main" val="34269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32801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p15="http://schemas.microsoft.com/office/powerpoint/2012/main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9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1640224" y="200878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6234" y="2891169"/>
            <a:ext cx="8564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/>
              <a:t>« Léa mesure 1 m 45. Elle mesure 27 cm de moins que son père et 12 cm de plus que son petit frère. Combien mesure chaque membre de la famille ? »</a:t>
            </a:r>
            <a:endParaRPr lang="fr-FR" sz="6000" i="1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ACD790F-C271-4A51-A7C7-D3A5F5A337D2}"/>
              </a:ext>
            </a:extLst>
          </p:cNvPr>
          <p:cNvGrpSpPr/>
          <p:nvPr/>
        </p:nvGrpSpPr>
        <p:grpSpPr>
          <a:xfrm>
            <a:off x="1640224" y="766998"/>
            <a:ext cx="2771336" cy="1599036"/>
            <a:chOff x="3488788" y="697170"/>
            <a:chExt cx="2771336" cy="159903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10C32F6-DB32-48C6-A829-232A3BC9D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940CE58-F10F-4E0A-8B2E-DE6CE46E548D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BCC4B26-292F-495F-ABC3-7C2061A49CD3}"/>
              </a:ext>
            </a:extLst>
          </p:cNvPr>
          <p:cNvSpPr txBox="1"/>
          <p:nvPr/>
        </p:nvSpPr>
        <p:spPr>
          <a:xfrm>
            <a:off x="2898345" y="964297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34637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524002" y="190441"/>
            <a:ext cx="8837279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2220898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50" y="2238719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7019280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4027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403653" y="117626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424333" y="637148"/>
            <a:ext cx="7666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mesure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E5630-F903-4DC0-B61D-30DE0A3B6D59}"/>
              </a:ext>
            </a:extLst>
          </p:cNvPr>
          <p:cNvSpPr txBox="1"/>
          <p:nvPr/>
        </p:nvSpPr>
        <p:spPr>
          <a:xfrm>
            <a:off x="1843397" y="4286147"/>
            <a:ext cx="8675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Frère : 1,45 – 0,12 = 1,33 						Père : 1,45 + 0,27 = 1,72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Le père de Léa mesure 1,72 m et son frère 1,33m.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BDF3FA-E2D5-4C1C-8184-B69E876CCEC3}"/>
              </a:ext>
            </a:extLst>
          </p:cNvPr>
          <p:cNvSpPr txBox="1"/>
          <p:nvPr/>
        </p:nvSpPr>
        <p:spPr>
          <a:xfrm>
            <a:off x="5416198" y="3996652"/>
            <a:ext cx="152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1 m 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AD531-F455-43FE-9DBD-88BDB61385F7}"/>
              </a:ext>
            </a:extLst>
          </p:cNvPr>
          <p:cNvSpPr/>
          <p:nvPr/>
        </p:nvSpPr>
        <p:spPr>
          <a:xfrm>
            <a:off x="5870370" y="2670997"/>
            <a:ext cx="510639" cy="117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1576B9-C495-4B2B-821C-51E798DDE5D4}"/>
              </a:ext>
            </a:extLst>
          </p:cNvPr>
          <p:cNvSpPr txBox="1"/>
          <p:nvPr/>
        </p:nvSpPr>
        <p:spPr>
          <a:xfrm>
            <a:off x="7340926" y="4035988"/>
            <a:ext cx="155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Père de Léa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D6253-8FC7-4180-9DED-30E528780BAA}"/>
              </a:ext>
            </a:extLst>
          </p:cNvPr>
          <p:cNvSpPr/>
          <p:nvPr/>
        </p:nvSpPr>
        <p:spPr>
          <a:xfrm>
            <a:off x="7685312" y="1793175"/>
            <a:ext cx="510639" cy="2052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3C7482-9DFE-400A-A064-4123E00778C9}"/>
              </a:ext>
            </a:extLst>
          </p:cNvPr>
          <p:cNvSpPr txBox="1"/>
          <p:nvPr/>
        </p:nvSpPr>
        <p:spPr>
          <a:xfrm>
            <a:off x="6181164" y="1766441"/>
            <a:ext cx="193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27cm de moins que son père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1D188E8-E13E-4F1B-8DBB-3AC2447BC87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125689" y="1789320"/>
            <a:ext cx="0" cy="881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833EB93-A126-4410-A455-CF83B233B0F4}"/>
              </a:ext>
            </a:extLst>
          </p:cNvPr>
          <p:cNvSpPr txBox="1"/>
          <p:nvPr/>
        </p:nvSpPr>
        <p:spPr>
          <a:xfrm>
            <a:off x="3088608" y="4039685"/>
            <a:ext cx="152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Frère de Léa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00707-D3FF-46AC-91A6-6A888F45FBBD}"/>
              </a:ext>
            </a:extLst>
          </p:cNvPr>
          <p:cNvSpPr/>
          <p:nvPr/>
        </p:nvSpPr>
        <p:spPr>
          <a:xfrm>
            <a:off x="3649742" y="3128651"/>
            <a:ext cx="510639" cy="692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A718A9-C26A-45C3-BA3C-E3476867B738}"/>
              </a:ext>
            </a:extLst>
          </p:cNvPr>
          <p:cNvSpPr txBox="1"/>
          <p:nvPr/>
        </p:nvSpPr>
        <p:spPr>
          <a:xfrm>
            <a:off x="4254737" y="2547867"/>
            <a:ext cx="168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Léa : 12 cm de plus que son frère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A4B604C-9077-4333-9491-1E79F9CB7DD7}"/>
              </a:ext>
            </a:extLst>
          </p:cNvPr>
          <p:cNvCxnSpPr>
            <a:cxnSpLocks/>
          </p:cNvCxnSpPr>
          <p:nvPr/>
        </p:nvCxnSpPr>
        <p:spPr>
          <a:xfrm>
            <a:off x="3905060" y="2689771"/>
            <a:ext cx="0" cy="330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549514" y="311834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549514" y="908431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CHRONOMATH 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95" y="1139264"/>
            <a:ext cx="3600450" cy="55149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76A141-0B7D-4439-A308-2208AEDF42EC}"/>
              </a:ext>
            </a:extLst>
          </p:cNvPr>
          <p:cNvSpPr txBox="1"/>
          <p:nvPr/>
        </p:nvSpPr>
        <p:spPr>
          <a:xfrm>
            <a:off x="4380457" y="827714"/>
            <a:ext cx="38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A faire sur le site la </a:t>
            </a:r>
            <a:r>
              <a:rPr lang="fr-FR" sz="2400" i="1" dirty="0" err="1"/>
              <a:t>Quizinière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8603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9452" y="2464693"/>
            <a:ext cx="4071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moi et moi je pèse quatre fois plus que Lucie, ma petite sœur, qui fait 9 kg. </a:t>
            </a:r>
          </a:p>
          <a:p>
            <a:r>
              <a:rPr lang="fr-FR" sz="2800" i="1" dirty="0"/>
              <a:t>Combien pèse chaque personne ? ».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69080" y="2509999"/>
            <a:ext cx="4240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son fils aîné qui lui-même pèse trois plus que son petit frère ; sachant que papa</a:t>
            </a:r>
          </a:p>
          <a:p>
            <a:r>
              <a:rPr lang="fr-FR" sz="2800" i="1" dirty="0"/>
              <a:t>pèse 72 kg, combien pèse chaque enfant ? ». </a:t>
            </a:r>
            <a:endParaRPr lang="fr-FR"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0617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3219273-6F1F-4653-A449-203AC9EDB395}"/>
              </a:ext>
            </a:extLst>
          </p:cNvPr>
          <p:cNvSpPr txBox="1"/>
          <p:nvPr/>
        </p:nvSpPr>
        <p:spPr>
          <a:xfrm>
            <a:off x="2898345" y="726793"/>
            <a:ext cx="766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Problèmes sur ardoise: Détaille ton travail en trois points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1. Ce que je cherche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2. Schéma, calcul dessin….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3. Phrase réponse</a:t>
            </a:r>
          </a:p>
        </p:txBody>
      </p:sp>
    </p:spTree>
    <p:extLst>
      <p:ext uri="{BB962C8B-B14F-4D97-AF65-F5344CB8AC3E}">
        <p14:creationId xmlns:p14="http://schemas.microsoft.com/office/powerpoint/2010/main" val="2624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51332" y="1993697"/>
            <a:ext cx="826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 Papa pèse deux fois plus que moi et moi je pèse quatre fois plus que Lucie, ma petite sœur, qui fait 9 kg. </a:t>
            </a:r>
          </a:p>
          <a:p>
            <a:r>
              <a:rPr lang="fr-FR" sz="2800" i="1" dirty="0"/>
              <a:t>Combien pèse chaque personne ? ».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9494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16D78E41-E2F1-4334-BE42-B725D10C59E7}"/>
              </a:ext>
            </a:extLst>
          </p:cNvPr>
          <p:cNvSpPr/>
          <p:nvPr/>
        </p:nvSpPr>
        <p:spPr>
          <a:xfrm>
            <a:off x="4100944" y="3966355"/>
            <a:ext cx="2149434" cy="7481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Moi 4 x plus que Lucie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9999D-C140-4CDA-89EE-4AAE5C17249F}"/>
              </a:ext>
            </a:extLst>
          </p:cNvPr>
          <p:cNvSpPr/>
          <p:nvPr/>
        </p:nvSpPr>
        <p:spPr>
          <a:xfrm>
            <a:off x="7461661" y="3436033"/>
            <a:ext cx="1626920" cy="1278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Papa : 2x plus que moi</a:t>
            </a:r>
          </a:p>
        </p:txBody>
      </p: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51D52E1F-7FA2-4638-A7AA-40C83D05A2A2}"/>
              </a:ext>
            </a:extLst>
          </p:cNvPr>
          <p:cNvSpPr/>
          <p:nvPr/>
        </p:nvSpPr>
        <p:spPr>
          <a:xfrm>
            <a:off x="5490357" y="3267793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B3C5E-54F3-49DB-9829-2900DC04A793}"/>
              </a:ext>
            </a:extLst>
          </p:cNvPr>
          <p:cNvSpPr txBox="1"/>
          <p:nvPr/>
        </p:nvSpPr>
        <p:spPr>
          <a:xfrm>
            <a:off x="3340925" y="3579629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x4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4F7DDE8F-411C-4975-96D3-BB4362F5D6CC}"/>
              </a:ext>
            </a:extLst>
          </p:cNvPr>
          <p:cNvSpPr/>
          <p:nvPr/>
        </p:nvSpPr>
        <p:spPr>
          <a:xfrm>
            <a:off x="1844634" y="4191987"/>
            <a:ext cx="1496291" cy="10450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Lucie : 9 kg </a:t>
            </a:r>
          </a:p>
        </p:txBody>
      </p:sp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38CFF77E-E77A-411C-8A7A-DC37C77EDDDC}"/>
              </a:ext>
            </a:extLst>
          </p:cNvPr>
          <p:cNvSpPr/>
          <p:nvPr/>
        </p:nvSpPr>
        <p:spPr>
          <a:xfrm>
            <a:off x="2590798" y="3471706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21D407-1F9D-4C7B-8169-D532F618F7C8}"/>
              </a:ext>
            </a:extLst>
          </p:cNvPr>
          <p:cNvSpPr txBox="1"/>
          <p:nvPr/>
        </p:nvSpPr>
        <p:spPr>
          <a:xfrm>
            <a:off x="6402779" y="3515195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866984-05B8-4A95-9E0F-4DB8075B191D}"/>
              </a:ext>
            </a:extLst>
          </p:cNvPr>
          <p:cNvSpPr txBox="1"/>
          <p:nvPr/>
        </p:nvSpPr>
        <p:spPr>
          <a:xfrm>
            <a:off x="3025892" y="797804"/>
            <a:ext cx="7666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pèse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BC7817-AAB5-4816-9893-DA847A4652ED}"/>
              </a:ext>
            </a:extLst>
          </p:cNvPr>
          <p:cNvSpPr txBox="1"/>
          <p:nvPr/>
        </p:nvSpPr>
        <p:spPr>
          <a:xfrm>
            <a:off x="5109448" y="335220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9FA24B-5025-4431-9230-E95CF622D0D8}"/>
              </a:ext>
            </a:extLst>
          </p:cNvPr>
          <p:cNvSpPr txBox="1"/>
          <p:nvPr/>
        </p:nvSpPr>
        <p:spPr>
          <a:xfrm>
            <a:off x="1524000" y="5272644"/>
            <a:ext cx="10343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Lucie : 9kg		Moi : 4 x le poids de Lucie  	Papa : 2 x mon poids</a:t>
            </a:r>
          </a:p>
          <a:p>
            <a:r>
              <a:rPr lang="fr-FR" sz="2400" i="1" dirty="0">
                <a:solidFill>
                  <a:srgbClr val="FF0000"/>
                </a:solidFill>
              </a:rPr>
              <a:t>														4x2xle poids de Lucie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Lucie : 9kg, Moi : 9x4=36 kg et Papa : 2x4x9= 72 kg</a:t>
            </a:r>
          </a:p>
        </p:txBody>
      </p:sp>
    </p:spTree>
    <p:extLst>
      <p:ext uri="{BB962C8B-B14F-4D97-AF65-F5344CB8AC3E}">
        <p14:creationId xmlns:p14="http://schemas.microsoft.com/office/powerpoint/2010/main" val="10522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768849" y="2028966"/>
            <a:ext cx="826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«« Papa pèse deux fois plus que son fils aîné qui lui-même pèse trois plus que son petit frère ; sachant que papa pèse 72 kg, combien pèse chaque enfant ? ». </a:t>
            </a:r>
            <a:endParaRPr lang="fr-FR"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AB663-E31A-43CE-9ADE-2BB54D3FFA7B}"/>
              </a:ext>
            </a:extLst>
          </p:cNvPr>
          <p:cNvGrpSpPr/>
          <p:nvPr/>
        </p:nvGrpSpPr>
        <p:grpSpPr>
          <a:xfrm>
            <a:off x="1640224" y="529494"/>
            <a:ext cx="2771336" cy="1599036"/>
            <a:chOff x="3488788" y="697170"/>
            <a:chExt cx="2771336" cy="159903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865E04A-4AFF-4AFD-8383-C0399EBC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98" y="1054381"/>
              <a:ext cx="1634404" cy="124182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452F23-F7E3-4871-B71E-CAA0A40A4BEC}"/>
                </a:ext>
              </a:extLst>
            </p:cNvPr>
            <p:cNvSpPr txBox="1"/>
            <p:nvPr/>
          </p:nvSpPr>
          <p:spPr>
            <a:xfrm>
              <a:off x="3488788" y="697170"/>
              <a:ext cx="277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C00CC"/>
                  </a:solidFill>
                </a:rPr>
                <a:t>Travail sur ardoise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16D78E41-E2F1-4334-BE42-B725D10C59E7}"/>
              </a:ext>
            </a:extLst>
          </p:cNvPr>
          <p:cNvSpPr/>
          <p:nvPr/>
        </p:nvSpPr>
        <p:spPr>
          <a:xfrm>
            <a:off x="4480956" y="4001984"/>
            <a:ext cx="2662052" cy="7481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Fils ainés 3 x plus que petit-frère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9999D-C140-4CDA-89EE-4AAE5C17249F}"/>
              </a:ext>
            </a:extLst>
          </p:cNvPr>
          <p:cNvSpPr/>
          <p:nvPr/>
        </p:nvSpPr>
        <p:spPr>
          <a:xfrm>
            <a:off x="8364185" y="3471662"/>
            <a:ext cx="1626920" cy="1278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Papa : 4x plus que moi</a:t>
            </a:r>
          </a:p>
          <a:p>
            <a:pPr algn="ctr"/>
            <a:r>
              <a:rPr lang="fr-FR" dirty="0"/>
              <a:t>72 kg</a:t>
            </a:r>
          </a:p>
        </p:txBody>
      </p: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51D52E1F-7FA2-4638-A7AA-40C83D05A2A2}"/>
              </a:ext>
            </a:extLst>
          </p:cNvPr>
          <p:cNvSpPr/>
          <p:nvPr/>
        </p:nvSpPr>
        <p:spPr>
          <a:xfrm>
            <a:off x="6392881" y="3303422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B3C5E-54F3-49DB-9829-2900DC04A793}"/>
              </a:ext>
            </a:extLst>
          </p:cNvPr>
          <p:cNvSpPr txBox="1"/>
          <p:nvPr/>
        </p:nvSpPr>
        <p:spPr>
          <a:xfrm>
            <a:off x="4138056" y="3615001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x3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4F7DDE8F-411C-4975-96D3-BB4362F5D6CC}"/>
              </a:ext>
            </a:extLst>
          </p:cNvPr>
          <p:cNvSpPr/>
          <p:nvPr/>
        </p:nvSpPr>
        <p:spPr>
          <a:xfrm>
            <a:off x="2747158" y="4227616"/>
            <a:ext cx="1496291" cy="10450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Petit-frère </a:t>
            </a:r>
          </a:p>
        </p:txBody>
      </p:sp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38CFF77E-E77A-411C-8A7A-DC37C77EDDDC}"/>
              </a:ext>
            </a:extLst>
          </p:cNvPr>
          <p:cNvSpPr/>
          <p:nvPr/>
        </p:nvSpPr>
        <p:spPr>
          <a:xfrm>
            <a:off x="3493322" y="3507335"/>
            <a:ext cx="1971304" cy="6035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21D407-1F9D-4C7B-8169-D532F618F7C8}"/>
              </a:ext>
            </a:extLst>
          </p:cNvPr>
          <p:cNvSpPr txBox="1"/>
          <p:nvPr/>
        </p:nvSpPr>
        <p:spPr>
          <a:xfrm>
            <a:off x="7158840" y="3456972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866984-05B8-4A95-9E0F-4DB8075B191D}"/>
              </a:ext>
            </a:extLst>
          </p:cNvPr>
          <p:cNvSpPr txBox="1"/>
          <p:nvPr/>
        </p:nvSpPr>
        <p:spPr>
          <a:xfrm>
            <a:off x="3126471" y="843970"/>
            <a:ext cx="7386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1. Ce que je cherche : je cherche à savoir combien pèse chaque membre de la famille.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2.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E0B8B7-018C-45EA-A643-B48A07F3C6D7}"/>
              </a:ext>
            </a:extLst>
          </p:cNvPr>
          <p:cNvSpPr txBox="1"/>
          <p:nvPr/>
        </p:nvSpPr>
        <p:spPr>
          <a:xfrm>
            <a:off x="1524000" y="5272644"/>
            <a:ext cx="1034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Petit-frère : 72:2:3=72:6			Fils-ainés : 72 : 4		Papa : 72kg</a:t>
            </a:r>
          </a:p>
          <a:p>
            <a:pPr algn="r"/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i="1" dirty="0">
                <a:solidFill>
                  <a:srgbClr val="FF0000"/>
                </a:solidFill>
              </a:rPr>
              <a:t>3.  Petit-frère : 12kg, fils aînés : 72:2=36 kg et Papa : 72kg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7EB34F-CDEC-4780-BD74-3B99DC1A202C}"/>
              </a:ext>
            </a:extLst>
          </p:cNvPr>
          <p:cNvSpPr txBox="1"/>
          <p:nvPr/>
        </p:nvSpPr>
        <p:spPr>
          <a:xfrm>
            <a:off x="5109448" y="335220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5" name="Flèche : courbe vers le bas 4">
            <a:extLst>
              <a:ext uri="{FF2B5EF4-FFF2-40B4-BE49-F238E27FC236}">
                <a16:creationId xmlns:a16="http://schemas.microsoft.com/office/drawing/2014/main" id="{D6BF6317-5DBC-481F-BFE0-DB720BE33B6C}"/>
              </a:ext>
            </a:extLst>
          </p:cNvPr>
          <p:cNvSpPr/>
          <p:nvPr/>
        </p:nvSpPr>
        <p:spPr>
          <a:xfrm rot="10542945">
            <a:off x="6915394" y="4772281"/>
            <a:ext cx="1365662" cy="441836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DF4A63-BEE6-45AE-89B9-3F7F93A5CEDD}"/>
              </a:ext>
            </a:extLst>
          </p:cNvPr>
          <p:cNvSpPr txBox="1"/>
          <p:nvPr/>
        </p:nvSpPr>
        <p:spPr>
          <a:xfrm>
            <a:off x="7385829" y="4678260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:4</a:t>
            </a:r>
          </a:p>
        </p:txBody>
      </p:sp>
      <p:sp>
        <p:nvSpPr>
          <p:cNvPr id="9" name="Légende : flèche vers le haut 8">
            <a:extLst>
              <a:ext uri="{FF2B5EF4-FFF2-40B4-BE49-F238E27FC236}">
                <a16:creationId xmlns:a16="http://schemas.microsoft.com/office/drawing/2014/main" id="{FDABF1D0-2534-4880-8B8E-70DF3E3C3C75}"/>
              </a:ext>
            </a:extLst>
          </p:cNvPr>
          <p:cNvSpPr/>
          <p:nvPr/>
        </p:nvSpPr>
        <p:spPr>
          <a:xfrm>
            <a:off x="4872835" y="4633410"/>
            <a:ext cx="2042556" cy="697621"/>
          </a:xfrm>
          <a:prstGeom prst="up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pèse donc 4 x mois que le père</a:t>
            </a:r>
          </a:p>
        </p:txBody>
      </p:sp>
      <p:sp>
        <p:nvSpPr>
          <p:cNvPr id="13" name="Légende : flèche vers la droite 12">
            <a:extLst>
              <a:ext uri="{FF2B5EF4-FFF2-40B4-BE49-F238E27FC236}">
                <a16:creationId xmlns:a16="http://schemas.microsoft.com/office/drawing/2014/main" id="{EBC2EC4F-B241-4429-AA16-6A6C8B5C6B8D}"/>
              </a:ext>
            </a:extLst>
          </p:cNvPr>
          <p:cNvSpPr/>
          <p:nvPr/>
        </p:nvSpPr>
        <p:spPr>
          <a:xfrm>
            <a:off x="1661190" y="2777017"/>
            <a:ext cx="1268674" cy="2487495"/>
          </a:xfrm>
          <a:prstGeom prst="rightArrowCallout">
            <a:avLst>
              <a:gd name="adj1" fmla="val 21256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pèse donc 3 x moins que son frère ainé</a:t>
            </a:r>
          </a:p>
        </p:txBody>
      </p:sp>
      <p:sp>
        <p:nvSpPr>
          <p:cNvPr id="22" name="Flèche : courbe vers le bas 21">
            <a:extLst>
              <a:ext uri="{FF2B5EF4-FFF2-40B4-BE49-F238E27FC236}">
                <a16:creationId xmlns:a16="http://schemas.microsoft.com/office/drawing/2014/main" id="{56A8897E-7754-4B34-84F2-99B265FCBA8B}"/>
              </a:ext>
            </a:extLst>
          </p:cNvPr>
          <p:cNvSpPr/>
          <p:nvPr/>
        </p:nvSpPr>
        <p:spPr>
          <a:xfrm rot="10542945">
            <a:off x="3731553" y="4667182"/>
            <a:ext cx="1365662" cy="378612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D75215-AD39-4523-AD53-F3F5E86F98D5}"/>
              </a:ext>
            </a:extLst>
          </p:cNvPr>
          <p:cNvSpPr txBox="1"/>
          <p:nvPr/>
        </p:nvSpPr>
        <p:spPr>
          <a:xfrm>
            <a:off x="4199626" y="4510026"/>
            <a:ext cx="4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:3</a:t>
            </a:r>
          </a:p>
        </p:txBody>
      </p:sp>
    </p:spTree>
    <p:extLst>
      <p:ext uri="{BB962C8B-B14F-4D97-AF65-F5344CB8AC3E}">
        <p14:creationId xmlns:p14="http://schemas.microsoft.com/office/powerpoint/2010/main" val="161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524000" y="0"/>
            <a:ext cx="9141480" cy="685548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50" name="Image 3"/>
          <p:cNvPicPr/>
          <p:nvPr/>
        </p:nvPicPr>
        <p:blipFill>
          <a:blip r:embed="rId2"/>
          <a:stretch/>
        </p:blipFill>
        <p:spPr>
          <a:xfrm>
            <a:off x="1524000" y="0"/>
            <a:ext cx="2004120" cy="117864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1728480" y="766800"/>
            <a:ext cx="1541880" cy="53712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3379440" y="2291760"/>
            <a:ext cx="5384880" cy="12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Mistral"/>
                <a:ea typeface="DejaVu Sans"/>
              </a:rPr>
              <a:t> </a:t>
            </a:r>
            <a:r>
              <a:rPr lang="fr-FR" sz="54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Séance 3</a:t>
            </a: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 1"/>
          <p:cNvPicPr/>
          <p:nvPr/>
        </p:nvPicPr>
        <p:blipFill>
          <a:blip r:embed="rId2"/>
          <a:stretch/>
        </p:blipFill>
        <p:spPr>
          <a:xfrm>
            <a:off x="1524000" y="190440"/>
            <a:ext cx="4303080" cy="323604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 rot="10800000">
            <a:off x="18691080" y="7391880"/>
            <a:ext cx="1360080" cy="116496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220960" y="3036240"/>
            <a:ext cx="3295440" cy="51480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ritualisées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 5"/>
          <p:cNvPicPr/>
          <p:nvPr/>
        </p:nvPicPr>
        <p:blipFill>
          <a:blip r:embed="rId3"/>
          <a:stretch/>
        </p:blipFill>
        <p:spPr>
          <a:xfrm>
            <a:off x="6673080" y="2238840"/>
            <a:ext cx="3069000" cy="25156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7019400" y="5280840"/>
            <a:ext cx="2723040" cy="514800"/>
          </a:xfrm>
          <a:prstGeom prst="rect">
            <a:avLst/>
          </a:prstGeom>
          <a:gradFill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Calcul mental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Image 7"/>
          <p:cNvPicPr/>
          <p:nvPr/>
        </p:nvPicPr>
        <p:blipFill>
          <a:blip r:embed="rId2"/>
          <a:stretch/>
        </p:blipFill>
        <p:spPr>
          <a:xfrm>
            <a:off x="1979040" y="864000"/>
            <a:ext cx="1632240" cy="1239840"/>
          </a:xfrm>
          <a:prstGeom prst="rect">
            <a:avLst/>
          </a:prstGeom>
          <a:ln>
            <a:noFill/>
          </a:ln>
        </p:spPr>
      </p:pic>
      <p:sp>
        <p:nvSpPr>
          <p:cNvPr id="369" name="CustomShape 2"/>
          <p:cNvSpPr/>
          <p:nvPr/>
        </p:nvSpPr>
        <p:spPr>
          <a:xfrm>
            <a:off x="3952560" y="936000"/>
            <a:ext cx="4122720" cy="55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Multiplier par 50 un nombre à deux chiffres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r>
              <a:rPr lang="fr-FR" sz="20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 : 24 x 50 = (24x100) : 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</a:t>
            </a:r>
            <a:r>
              <a:rPr lang="fr-FR" sz="20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64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88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62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84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 x 50 =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188000" y="982080"/>
            <a:ext cx="4122720" cy="42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3320">
              <a:buClr>
                <a:srgbClr val="F79646"/>
              </a:buClr>
              <a:buFont typeface="Arial"/>
              <a:buChar char="•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Multiplier par 50 un nombre à deux chiffres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64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3 200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1 300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88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4 400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1 400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62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3 100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84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=4 200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0920">
              <a:buClr>
                <a:srgbClr val="F79646"/>
              </a:buClr>
              <a:buFont typeface="Arial"/>
              <a:buChar char="-"/>
            </a:pPr>
            <a:r>
              <a:rPr lang="fr-FR" sz="2400" spc="-1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 x 50 </a:t>
            </a:r>
            <a:r>
              <a:rPr lang="fr-FR" sz="2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4 800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/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2028000" y="166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028000" y="13428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Image 9"/>
          <p:cNvPicPr/>
          <p:nvPr/>
        </p:nvPicPr>
        <p:blipFill>
          <a:blip r:embed="rId2"/>
          <a:stretch/>
        </p:blipFill>
        <p:spPr>
          <a:xfrm>
            <a:off x="5161440" y="4104720"/>
            <a:ext cx="1866960" cy="14180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2295840" y="1142640"/>
            <a:ext cx="7586280" cy="40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Révisions sur le vocabulaire géométrique :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Point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Segment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Droite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Angle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B050"/>
              </a:buClr>
              <a:buFont typeface="StarSymbol"/>
              <a:buChar char="-"/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400" u="sng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https://www.dailymotion.com/video/x2zedu7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1"/>
          <p:cNvPicPr/>
          <p:nvPr/>
        </p:nvPicPr>
        <p:blipFill>
          <a:blip r:embed="rId2"/>
          <a:stretch/>
        </p:blipFill>
        <p:spPr>
          <a:xfrm>
            <a:off x="1536600" y="0"/>
            <a:ext cx="910080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840440" y="936000"/>
            <a:ext cx="88261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028000" y="128044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2820000" y="905400"/>
            <a:ext cx="624168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Classe les solides ci-dessous en deux catégories :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Image 197"/>
          <p:cNvPicPr/>
          <p:nvPr/>
        </p:nvPicPr>
        <p:blipFill>
          <a:blip r:embed="rId2"/>
          <a:srcRect l="30582" t="42136" r="19836" b="21481"/>
          <a:stretch/>
        </p:blipFill>
        <p:spPr>
          <a:xfrm>
            <a:off x="2316360" y="1512000"/>
            <a:ext cx="750132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198"/>
          <p:cNvPicPr/>
          <p:nvPr/>
        </p:nvPicPr>
        <p:blipFill>
          <a:blip r:embed="rId2"/>
          <a:srcRect l="30579" t="23927" r="21407" b="20074"/>
          <a:stretch/>
        </p:blipFill>
        <p:spPr>
          <a:xfrm>
            <a:off x="2244360" y="1080360"/>
            <a:ext cx="7355160" cy="482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2028000" y="18036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664760" y="864000"/>
            <a:ext cx="885816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l’aide de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pâte à modeler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(recette ci- dessous)  et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spaghettis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(ou de pique à brochettes, de cure-dents, de pailles, bâtons de glace ...)</a:t>
            </a:r>
            <a:r>
              <a:rPr lang="fr-FR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fabrique les solides ci-dessous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. Tu peux t'aider de la leçon</a:t>
            </a:r>
            <a:r>
              <a:rPr lang="fr-FR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du manuel p 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 peux aussi utiliser des </a:t>
            </a:r>
            <a:r>
              <a:rPr lang="fr-FR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Géomag</a:t>
            </a:r>
            <a:r>
              <a:rPr lang="fr-FR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®  si tu en as. Si tu ne possèdes pas le matériel, cherche des objets de ta maison comme les solides ci-dessous.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 peux m’envoyer la photo de tes solides (fabriqués ou trouvés).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Image 202"/>
          <p:cNvPicPr/>
          <p:nvPr/>
        </p:nvPicPr>
        <p:blipFill>
          <a:blip r:embed="rId2"/>
          <a:srcRect l="39242" t="25664" r="34013" b="20935"/>
          <a:stretch/>
        </p:blipFill>
        <p:spPr>
          <a:xfrm>
            <a:off x="1746840" y="2592000"/>
            <a:ext cx="3531240" cy="3960000"/>
          </a:xfrm>
          <a:prstGeom prst="rect">
            <a:avLst/>
          </a:prstGeom>
          <a:ln>
            <a:noFill/>
          </a:ln>
        </p:spPr>
      </p:pic>
      <p:pic>
        <p:nvPicPr>
          <p:cNvPr id="204" name="Image 4"/>
          <p:cNvPicPr/>
          <p:nvPr/>
        </p:nvPicPr>
        <p:blipFill>
          <a:blip r:embed="rId3"/>
          <a:stretch/>
        </p:blipFill>
        <p:spPr>
          <a:xfrm>
            <a:off x="5694960" y="2881080"/>
            <a:ext cx="2021040" cy="37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4"/>
          <p:cNvPicPr/>
          <p:nvPr/>
        </p:nvPicPr>
        <p:blipFill>
          <a:blip r:embed="rId2"/>
          <a:srcRect t="4052"/>
          <a:stretch/>
        </p:blipFill>
        <p:spPr>
          <a:xfrm>
            <a:off x="1589520" y="741240"/>
            <a:ext cx="4503240" cy="611496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2028000" y="16884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094920" y="830880"/>
            <a:ext cx="4374720" cy="5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Complète ensuite la fiche d’identité de chaque solide. Tu peux aussi la recopier pour la compléter.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l’illustration tu peux (au choix) :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Dessiner le solide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Mettre une photo de ta construction ou de ton objet trouvé.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028000" y="19188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Image 208"/>
          <p:cNvPicPr/>
          <p:nvPr/>
        </p:nvPicPr>
        <p:blipFill>
          <a:blip r:embed="rId2"/>
          <a:srcRect l="55000" t="22525" r="19044" b="15856"/>
          <a:stretch/>
        </p:blipFill>
        <p:spPr>
          <a:xfrm>
            <a:off x="2172000" y="1080000"/>
            <a:ext cx="3742560" cy="499068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2532000" y="1512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Cube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2532000" y="3096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Pavé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2604000" y="4824000"/>
            <a:ext cx="1367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Pyramide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E29AC758-F7C3-46C5-B296-9906C48C65D2}"/>
              </a:ext>
            </a:extLst>
          </p:cNvPr>
          <p:cNvSpPr/>
          <p:nvPr/>
        </p:nvSpPr>
        <p:spPr>
          <a:xfrm>
            <a:off x="2028000" y="128044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9E102CB-CBBB-49FD-B606-C77DAF3978AD}"/>
              </a:ext>
            </a:extLst>
          </p:cNvPr>
          <p:cNvSpPr/>
          <p:nvPr/>
        </p:nvSpPr>
        <p:spPr>
          <a:xfrm>
            <a:off x="1105669" y="830880"/>
            <a:ext cx="8659768" cy="5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Recopie ensuite sur ton cahier les leçons de ton manuel sur les solides p. 134 et 136.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l’illustration tu peux (au choix) :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Dessiner le solide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Mettre une photo de ta construction ou de ton objet trouvé.</a:t>
            </a:r>
          </a:p>
          <a:p>
            <a:pPr marL="343080" indent="-341280" algn="just">
              <a:buClr>
                <a:srgbClr val="00B050"/>
              </a:buClr>
              <a:buFont typeface="StarSymbol"/>
              <a:buChar char="-"/>
            </a:pPr>
            <a:endParaRPr lang="fr-FR" sz="24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800" algn="just">
              <a:buClr>
                <a:srgbClr val="00B050"/>
              </a:buClr>
            </a:pPr>
            <a:r>
              <a:rPr lang="fr-FR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N’oublie pas de l’apprendre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16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 1"/>
          <p:cNvPicPr/>
          <p:nvPr/>
        </p:nvPicPr>
        <p:blipFill>
          <a:blip r:embed="rId2"/>
          <a:stretch/>
        </p:blipFill>
        <p:spPr>
          <a:xfrm>
            <a:off x="1536600" y="0"/>
            <a:ext cx="910080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028000" y="134280"/>
            <a:ext cx="8180280" cy="51372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2186222" y="1294380"/>
            <a:ext cx="891612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Pose et effectue les additions suivantes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Image 9"/>
          <p:cNvPicPr/>
          <p:nvPr/>
        </p:nvPicPr>
        <p:blipFill>
          <a:blip r:embed="rId2"/>
          <a:stretch/>
        </p:blipFill>
        <p:spPr>
          <a:xfrm>
            <a:off x="2100000" y="789480"/>
            <a:ext cx="820800" cy="1009800"/>
          </a:xfrm>
          <a:prstGeom prst="rect">
            <a:avLst/>
          </a:prstGeom>
          <a:ln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3665640" y="730800"/>
            <a:ext cx="188208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Travail sur cahier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4103277" y="1889614"/>
            <a:ext cx="3836880" cy="403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536,21 + 22,53 =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258 + 284,32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856,23 – 56,4 = 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1452, 8 – 789, 56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125,3 x 45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86, 2 x 7,9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454 : 5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1004,8 : 8 =</a:t>
            </a:r>
          </a:p>
          <a:p>
            <a:pPr marL="343080" indent="-340920">
              <a:buClr>
                <a:srgbClr val="000000"/>
              </a:buClr>
              <a:buFont typeface="StarSymbol"/>
              <a:buAutoNum type="alphaLcParenR"/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DB2E167-3FC0-4809-AF3A-06B78DC8A853}"/>
              </a:ext>
            </a:extLst>
          </p:cNvPr>
          <p:cNvSpPr/>
          <p:nvPr/>
        </p:nvSpPr>
        <p:spPr>
          <a:xfrm>
            <a:off x="1660080" y="5780520"/>
            <a:ext cx="891612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Vérifie tes opérations avec une calculatrice</a:t>
            </a: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956000" y="134280"/>
            <a:ext cx="8251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524000" y="649800"/>
            <a:ext cx="9240480" cy="182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Jeu de la bataille navale: tu peux jouer en cliquant sur ce lien. </a:t>
            </a:r>
            <a:r>
              <a:rPr lang="fr-FR" sz="2400" u="sng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https://www.logicieleducatif.fr/math/recreation/bataillenavale.php</a:t>
            </a: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Image 1"/>
          <p:cNvPicPr/>
          <p:nvPr/>
        </p:nvPicPr>
        <p:blipFill>
          <a:blip r:embed="rId3"/>
          <a:stretch/>
        </p:blipFill>
        <p:spPr>
          <a:xfrm>
            <a:off x="2485200" y="1751760"/>
            <a:ext cx="7441920" cy="496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647480" y="1667520"/>
            <a:ext cx="8733960" cy="28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buClr>
                <a:srgbClr val="00B050"/>
              </a:buClr>
              <a:buFont typeface="Arial"/>
              <a:buAutoNum type="arabicPeriod"/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Je suis un point qui se trouve à l’intersection de 2 côtés dans un polygone 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956000" y="134280"/>
            <a:ext cx="8251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1981200" y="2152440"/>
            <a:ext cx="8375040" cy="353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 de programmation en ligne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000" u="sng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https://www.logicieleducatif.fr/eveil/b2i/chevalier-programmation.php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/>
          <p:cNvPicPr/>
          <p:nvPr/>
        </p:nvPicPr>
        <p:blipFill>
          <a:blip r:embed="rId2"/>
          <a:stretch/>
        </p:blipFill>
        <p:spPr>
          <a:xfrm>
            <a:off x="1536600" y="0"/>
            <a:ext cx="910080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884000" y="134280"/>
            <a:ext cx="8323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1715160" y="1990440"/>
            <a:ext cx="456984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6020760" y="4615920"/>
            <a:ext cx="456984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Image 375"/>
          <p:cNvPicPr/>
          <p:nvPr/>
        </p:nvPicPr>
        <p:blipFill>
          <a:blip r:embed="rId2"/>
          <a:srcRect l="28997" t="22598" r="19042" b="17032"/>
          <a:stretch/>
        </p:blipFill>
        <p:spPr>
          <a:xfrm>
            <a:off x="1956000" y="1072440"/>
            <a:ext cx="8063280" cy="52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2028000" y="17784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Image 377"/>
          <p:cNvPicPr/>
          <p:nvPr/>
        </p:nvPicPr>
        <p:blipFill>
          <a:blip r:embed="rId2"/>
          <a:srcRect l="29785" t="30920" r="18256" b="15861"/>
          <a:stretch/>
        </p:blipFill>
        <p:spPr>
          <a:xfrm>
            <a:off x="2172360" y="1080360"/>
            <a:ext cx="8127360" cy="467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647480" y="1667520"/>
            <a:ext cx="8733960" cy="28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buClr>
                <a:srgbClr val="00B050"/>
              </a:buClr>
              <a:buFont typeface="Arial"/>
              <a:buAutoNum type="arabicPeriod"/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point qui se trouve à l’intersection de 2 côtés dans un polygone ?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3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SOMMET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028000" y="16884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647480" y="1667520"/>
            <a:ext cx="873396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Je suis une partie de droite délimitée par 2 points.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800840" y="1704600"/>
            <a:ext cx="873396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Je suis une partie de droite délimitée par 2 points.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4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SEGMENT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028000" y="15732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981200" y="1704600"/>
            <a:ext cx="873396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suis un polygone avec trois côtés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………………………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203760" y="792000"/>
            <a:ext cx="56628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Devinettes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028000" y="145800"/>
            <a:ext cx="8179920" cy="513360"/>
          </a:xfrm>
          <a:prstGeom prst="rect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931880" y="1679760"/>
            <a:ext cx="873396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Je suis un polygone avec trois côtés égaux.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un </a:t>
            </a:r>
            <a:r>
              <a:rPr lang="fr-FR" sz="3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TRIANGLE EQUILATERAL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1521</Words>
  <Application>Microsoft Office PowerPoint</Application>
  <PresentationFormat>Grand écran</PresentationFormat>
  <Paragraphs>253</Paragraphs>
  <Slides>43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Mistral</vt:lpstr>
      <vt:lpstr>StarSymbol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redouin</dc:creator>
  <cp:lastModifiedBy>magali redouin</cp:lastModifiedBy>
  <cp:revision>5</cp:revision>
  <dcterms:created xsi:type="dcterms:W3CDTF">2020-05-31T11:58:09Z</dcterms:created>
  <dcterms:modified xsi:type="dcterms:W3CDTF">2020-05-31T15:06:26Z</dcterms:modified>
</cp:coreProperties>
</file>