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??? du ???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Etude de la langue – </a:t>
            </a:r>
            <a:r>
              <a:rPr lang="fr-FR" i="1" dirty="0"/>
              <a:t>Grammaire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Il était une fois un chevalier…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9512" y="11663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Laissons tomber cet homme et sa mémoire défaillante…</a:t>
            </a:r>
          </a:p>
        </p:txBody>
      </p:sp>
      <p:pic>
        <p:nvPicPr>
          <p:cNvPr id="9" name="1188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63305" y="6093296"/>
            <a:ext cx="609600" cy="6096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71646" y="1096209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mais intéressons-nous à ses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phrases</a:t>
            </a:r>
            <a:r>
              <a:rPr lang="fr-FR" sz="3200" dirty="0">
                <a:latin typeface="Maiandra GD" panose="020E0502030308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9101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7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6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Il a visiblement un problème pour se souvenir de comment étaient les choses…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</p:spTree>
    <p:extLst>
      <p:ext uri="{BB962C8B-B14F-4D97-AF65-F5344CB8AC3E}">
        <p14:creationId xmlns:p14="http://schemas.microsoft.com/office/powerpoint/2010/main" val="62760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Nous allons essayer de comprendre comment il donne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informations</a:t>
            </a:r>
            <a:r>
              <a:rPr lang="fr-FR" sz="3200" dirty="0">
                <a:latin typeface="Maiandra GD" panose="020E0502030308020204" pitchFamily="34" charset="0"/>
              </a:rPr>
              <a:t> sur ce dont il parle.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</p:spTree>
    <p:extLst>
      <p:ext uri="{BB962C8B-B14F-4D97-AF65-F5344CB8AC3E}">
        <p14:creationId xmlns:p14="http://schemas.microsoft.com/office/powerpoint/2010/main" val="767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Nous allons faire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activité de tri</a:t>
            </a:r>
            <a:r>
              <a:rPr lang="fr-FR" sz="3200" dirty="0">
                <a:latin typeface="Maiandra GD" panose="020E0502030308020204" pitchFamily="34" charset="0"/>
              </a:rPr>
              <a:t>, en petits groupes.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</p:spTree>
    <p:extLst>
      <p:ext uri="{BB962C8B-B14F-4D97-AF65-F5344CB8AC3E}">
        <p14:creationId xmlns:p14="http://schemas.microsoft.com/office/powerpoint/2010/main" val="180727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Vous devrez trier ces phrases par rapport à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la manière dont les noms sont complétés</a:t>
            </a:r>
            <a:r>
              <a:rPr lang="fr-FR" sz="3200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</p:spTree>
    <p:extLst>
      <p:ext uri="{BB962C8B-B14F-4D97-AF65-F5344CB8AC3E}">
        <p14:creationId xmlns:p14="http://schemas.microsoft.com/office/powerpoint/2010/main" val="1092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Mais avant cela, vous allez souligner les noms à propos desquels on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cherche des informations</a:t>
            </a:r>
            <a:r>
              <a:rPr lang="fr-FR" sz="3200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699792" y="1628800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1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À vous de jouer !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96" y="126876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1 - Il était une fois un chevalier courageux.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2 - Il était une fois un chevalier qui était fort.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3 - Il était une fois un chevalier en plâtre.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4 - Il était une fois un chevalier.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5 - Il vivait dans un château dont les murs brillaient.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6 - Il vivait dans un château. 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7 - Il vivait dans un château sans toit.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8 - Il vivait dans un château moisi.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9 - Il possédait un cheval bête.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10 - Il possédait un cheval qui avançait de travers.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11 - Il possédait un cheval.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12 - Il possédait un cheval avec des sabots chromés.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13 - Il aimait une princesse.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14 - Il aimait une princesse borgne.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15 - Il aimait une princesse dont les cheveux étaient rouges.</a:t>
            </a:r>
          </a:p>
          <a:p>
            <a:r>
              <a:rPr lang="fr-FR" sz="2200" dirty="0">
                <a:solidFill>
                  <a:srgbClr val="0070C0"/>
                </a:solidFill>
                <a:latin typeface="Maiandra GD" panose="020E0502030308020204" pitchFamily="34" charset="0"/>
              </a:rPr>
              <a:t>16 - Il aimait une princesse de conte.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699792" y="1628800"/>
            <a:ext cx="11521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13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Passons au tri !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52" y="1412776"/>
            <a:ext cx="9063076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1663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Voyons ce que vous avez trouvé…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52" y="1412776"/>
            <a:ext cx="9063076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latin typeface="Maiandra GD" pitchFamily="34" charset="0"/>
              </a:rPr>
              <a:t>Pour résumer…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504" y="788511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Un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nom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peut être complété de différentes manières.</a:t>
            </a:r>
          </a:p>
        </p:txBody>
      </p:sp>
    </p:spTree>
    <p:extLst>
      <p:ext uri="{BB962C8B-B14F-4D97-AF65-F5344CB8AC3E}">
        <p14:creationId xmlns:p14="http://schemas.microsoft.com/office/powerpoint/2010/main" val="46439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5580112" y="188640"/>
            <a:ext cx="3240360" cy="1656184"/>
          </a:xfrm>
          <a:prstGeom prst="wedgeEllipseCallout">
            <a:avLst>
              <a:gd name="adj1" fmla="val 5907"/>
              <a:gd name="adj2" fmla="val 862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84168" y="75512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Bonjour !</a:t>
            </a:r>
          </a:p>
        </p:txBody>
      </p:sp>
    </p:spTree>
    <p:extLst>
      <p:ext uri="{BB962C8B-B14F-4D97-AF65-F5344CB8AC3E}">
        <p14:creationId xmlns:p14="http://schemas.microsoft.com/office/powerpoint/2010/main" val="25594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latin typeface="Maiandra GD" pitchFamily="34" charset="0"/>
              </a:rPr>
              <a:t>Pour résumer…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7504" y="2422629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>
                <a:latin typeface="Maiandra GD" pitchFamily="34" charset="0"/>
              </a:rPr>
              <a:t>Ex</a:t>
            </a:r>
            <a:r>
              <a:rPr lang="fr-FR" sz="3600" i="1" dirty="0">
                <a:latin typeface="Maiandra GD" pitchFamily="34" charset="0"/>
              </a:rPr>
              <a:t> : Il habitait une </a:t>
            </a:r>
            <a:r>
              <a:rPr lang="fr-FR" sz="3600" i="1" u="sng" dirty="0">
                <a:latin typeface="Maiandra GD" pitchFamily="34" charset="0"/>
              </a:rPr>
              <a:t>maison</a:t>
            </a:r>
            <a:r>
              <a:rPr lang="fr-FR" sz="3600" i="1" dirty="0">
                <a:latin typeface="Maiandra GD" pitchFamily="34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jaune</a:t>
            </a:r>
            <a:r>
              <a:rPr lang="fr-FR" sz="3600" i="1" dirty="0">
                <a:latin typeface="Maiandra GD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1184" y="1772816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1 – Par un adjectif qualificatif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épithète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1184" y="692696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On parle des différentes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expansions du nom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3695063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>
                <a:latin typeface="Maiandra GD" pitchFamily="34" charset="0"/>
              </a:rPr>
              <a:t>Ex</a:t>
            </a:r>
            <a:r>
              <a:rPr lang="fr-FR" sz="3600" i="1" dirty="0">
                <a:latin typeface="Maiandra GD" pitchFamily="34" charset="0"/>
              </a:rPr>
              <a:t> : Il habitait une </a:t>
            </a:r>
            <a:r>
              <a:rPr lang="fr-FR" sz="3600" i="1" u="sng" dirty="0">
                <a:latin typeface="Maiandra GD" pitchFamily="34" charset="0"/>
              </a:rPr>
              <a:t>maison</a:t>
            </a:r>
            <a:r>
              <a:rPr lang="fr-FR" sz="3600" i="1" dirty="0">
                <a:latin typeface="Maiandra GD" pitchFamily="34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en pierre</a:t>
            </a:r>
            <a:r>
              <a:rPr lang="fr-FR" sz="3600" i="1" dirty="0">
                <a:latin typeface="Maiandra GD" pitchFamily="34" charset="0"/>
              </a:rPr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3680" y="4341394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 – Par une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proposition subordonnée relative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680" y="304525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2 – Par un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complément du nom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5517232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>
                <a:latin typeface="Maiandra GD" pitchFamily="34" charset="0"/>
              </a:rPr>
              <a:t>Ex</a:t>
            </a:r>
            <a:r>
              <a:rPr lang="fr-FR" sz="3600" i="1" dirty="0">
                <a:latin typeface="Maiandra GD" pitchFamily="34" charset="0"/>
              </a:rPr>
              <a:t> : Il habitait une </a:t>
            </a:r>
            <a:r>
              <a:rPr lang="fr-FR" sz="3600" i="1" u="sng" dirty="0">
                <a:latin typeface="Maiandra GD" pitchFamily="34" charset="0"/>
              </a:rPr>
              <a:t>maison</a:t>
            </a:r>
            <a:r>
              <a:rPr lang="fr-FR" sz="3600" i="1" dirty="0">
                <a:latin typeface="Maiandra GD" pitchFamily="34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qui semblait un peu vieille</a:t>
            </a:r>
            <a:r>
              <a:rPr lang="fr-FR" sz="3600" i="1" dirty="0">
                <a:latin typeface="Maiandra G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44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  <p:bldP spid="14" grpId="0"/>
      <p:bldP spid="14" grpId="1"/>
      <p:bldP spid="12" grpId="0"/>
      <p:bldP spid="12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240360" cy="1656184"/>
          </a:xfrm>
          <a:prstGeom prst="wedgeEllipseCallout">
            <a:avLst>
              <a:gd name="adj1" fmla="val 9307"/>
              <a:gd name="adj2" fmla="val 895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324234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Je vais vous raconter l’histoire d’un chevalier.</a:t>
            </a:r>
          </a:p>
        </p:txBody>
      </p:sp>
      <p:sp>
        <p:nvSpPr>
          <p:cNvPr id="7" name="Bulle ronde 6"/>
          <p:cNvSpPr/>
          <p:nvPr/>
        </p:nvSpPr>
        <p:spPr>
          <a:xfrm>
            <a:off x="3146319" y="2456892"/>
            <a:ext cx="3240360" cy="1656184"/>
          </a:xfrm>
          <a:prstGeom prst="wedgeEllipseCallout">
            <a:avLst>
              <a:gd name="adj1" fmla="val 83425"/>
              <a:gd name="adj2" fmla="val -262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6319" y="2762925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Enfin, je vais essayer…</a:t>
            </a:r>
          </a:p>
        </p:txBody>
      </p:sp>
      <p:sp>
        <p:nvSpPr>
          <p:cNvPr id="9" name="Bulle ronde 8"/>
          <p:cNvSpPr/>
          <p:nvPr/>
        </p:nvSpPr>
        <p:spPr>
          <a:xfrm>
            <a:off x="4499992" y="4787405"/>
            <a:ext cx="3240360" cy="1656184"/>
          </a:xfrm>
          <a:prstGeom prst="wedgeEllipseCallout">
            <a:avLst>
              <a:gd name="adj1" fmla="val 42966"/>
              <a:gd name="adj2" fmla="val -1565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499992" y="4996333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… parce que je ne m’en rappelle plus vraiment.</a:t>
            </a:r>
          </a:p>
        </p:txBody>
      </p:sp>
    </p:spTree>
    <p:extLst>
      <p:ext uri="{BB962C8B-B14F-4D97-AF65-F5344CB8AC3E}">
        <p14:creationId xmlns:p14="http://schemas.microsoft.com/office/powerpoint/2010/main" val="20181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1" animBg="1"/>
      <p:bldP spid="7" grpId="2" animBg="1"/>
      <p:bldP spid="8" grpId="0"/>
      <p:bldP spid="8" grpId="1"/>
      <p:bldP spid="9" grpId="1" animBg="1"/>
      <p:bldP spid="9" grpId="2" animBg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240360" cy="1656184"/>
          </a:xfrm>
          <a:prstGeom prst="wedgeEllipseCallout">
            <a:avLst>
              <a:gd name="adj1" fmla="val 9307"/>
              <a:gd name="adj2" fmla="val 895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75512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Allons-y...</a:t>
            </a:r>
          </a:p>
        </p:txBody>
      </p:sp>
    </p:spTree>
    <p:extLst>
      <p:ext uri="{BB962C8B-B14F-4D97-AF65-F5344CB8AC3E}">
        <p14:creationId xmlns:p14="http://schemas.microsoft.com/office/powerpoint/2010/main" val="23423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240360" cy="1656184"/>
          </a:xfrm>
          <a:prstGeom prst="wedgeEllipseCallout">
            <a:avLst>
              <a:gd name="adj1" fmla="val 9307"/>
              <a:gd name="adj2" fmla="val 895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324234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était une </a:t>
            </a:r>
          </a:p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fois un chevalier courageux.</a:t>
            </a:r>
          </a:p>
        </p:txBody>
      </p:sp>
      <p:sp>
        <p:nvSpPr>
          <p:cNvPr id="7" name="Bulle ronde 6"/>
          <p:cNvSpPr/>
          <p:nvPr/>
        </p:nvSpPr>
        <p:spPr>
          <a:xfrm>
            <a:off x="467544" y="765705"/>
            <a:ext cx="3240360" cy="1656184"/>
          </a:xfrm>
          <a:prstGeom prst="wedgeEllipseCallout">
            <a:avLst>
              <a:gd name="adj1" fmla="val 160942"/>
              <a:gd name="adj2" fmla="val 742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9618" y="955813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était une fois </a:t>
            </a:r>
          </a:p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un chevalier qui était fort !</a:t>
            </a:r>
          </a:p>
        </p:txBody>
      </p:sp>
      <p:sp>
        <p:nvSpPr>
          <p:cNvPr id="9" name="Bulle ronde 8"/>
          <p:cNvSpPr/>
          <p:nvPr/>
        </p:nvSpPr>
        <p:spPr>
          <a:xfrm>
            <a:off x="111483" y="3103427"/>
            <a:ext cx="3240360" cy="1656184"/>
          </a:xfrm>
          <a:prstGeom prst="wedgeEllipseCallout">
            <a:avLst>
              <a:gd name="adj1" fmla="val 172162"/>
              <a:gd name="adj2" fmla="val -594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1484" y="3284984"/>
            <a:ext cx="30203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était une fois </a:t>
            </a:r>
          </a:p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un chevalier en plâtre !</a:t>
            </a:r>
          </a:p>
        </p:txBody>
      </p:sp>
      <p:sp>
        <p:nvSpPr>
          <p:cNvPr id="11" name="Bulle ronde 10"/>
          <p:cNvSpPr/>
          <p:nvPr/>
        </p:nvSpPr>
        <p:spPr>
          <a:xfrm>
            <a:off x="3409988" y="426205"/>
            <a:ext cx="1363317" cy="774086"/>
          </a:xfrm>
          <a:prstGeom prst="wedgeEllipseCallout">
            <a:avLst>
              <a:gd name="adj1" fmla="val 244461"/>
              <a:gd name="adj2" fmla="val 2527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01200" y="578295"/>
            <a:ext cx="118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Non !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2347554" y="2329341"/>
            <a:ext cx="2256404" cy="774086"/>
          </a:xfrm>
          <a:prstGeom prst="wedgeEllipseCallout">
            <a:avLst>
              <a:gd name="adj1" fmla="val 167756"/>
              <a:gd name="adj2" fmla="val 236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64105" y="2451104"/>
            <a:ext cx="2023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Non plus !</a:t>
            </a:r>
          </a:p>
        </p:txBody>
      </p:sp>
      <p:sp>
        <p:nvSpPr>
          <p:cNvPr id="15" name="Bulle ronde 14"/>
          <p:cNvSpPr/>
          <p:nvPr/>
        </p:nvSpPr>
        <p:spPr>
          <a:xfrm>
            <a:off x="3475756" y="3985525"/>
            <a:ext cx="2256404" cy="774086"/>
          </a:xfrm>
          <a:prstGeom prst="wedgeEllipseCallout">
            <a:avLst>
              <a:gd name="adj1" fmla="val 119419"/>
              <a:gd name="adj2" fmla="val -16567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22166" y="4095231"/>
            <a:ext cx="2023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Euh…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3855825" y="5013191"/>
            <a:ext cx="3240360" cy="1656184"/>
          </a:xfrm>
          <a:prstGeom prst="wedgeEllipseCallout">
            <a:avLst>
              <a:gd name="adj1" fmla="val 61724"/>
              <a:gd name="adj2" fmla="val -1651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99915" y="5373216"/>
            <a:ext cx="3020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était une fois </a:t>
            </a:r>
          </a:p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un chevalier !</a:t>
            </a:r>
          </a:p>
        </p:txBody>
      </p:sp>
    </p:spTree>
    <p:extLst>
      <p:ext uri="{BB962C8B-B14F-4D97-AF65-F5344CB8AC3E}">
        <p14:creationId xmlns:p14="http://schemas.microsoft.com/office/powerpoint/2010/main" val="18689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1"/>
      <p:bldP spid="6" grpId="2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456384" cy="1656184"/>
          </a:xfrm>
          <a:prstGeom prst="wedgeEllipseCallout">
            <a:avLst>
              <a:gd name="adj1" fmla="val 6757"/>
              <a:gd name="adj2" fmla="val 882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6136" y="324234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vivait dans un château dont les murs brillaient.</a:t>
            </a:r>
          </a:p>
        </p:txBody>
      </p:sp>
      <p:sp>
        <p:nvSpPr>
          <p:cNvPr id="7" name="Bulle ronde 6"/>
          <p:cNvSpPr/>
          <p:nvPr/>
        </p:nvSpPr>
        <p:spPr>
          <a:xfrm>
            <a:off x="467544" y="765705"/>
            <a:ext cx="3240360" cy="1217908"/>
          </a:xfrm>
          <a:prstGeom prst="wedgeEllipseCallout">
            <a:avLst>
              <a:gd name="adj1" fmla="val 159582"/>
              <a:gd name="adj2" fmla="val 11494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9618" y="955813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vivait dans un château !</a:t>
            </a:r>
          </a:p>
        </p:txBody>
      </p:sp>
      <p:sp>
        <p:nvSpPr>
          <p:cNvPr id="9" name="Bulle ronde 8"/>
          <p:cNvSpPr/>
          <p:nvPr/>
        </p:nvSpPr>
        <p:spPr>
          <a:xfrm>
            <a:off x="111483" y="3103427"/>
            <a:ext cx="3240360" cy="1656184"/>
          </a:xfrm>
          <a:prstGeom prst="wedgeEllipseCallout">
            <a:avLst>
              <a:gd name="adj1" fmla="val 172162"/>
              <a:gd name="adj2" fmla="val -594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1484" y="3410997"/>
            <a:ext cx="3020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vivait dans un château sans toit !</a:t>
            </a:r>
          </a:p>
        </p:txBody>
      </p:sp>
      <p:sp>
        <p:nvSpPr>
          <p:cNvPr id="11" name="Bulle ronde 10"/>
          <p:cNvSpPr/>
          <p:nvPr/>
        </p:nvSpPr>
        <p:spPr>
          <a:xfrm>
            <a:off x="3409987" y="426205"/>
            <a:ext cx="2017691" cy="774086"/>
          </a:xfrm>
          <a:prstGeom prst="wedgeEllipseCallout">
            <a:avLst>
              <a:gd name="adj1" fmla="val 146165"/>
              <a:gd name="adj2" fmla="val 2413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01200" y="578295"/>
            <a:ext cx="192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Non </a:t>
            </a:r>
            <a:r>
              <a:rPr lang="fr-FR" sz="2800" dirty="0" err="1">
                <a:solidFill>
                  <a:srgbClr val="0070C0"/>
                </a:solidFill>
                <a:latin typeface="Maiandra GD" panose="020E0502030308020204" pitchFamily="34" charset="0"/>
              </a:rPr>
              <a:t>non</a:t>
            </a:r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1259632" y="2019626"/>
            <a:ext cx="3344326" cy="1083801"/>
          </a:xfrm>
          <a:prstGeom prst="wedgeEllipseCallout">
            <a:avLst>
              <a:gd name="adj1" fmla="val 127896"/>
              <a:gd name="adj2" fmla="val 256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21226" y="2060848"/>
            <a:ext cx="2868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manque quelque chose…</a:t>
            </a:r>
          </a:p>
        </p:txBody>
      </p:sp>
      <p:sp>
        <p:nvSpPr>
          <p:cNvPr id="15" name="Bulle ronde 14"/>
          <p:cNvSpPr/>
          <p:nvPr/>
        </p:nvSpPr>
        <p:spPr>
          <a:xfrm>
            <a:off x="3241841" y="3985525"/>
            <a:ext cx="2842327" cy="774086"/>
          </a:xfrm>
          <a:prstGeom prst="wedgeEllipseCallout">
            <a:avLst>
              <a:gd name="adj1" fmla="val 93837"/>
              <a:gd name="adj2" fmla="val -1699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22165" y="4095231"/>
            <a:ext cx="2211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C’est pas ça !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3855825" y="5013191"/>
            <a:ext cx="3240360" cy="1656184"/>
          </a:xfrm>
          <a:prstGeom prst="wedgeEllipseCallout">
            <a:avLst>
              <a:gd name="adj1" fmla="val 61724"/>
              <a:gd name="adj2" fmla="val -1651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99915" y="5373216"/>
            <a:ext cx="3020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vivait dans un château moisi !</a:t>
            </a:r>
          </a:p>
        </p:txBody>
      </p:sp>
    </p:spTree>
    <p:extLst>
      <p:ext uri="{BB962C8B-B14F-4D97-AF65-F5344CB8AC3E}">
        <p14:creationId xmlns:p14="http://schemas.microsoft.com/office/powerpoint/2010/main" val="31425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456384" cy="1089701"/>
          </a:xfrm>
          <a:prstGeom prst="wedgeEllipseCallout">
            <a:avLst>
              <a:gd name="adj1" fmla="val 8351"/>
              <a:gd name="adj2" fmla="val 1569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6136" y="242645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possédait un cheval bête.</a:t>
            </a:r>
          </a:p>
        </p:txBody>
      </p:sp>
      <p:sp>
        <p:nvSpPr>
          <p:cNvPr id="7" name="Bulle ronde 6"/>
          <p:cNvSpPr/>
          <p:nvPr/>
        </p:nvSpPr>
        <p:spPr>
          <a:xfrm>
            <a:off x="467544" y="242645"/>
            <a:ext cx="3240360" cy="1740968"/>
          </a:xfrm>
          <a:prstGeom prst="wedgeEllipseCallout">
            <a:avLst>
              <a:gd name="adj1" fmla="val 157542"/>
              <a:gd name="adj2" fmla="val 921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475903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possédait un cheval qui avançait de travers !</a:t>
            </a:r>
          </a:p>
        </p:txBody>
      </p:sp>
      <p:sp>
        <p:nvSpPr>
          <p:cNvPr id="9" name="Bulle ronde 8"/>
          <p:cNvSpPr/>
          <p:nvPr/>
        </p:nvSpPr>
        <p:spPr>
          <a:xfrm>
            <a:off x="167438" y="2655754"/>
            <a:ext cx="3240360" cy="1061278"/>
          </a:xfrm>
          <a:prstGeom prst="wedgeEllipseCallout">
            <a:avLst>
              <a:gd name="adj1" fmla="val 162982"/>
              <a:gd name="adj2" fmla="val -283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1484" y="2708920"/>
            <a:ext cx="3020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possédait un cheval !</a:t>
            </a:r>
          </a:p>
        </p:txBody>
      </p:sp>
      <p:sp>
        <p:nvSpPr>
          <p:cNvPr id="11" name="Bulle ronde 10"/>
          <p:cNvSpPr/>
          <p:nvPr/>
        </p:nvSpPr>
        <p:spPr>
          <a:xfrm>
            <a:off x="3936002" y="426205"/>
            <a:ext cx="1491676" cy="774086"/>
          </a:xfrm>
          <a:prstGeom prst="wedgeEllipseCallout">
            <a:avLst>
              <a:gd name="adj1" fmla="val 175707"/>
              <a:gd name="adj2" fmla="val 2242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9952" y="578295"/>
            <a:ext cx="128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Euh…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1259632" y="2019627"/>
            <a:ext cx="3344326" cy="582122"/>
          </a:xfrm>
          <a:prstGeom prst="wedgeEllipseCallout">
            <a:avLst>
              <a:gd name="adj1" fmla="val 126578"/>
              <a:gd name="adj2" fmla="val 899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21226" y="2060848"/>
            <a:ext cx="286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Je ne crois pas…</a:t>
            </a:r>
          </a:p>
        </p:txBody>
      </p:sp>
      <p:sp>
        <p:nvSpPr>
          <p:cNvPr id="15" name="Bulle ronde 14"/>
          <p:cNvSpPr/>
          <p:nvPr/>
        </p:nvSpPr>
        <p:spPr>
          <a:xfrm>
            <a:off x="1731662" y="3770198"/>
            <a:ext cx="4064474" cy="774086"/>
          </a:xfrm>
          <a:prstGeom prst="wedgeEllipseCallout">
            <a:avLst>
              <a:gd name="adj1" fmla="val 85976"/>
              <a:gd name="adj2" fmla="val -1542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28051" y="3907585"/>
            <a:ext cx="3652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C’est pas ça non plus !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2931795" y="4757652"/>
            <a:ext cx="3416256" cy="1911707"/>
          </a:xfrm>
          <a:prstGeom prst="wedgeEllipseCallout">
            <a:avLst>
              <a:gd name="adj1" fmla="val 82578"/>
              <a:gd name="adj2" fmla="val -14201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35819" y="5013176"/>
            <a:ext cx="30203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possédait un cheval avec des sabots chromés !</a:t>
            </a:r>
          </a:p>
        </p:txBody>
      </p:sp>
    </p:spTree>
    <p:extLst>
      <p:ext uri="{BB962C8B-B14F-4D97-AF65-F5344CB8AC3E}">
        <p14:creationId xmlns:p14="http://schemas.microsoft.com/office/powerpoint/2010/main" val="311108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456384" cy="1089701"/>
          </a:xfrm>
          <a:prstGeom prst="wedgeEllipseCallout">
            <a:avLst>
              <a:gd name="adj1" fmla="val 8351"/>
              <a:gd name="adj2" fmla="val 1569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6136" y="242645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aimait une princesse.</a:t>
            </a:r>
          </a:p>
        </p:txBody>
      </p:sp>
      <p:sp>
        <p:nvSpPr>
          <p:cNvPr id="7" name="Bulle ronde 6"/>
          <p:cNvSpPr/>
          <p:nvPr/>
        </p:nvSpPr>
        <p:spPr>
          <a:xfrm>
            <a:off x="1173671" y="864945"/>
            <a:ext cx="3240360" cy="1434797"/>
          </a:xfrm>
          <a:prstGeom prst="wedgeEllipseCallout">
            <a:avLst>
              <a:gd name="adj1" fmla="val 133063"/>
              <a:gd name="adj2" fmla="val 852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73671" y="1053505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aimait une princesse borgne !</a:t>
            </a:r>
          </a:p>
        </p:txBody>
      </p:sp>
      <p:sp>
        <p:nvSpPr>
          <p:cNvPr id="9" name="Bulle ronde 8"/>
          <p:cNvSpPr/>
          <p:nvPr/>
        </p:nvSpPr>
        <p:spPr>
          <a:xfrm>
            <a:off x="166037" y="3059652"/>
            <a:ext cx="4247994" cy="1665492"/>
          </a:xfrm>
          <a:prstGeom prst="wedgeEllipseCallout">
            <a:avLst>
              <a:gd name="adj1" fmla="val 110854"/>
              <a:gd name="adj2" fmla="val -4618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86042" y="3245779"/>
            <a:ext cx="37458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aimait une princesse dont les cheveux étaient rouges !</a:t>
            </a:r>
          </a:p>
        </p:txBody>
      </p:sp>
      <p:sp>
        <p:nvSpPr>
          <p:cNvPr id="11" name="Bulle ronde 10"/>
          <p:cNvSpPr/>
          <p:nvPr/>
        </p:nvSpPr>
        <p:spPr>
          <a:xfrm>
            <a:off x="1331640" y="40834"/>
            <a:ext cx="4078057" cy="774086"/>
          </a:xfrm>
          <a:prstGeom prst="wedgeEllipseCallout">
            <a:avLst>
              <a:gd name="adj1" fmla="val 95202"/>
              <a:gd name="adj2" fmla="val 28974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19672" y="160861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Comment était-elle ?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2460327" y="2536596"/>
            <a:ext cx="3344326" cy="582122"/>
          </a:xfrm>
          <a:prstGeom prst="wedgeEllipseCallout">
            <a:avLst>
              <a:gd name="adj1" fmla="val 86718"/>
              <a:gd name="adj2" fmla="val 180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11349" y="2549227"/>
            <a:ext cx="286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Non !</a:t>
            </a:r>
          </a:p>
        </p:txBody>
      </p:sp>
      <p:sp>
        <p:nvSpPr>
          <p:cNvPr id="15" name="Bulle ronde 14"/>
          <p:cNvSpPr/>
          <p:nvPr/>
        </p:nvSpPr>
        <p:spPr>
          <a:xfrm>
            <a:off x="1173670" y="4835528"/>
            <a:ext cx="3318893" cy="774086"/>
          </a:xfrm>
          <a:prstGeom prst="wedgeEllipseCallout">
            <a:avLst>
              <a:gd name="adj1" fmla="val 127137"/>
              <a:gd name="adj2" fmla="val -2510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39478" y="4973959"/>
            <a:ext cx="3652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Je me trompe…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4403006" y="5050835"/>
            <a:ext cx="3868368" cy="1452698"/>
          </a:xfrm>
          <a:prstGeom prst="wedgeEllipseCallout">
            <a:avLst>
              <a:gd name="adj1" fmla="val 23341"/>
              <a:gd name="adj2" fmla="val -1594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5997" y="5191984"/>
            <a:ext cx="3382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Il aimait une princesse de conte !</a:t>
            </a:r>
          </a:p>
        </p:txBody>
      </p:sp>
    </p:spTree>
    <p:extLst>
      <p:ext uri="{BB962C8B-B14F-4D97-AF65-F5344CB8AC3E}">
        <p14:creationId xmlns:p14="http://schemas.microsoft.com/office/powerpoint/2010/main" val="29479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uto.img.v4.skyrock.net/6670/73726670/pics/2900352189_smal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51" y="1628800"/>
            <a:ext cx="2624854" cy="37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5580112" y="188640"/>
            <a:ext cx="3456384" cy="1089701"/>
          </a:xfrm>
          <a:prstGeom prst="wedgeEllipseCallout">
            <a:avLst>
              <a:gd name="adj1" fmla="val 8351"/>
              <a:gd name="adj2" fmla="val 1569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6136" y="242645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Bon ! Je ne me rappelle plus !</a:t>
            </a:r>
          </a:p>
        </p:txBody>
      </p:sp>
      <p:sp>
        <p:nvSpPr>
          <p:cNvPr id="7" name="Bulle ronde 6"/>
          <p:cNvSpPr/>
          <p:nvPr/>
        </p:nvSpPr>
        <p:spPr>
          <a:xfrm>
            <a:off x="827584" y="93390"/>
            <a:ext cx="4320480" cy="1434797"/>
          </a:xfrm>
          <a:prstGeom prst="wedgeEllipseCallout">
            <a:avLst>
              <a:gd name="adj1" fmla="val 98894"/>
              <a:gd name="adj2" fmla="val 1320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80703" y="361156"/>
            <a:ext cx="3565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Maiandra GD" panose="020E0502030308020204" pitchFamily="34" charset="0"/>
              </a:rPr>
              <a:t>ALORS LAISSEZ MOI TRANQUILLE !</a:t>
            </a:r>
          </a:p>
        </p:txBody>
      </p:sp>
    </p:spTree>
    <p:extLst>
      <p:ext uri="{BB962C8B-B14F-4D97-AF65-F5344CB8AC3E}">
        <p14:creationId xmlns:p14="http://schemas.microsoft.com/office/powerpoint/2010/main" val="15651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1328</Words>
  <Application>Microsoft Office PowerPoint</Application>
  <PresentationFormat>Affichage à l'écran (4:3)</PresentationFormat>
  <Paragraphs>158</Paragraphs>
  <Slides>20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Maiandra GD</vt:lpstr>
      <vt:lpstr>Thème Office</vt:lpstr>
      <vt:lpstr>Les ??? du ???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magali redouin</cp:lastModifiedBy>
  <cp:revision>39</cp:revision>
  <dcterms:created xsi:type="dcterms:W3CDTF">2013-01-30T16:02:59Z</dcterms:created>
  <dcterms:modified xsi:type="dcterms:W3CDTF">2020-06-09T06:42:49Z</dcterms:modified>
</cp:coreProperties>
</file>