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C5C-1380-49B8-9FEE-96EBF750C90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F1AC-4980-4D91-B2DC-DC1E053C2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52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C5C-1380-49B8-9FEE-96EBF750C90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F1AC-4980-4D91-B2DC-DC1E053C2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22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49" y="366714"/>
            <a:ext cx="1543051" cy="78009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2" y="366714"/>
            <a:ext cx="4476751" cy="78009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C5C-1380-49B8-9FEE-96EBF750C90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F1AC-4980-4D91-B2DC-DC1E053C2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53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C5C-1380-49B8-9FEE-96EBF750C90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F1AC-4980-4D91-B2DC-DC1E053C2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80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C5C-1380-49B8-9FEE-96EBF750C90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F1AC-4980-4D91-B2DC-DC1E053C2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75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C5C-1380-49B8-9FEE-96EBF750C90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F1AC-4980-4D91-B2DC-DC1E053C2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2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C5C-1380-49B8-9FEE-96EBF750C90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F1AC-4980-4D91-B2DC-DC1E053C2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9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C5C-1380-49B8-9FEE-96EBF750C90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F1AC-4980-4D91-B2DC-DC1E053C2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30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C5C-1380-49B8-9FEE-96EBF750C90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F1AC-4980-4D91-B2DC-DC1E053C2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99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C5C-1380-49B8-9FEE-96EBF750C90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F1AC-4980-4D91-B2DC-DC1E053C2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4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C5C-1380-49B8-9FEE-96EBF750C90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F1AC-4980-4D91-B2DC-DC1E053C2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05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4C5C-1380-49B8-9FEE-96EBF750C90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F1AC-4980-4D91-B2DC-DC1E053C2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21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4830" y="2204864"/>
            <a:ext cx="881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hort Stack" panose="02010500040000000007" pitchFamily="2" charset="0"/>
              </a:rPr>
              <a:t>Sur Terre, où trouve-t-on des glaces qui fondent 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4831" y="306522"/>
            <a:ext cx="8241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rt Stack" panose="02010500040000000007" pitchFamily="2" charset="0"/>
              </a:rPr>
              <a:t>Le réchauffement climatique</a:t>
            </a:r>
          </a:p>
          <a:p>
            <a:pPr algn="ctr"/>
            <a:r>
              <a:rPr lang="fr-FR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rt Stack" panose="02010500040000000007" pitchFamily="2" charset="0"/>
              </a:rPr>
              <a:t>Conséquences de la fonte des glaces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536" y="2805266"/>
            <a:ext cx="8817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hort Stack" panose="02010500040000000007" pitchFamily="2" charset="0"/>
              </a:rPr>
              <a:t>Important : il faut distinguer 2 sortes de glaces :</a:t>
            </a:r>
          </a:p>
          <a:p>
            <a:r>
              <a:rPr lang="fr-FR" sz="1600" dirty="0">
                <a:latin typeface="Short Stack" panose="02010500040000000007" pitchFamily="2" charset="0"/>
              </a:rPr>
              <a:t>*  Les glaces qui sont sur la terre ferme : glaciers, Groenland, Antarctique</a:t>
            </a:r>
          </a:p>
          <a:p>
            <a:r>
              <a:rPr lang="fr-FR" sz="1600" dirty="0">
                <a:latin typeface="Short Stack" panose="02010500040000000007" pitchFamily="2" charset="0"/>
              </a:rPr>
              <a:t>* Les glaces qui sont dans la mer : banquises.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8037" y="4046810"/>
            <a:ext cx="881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hort Stack" panose="02010500040000000007" pitchFamily="2" charset="0"/>
              </a:rPr>
              <a:t>Si toute cette glace fond, où va cette eau 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45"/>
          <a:stretch/>
        </p:blipFill>
        <p:spPr bwMode="auto">
          <a:xfrm>
            <a:off x="288068" y="4416142"/>
            <a:ext cx="8676420" cy="225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97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46798" y="116632"/>
            <a:ext cx="89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rt Stack" panose="02010500040000000007" pitchFamily="2" charset="0"/>
              </a:rPr>
              <a:t>Le réchauffement climatique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8" y="606882"/>
            <a:ext cx="8817690" cy="62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90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46798" y="116632"/>
            <a:ext cx="89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rt Stack" panose="02010500040000000007" pitchFamily="2" charset="0"/>
              </a:rPr>
              <a:t>Le réchauffement climatique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1954"/>
          <a:stretch/>
        </p:blipFill>
        <p:spPr>
          <a:xfrm>
            <a:off x="251520" y="639852"/>
            <a:ext cx="8208912" cy="61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4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46798" y="116632"/>
            <a:ext cx="89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rt Stack" panose="02010500040000000007" pitchFamily="2" charset="0"/>
              </a:rPr>
              <a:t>Le réchauffement climatique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3894" r="1842"/>
          <a:stretch/>
        </p:blipFill>
        <p:spPr>
          <a:xfrm>
            <a:off x="5652120" y="675273"/>
            <a:ext cx="2952328" cy="611016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9565"/>
          <a:stretch/>
        </p:blipFill>
        <p:spPr>
          <a:xfrm>
            <a:off x="362396" y="836712"/>
            <a:ext cx="4977602" cy="26642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718976"/>
            <a:ext cx="3921572" cy="292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9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46798" y="116632"/>
            <a:ext cx="89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rt Stack" panose="02010500040000000007" pitchFamily="2" charset="0"/>
              </a:rPr>
              <a:t>Le réchauffement climatique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42714"/>
          <a:stretch/>
        </p:blipFill>
        <p:spPr>
          <a:xfrm>
            <a:off x="467544" y="855719"/>
            <a:ext cx="2952328" cy="534569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57170" b="356"/>
          <a:stretch/>
        </p:blipFill>
        <p:spPr>
          <a:xfrm>
            <a:off x="3384426" y="2522226"/>
            <a:ext cx="2762459" cy="37083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19261" r="15734"/>
          <a:stretch/>
        </p:blipFill>
        <p:spPr>
          <a:xfrm>
            <a:off x="5940152" y="890594"/>
            <a:ext cx="2917291" cy="22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1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126480"/>
            <a:ext cx="82971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cing Script OT" pitchFamily="50" charset="0"/>
              </a:rPr>
              <a:t>Conclusion :</a:t>
            </a:r>
          </a:p>
          <a:p>
            <a:endParaRPr lang="fr-FR" sz="2000" dirty="0">
              <a:latin typeface="Short Stack" panose="02010500040000000007" pitchFamily="2" charset="0"/>
            </a:endParaRPr>
          </a:p>
          <a:p>
            <a:r>
              <a:rPr lang="fr-FR" sz="2000" dirty="0">
                <a:latin typeface="Short Stack" panose="02010500040000000007" pitchFamily="2" charset="0"/>
              </a:rPr>
              <a:t>Au cours du siècle prochain, le changement climatique : </a:t>
            </a:r>
          </a:p>
          <a:p>
            <a:br>
              <a:rPr lang="fr-FR" sz="2000" dirty="0">
                <a:latin typeface="Short Stack" panose="02010500040000000007" pitchFamily="2" charset="0"/>
              </a:rPr>
            </a:br>
            <a:r>
              <a:rPr lang="fr-FR" sz="2000" dirty="0">
                <a:latin typeface="Short Stack" panose="02010500040000000007" pitchFamily="2" charset="0"/>
              </a:rPr>
              <a:t>1)  augmentera la température moyenne sur la Terre d’environ 3 degrés, rendant ainsi plus fréquents les événements climatiques extrêmes comme les canicules, les inondations, les sécheresses… et posant de nombreux problèmes de santé ;</a:t>
            </a:r>
          </a:p>
          <a:p>
            <a:br>
              <a:rPr lang="fr-FR" sz="2000" dirty="0">
                <a:latin typeface="Short Stack" panose="02010500040000000007" pitchFamily="2" charset="0"/>
              </a:rPr>
            </a:br>
            <a:r>
              <a:rPr lang="fr-FR" sz="2000" dirty="0">
                <a:latin typeface="Short Stack" panose="02010500040000000007" pitchFamily="2" charset="0"/>
              </a:rPr>
              <a:t>2) fera disparaître des milliers d’espèces vivantes un peu partout sur la planète ;</a:t>
            </a:r>
          </a:p>
          <a:p>
            <a:br>
              <a:rPr lang="fr-FR" sz="2000" dirty="0">
                <a:latin typeface="Short Stack" panose="02010500040000000007" pitchFamily="2" charset="0"/>
              </a:rPr>
            </a:br>
            <a:r>
              <a:rPr lang="fr-FR" sz="2000" dirty="0">
                <a:latin typeface="Short Stack" panose="02010500040000000007" pitchFamily="2" charset="0"/>
              </a:rPr>
              <a:t>3) fera monter le niveau des mers et des océans d’environ un mètre, obligeant des millions de personnes à se déplacer (rappel des séances précédentes).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6798" y="241484"/>
            <a:ext cx="89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rt Stack" panose="02010500040000000007" pitchFamily="2" charset="0"/>
              </a:rPr>
              <a:t>Le réchauffement climatique</a:t>
            </a:r>
          </a:p>
        </p:txBody>
      </p:sp>
    </p:spTree>
    <p:extLst>
      <p:ext uri="{BB962C8B-B14F-4D97-AF65-F5344CB8AC3E}">
        <p14:creationId xmlns:p14="http://schemas.microsoft.com/office/powerpoint/2010/main" val="317490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6798" y="332656"/>
            <a:ext cx="895482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Short Stack" panose="02010500040000000007" pitchFamily="2" charset="0"/>
              </a:rPr>
              <a:t>Dans la vie de tous les jours :</a:t>
            </a:r>
          </a:p>
          <a:p>
            <a:endParaRPr lang="fr-FR" sz="2000" dirty="0">
              <a:latin typeface="Short Stack" panose="02010500040000000007" pitchFamily="2" charset="0"/>
            </a:endParaRPr>
          </a:p>
          <a:p>
            <a:pPr marL="342900" indent="-342900">
              <a:buAutoNum type="arabicParenR"/>
            </a:pPr>
            <a:r>
              <a:rPr lang="fr-FR" sz="2000" dirty="0">
                <a:latin typeface="Short Stack" panose="02010500040000000007" pitchFamily="2" charset="0"/>
              </a:rPr>
              <a:t>En été, quand la voiture est en plein soleil, elle chauffe beaucoup. Vous êtes d’accord ? Pensez-vous que la couleur des sièges a une importance sur la température à l’intérieur de la voiture et que la chaleur ressentie sera plus ou moins élevée ?</a:t>
            </a:r>
          </a:p>
          <a:p>
            <a:pPr marL="342900" indent="-342900">
              <a:buAutoNum type="arabicParenR"/>
            </a:pPr>
            <a:endParaRPr lang="fr-FR" sz="2000" dirty="0">
              <a:latin typeface="Short Stack" panose="02010500040000000007" pitchFamily="2" charset="0"/>
            </a:endParaRPr>
          </a:p>
          <a:p>
            <a:pPr marL="342900" indent="-342900">
              <a:buAutoNum type="arabicParenR"/>
            </a:pPr>
            <a:r>
              <a:rPr lang="fr-FR" sz="2000" dirty="0">
                <a:latin typeface="Short Stack" panose="02010500040000000007" pitchFamily="2" charset="0"/>
              </a:rPr>
              <a:t>Nous avons vu que les grandes quantités de glace (banquise, glaciers) avaient diminué et cela risque de continuer. A votre avis, quelles conséquences cela pourrait-il avoir ? Pourquoi ? Quelles sont les particularités de la glace ?</a:t>
            </a:r>
          </a:p>
          <a:p>
            <a:pPr marL="342900" indent="-342900">
              <a:buAutoNum type="arabicParenR"/>
            </a:pPr>
            <a:endParaRPr lang="fr-FR" sz="2000" dirty="0">
              <a:latin typeface="Short Stack" panose="02010500040000000007" pitchFamily="2" charset="0"/>
            </a:endParaRPr>
          </a:p>
          <a:p>
            <a:pPr marL="342900" indent="-342900">
              <a:buAutoNum type="arabicParenR"/>
            </a:pPr>
            <a:r>
              <a:rPr lang="fr-FR" sz="2000" dirty="0">
                <a:latin typeface="Short Stack" panose="02010500040000000007" pitchFamily="2" charset="0"/>
              </a:rPr>
              <a:t>Quelle est la couleur de l’océan qui est sous la banquise ? Est-il plus clair ou plus foncé que la glace ? Si la glace  disparaît ou diminue, que va-t-il se passer pour la température de l’océan ?</a:t>
            </a:r>
          </a:p>
          <a:p>
            <a:pPr marL="342900" indent="-342900">
              <a:buAutoNum type="arabicParenR"/>
            </a:pPr>
            <a:endParaRPr lang="fr-FR" sz="2000" dirty="0">
              <a:latin typeface="Short Stack" panose="02010500040000000007" pitchFamily="2" charset="0"/>
            </a:endParaRPr>
          </a:p>
          <a:p>
            <a:pPr marL="342900" indent="-342900">
              <a:buAutoNum type="arabicParenR"/>
            </a:pPr>
            <a:endParaRPr lang="fr-FR" sz="2000" dirty="0">
              <a:latin typeface="Short Stack" panose="02010500040000000007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5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5" y="908720"/>
            <a:ext cx="4679479" cy="398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3" y="5157192"/>
            <a:ext cx="4274797" cy="80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626"/>
            <a:ext cx="2640874" cy="40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60032" y="980728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hort Stack" panose="02010500040000000007" pitchFamily="2" charset="0"/>
              </a:rPr>
              <a:t>Les scientifiques estiment que le niveau des mers va s’élever de 5 mm par an.</a:t>
            </a:r>
          </a:p>
          <a:p>
            <a:endParaRPr lang="fr-FR" dirty="0">
              <a:latin typeface="Short Stack" panose="02010500040000000007" pitchFamily="2" charset="0"/>
            </a:endParaRPr>
          </a:p>
          <a:p>
            <a:pPr marL="342900" indent="-342900">
              <a:buAutoNum type="arabicParenR"/>
            </a:pPr>
            <a:r>
              <a:rPr lang="fr-FR" dirty="0">
                <a:latin typeface="Short Stack" panose="02010500040000000007" pitchFamily="2" charset="0"/>
              </a:rPr>
              <a:t>d’après toi, est-ce beaucoup ?</a:t>
            </a:r>
          </a:p>
          <a:p>
            <a:pPr marL="342900" indent="-342900">
              <a:buAutoNum type="arabicParenR"/>
            </a:pPr>
            <a:endParaRPr lang="fr-FR" dirty="0">
              <a:latin typeface="Short Stack" panose="02010500040000000007" pitchFamily="2" charset="0"/>
            </a:endParaRPr>
          </a:p>
          <a:p>
            <a:pPr marL="342900" indent="-342900">
              <a:buAutoNum type="arabicParenR"/>
            </a:pPr>
            <a:r>
              <a:rPr lang="fr-FR" dirty="0">
                <a:latin typeface="Short Stack" panose="02010500040000000007" pitchFamily="2" charset="0"/>
              </a:rPr>
              <a:t>Calcule de combien le niveau des mers aura monté quand tu auras 30 ans, puis quand tu auras 70 ans.</a:t>
            </a:r>
          </a:p>
          <a:p>
            <a:pPr marL="342900" indent="-342900">
              <a:buAutoNum type="arabicParenR"/>
            </a:pPr>
            <a:endParaRPr lang="fr-FR" dirty="0">
              <a:latin typeface="Short Stack" panose="02010500040000000007" pitchFamily="2" charset="0"/>
            </a:endParaRPr>
          </a:p>
          <a:p>
            <a:pPr marL="342900" indent="-342900">
              <a:buAutoNum type="arabicParenR"/>
            </a:pPr>
            <a:r>
              <a:rPr lang="fr-FR" dirty="0">
                <a:latin typeface="Short Stack" panose="02010500040000000007" pitchFamily="2" charset="0"/>
              </a:rPr>
              <a:t>Quelles seront les conséquences pour les hommes 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6798" y="169476"/>
            <a:ext cx="89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rt Stack" panose="02010500040000000007" pitchFamily="2" charset="0"/>
              </a:rPr>
              <a:t>Le réchauffement climatique</a:t>
            </a:r>
          </a:p>
        </p:txBody>
      </p:sp>
    </p:spTree>
    <p:extLst>
      <p:ext uri="{BB962C8B-B14F-4D97-AF65-F5344CB8AC3E}">
        <p14:creationId xmlns:p14="http://schemas.microsoft.com/office/powerpoint/2010/main" val="282846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46798" y="97468"/>
            <a:ext cx="89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rt Stack" panose="02010500040000000007" pitchFamily="2" charset="0"/>
              </a:rPr>
              <a:t>Le réchauffement climatique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9" y="1052736"/>
            <a:ext cx="8676420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45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ndation-lamap.org/sites/default/files/upload/media/minisites/projet_climat/fiches/Le_climat_fiche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0" b="47024"/>
          <a:stretch/>
        </p:blipFill>
        <p:spPr bwMode="auto">
          <a:xfrm>
            <a:off x="146798" y="2132856"/>
            <a:ext cx="895482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6798" y="44624"/>
            <a:ext cx="89548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rt Stack" panose="02010500040000000007" pitchFamily="2" charset="0"/>
              </a:rPr>
              <a:t>Le réchauffement climatique</a:t>
            </a:r>
          </a:p>
          <a:p>
            <a:pPr algn="ctr"/>
            <a:r>
              <a:rPr lang="fr-FR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rt Stack" panose="02010500040000000007" pitchFamily="2" charset="0"/>
              </a:rPr>
              <a:t>L’importance de la banquise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6798" y="1340768"/>
            <a:ext cx="8954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hort Stack" panose="02010500040000000007" pitchFamily="2" charset="0"/>
              </a:rPr>
              <a:t>Il est 11 heures. Deux briques sont posées sur la neige. L’une est foncée, l’autre claire. A votre avis, que va-t-il se passer si on attend quelques heures ?</a:t>
            </a:r>
          </a:p>
        </p:txBody>
      </p:sp>
    </p:spTree>
    <p:extLst>
      <p:ext uri="{BB962C8B-B14F-4D97-AF65-F5344CB8AC3E}">
        <p14:creationId xmlns:p14="http://schemas.microsoft.com/office/powerpoint/2010/main" val="290400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ation-lamap.org/sites/default/files/upload/media/minisites/projet_climat/fiches/Le_climat_fiche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4"/>
          <a:stretch/>
        </p:blipFill>
        <p:spPr bwMode="auto">
          <a:xfrm>
            <a:off x="72008" y="1976314"/>
            <a:ext cx="8964488" cy="40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7788" y="978987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hort Stack" panose="02010500040000000007" pitchFamily="2" charset="0"/>
              </a:rPr>
              <a:t>Il est 14 heures. Que remarquez-vous ? Pourquoi cela s’est-il produit à votre avis ?</a:t>
            </a:r>
          </a:p>
        </p:txBody>
      </p:sp>
    </p:spTree>
    <p:extLst>
      <p:ext uri="{BB962C8B-B14F-4D97-AF65-F5344CB8AC3E}">
        <p14:creationId xmlns:p14="http://schemas.microsoft.com/office/powerpoint/2010/main" val="88347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4831" y="234514"/>
            <a:ext cx="8241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rt Stack" panose="02010500040000000007" pitchFamily="2" charset="0"/>
              </a:rPr>
              <a:t>Le réchauffement climatique</a:t>
            </a:r>
          </a:p>
          <a:p>
            <a:pPr algn="ctr"/>
            <a:r>
              <a:rPr lang="fr-FR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rt Stack" panose="02010500040000000007" pitchFamily="2" charset="0"/>
              </a:rPr>
              <a:t>Conséquences sur la biodiversité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99592" y="2564904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Short Stack" panose="02010500040000000007" pitchFamily="2" charset="0"/>
              </a:rPr>
              <a:t>Nous avons vu que le réchauffement climatique, va entraîner la fonte des glaces et le réchauffement des océans, donc l’augmentation du niveau des mers et océans.</a:t>
            </a:r>
          </a:p>
          <a:p>
            <a:endParaRPr lang="fr-FR" sz="2400" dirty="0">
              <a:latin typeface="Short Stack" panose="02010500040000000007" pitchFamily="2" charset="0"/>
            </a:endParaRPr>
          </a:p>
          <a:p>
            <a:r>
              <a:rPr lang="fr-FR" sz="2400" dirty="0">
                <a:latin typeface="Short Stack" panose="02010500040000000007" pitchFamily="2" charset="0"/>
              </a:rPr>
              <a:t>Mais à votre avis, quelles seront les autres conséquences de ce réchauffement climatique ?</a:t>
            </a:r>
          </a:p>
        </p:txBody>
      </p:sp>
    </p:spTree>
    <p:extLst>
      <p:ext uri="{BB962C8B-B14F-4D97-AF65-F5344CB8AC3E}">
        <p14:creationId xmlns:p14="http://schemas.microsoft.com/office/powerpoint/2010/main" val="416225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46798" y="97468"/>
            <a:ext cx="89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rt Stack" panose="02010500040000000007" pitchFamily="2" charset="0"/>
              </a:rPr>
              <a:t>Le réchauffement climatique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" b="81237"/>
          <a:stretch/>
        </p:blipFill>
        <p:spPr bwMode="auto">
          <a:xfrm>
            <a:off x="323528" y="929147"/>
            <a:ext cx="8552797" cy="83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40908" r="7101"/>
          <a:stretch/>
        </p:blipFill>
        <p:spPr bwMode="auto">
          <a:xfrm>
            <a:off x="467544" y="2070364"/>
            <a:ext cx="8248418" cy="438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93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46798" y="25460"/>
            <a:ext cx="89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rt Stack" panose="02010500040000000007" pitchFamily="2" charset="0"/>
              </a:rPr>
              <a:t>Le réchauffement climatique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" r="50337" b="31234"/>
          <a:stretch/>
        </p:blipFill>
        <p:spPr bwMode="auto">
          <a:xfrm>
            <a:off x="102970" y="620688"/>
            <a:ext cx="4469029" cy="50661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6547" b="-1"/>
          <a:stretch/>
        </p:blipFill>
        <p:spPr bwMode="auto">
          <a:xfrm>
            <a:off x="4571999" y="620688"/>
            <a:ext cx="4498975" cy="50661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5" b="61665"/>
          <a:stretch/>
        </p:blipFill>
        <p:spPr bwMode="auto">
          <a:xfrm>
            <a:off x="1187624" y="5706370"/>
            <a:ext cx="7136919" cy="99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22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46798" y="116632"/>
            <a:ext cx="89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rt Stack" panose="02010500040000000007" pitchFamily="2" charset="0"/>
              </a:rPr>
              <a:t>Le réchauffement climatique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9852"/>
            <a:ext cx="7704856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8" y="1882303"/>
            <a:ext cx="3402503" cy="495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08" y="2348524"/>
            <a:ext cx="4884001" cy="430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068331"/>
            <a:ext cx="2304256" cy="48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6678"/>
            <a:ext cx="2965773" cy="65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1824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490</Words>
  <Application>Microsoft Office PowerPoint</Application>
  <PresentationFormat>Affichage à l'écran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Dancing Script OT</vt:lpstr>
      <vt:lpstr>Short Stack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sandrine_brou@hotmail.fr</dc:creator>
  <cp:lastModifiedBy>magali redouin</cp:lastModifiedBy>
  <cp:revision>11</cp:revision>
  <dcterms:created xsi:type="dcterms:W3CDTF">2015-01-24T13:38:48Z</dcterms:created>
  <dcterms:modified xsi:type="dcterms:W3CDTF">2020-03-22T09:09:23Z</dcterms:modified>
</cp:coreProperties>
</file>