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97" r:id="rId4"/>
    <p:sldId id="298" r:id="rId5"/>
    <p:sldId id="303" r:id="rId6"/>
    <p:sldId id="295" r:id="rId7"/>
    <p:sldId id="299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0" r:id="rId21"/>
    <p:sldId id="316" r:id="rId22"/>
    <p:sldId id="317" r:id="rId23"/>
    <p:sldId id="318" r:id="rId24"/>
    <p:sldId id="31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7" autoAdjust="0"/>
    <p:restoredTop sz="86474" autoAdjust="0"/>
  </p:normalViewPr>
  <p:slideViewPr>
    <p:cSldViewPr>
      <p:cViewPr varScale="1">
        <p:scale>
          <a:sx n="74" d="100"/>
          <a:sy n="74" d="100"/>
        </p:scale>
        <p:origin x="15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hyperlink" Target="https://lesfondamentaux.reseau-canope.fr/video/le-passe-simpleles-3supessup-personne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tif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tif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2.png"/><Relationship Id="rId4" Type="http://schemas.openxmlformats.org/officeDocument/2006/relationships/image" Target="../media/image1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hyperlink" Target="https://lesfondamentaux.reseau-canope.fr/video/le-passe-simpleles-3supessup-personn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200" dirty="0">
                <a:latin typeface="Austie Bost Chunky Description" charset="0"/>
                <a:ea typeface="Austie Bost Chunky Description" charset="0"/>
                <a:cs typeface="Austie Bost Chunky Description" charset="0"/>
              </a:rPr>
              <a:t>Conjugaison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3172992" y="4492191"/>
            <a:ext cx="4836456" cy="1040845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Bradley Hand" pitchFamily="2" charset="77"/>
              </a:rPr>
              <a:t>Conjuguer au passé simple de l’indicatif</a:t>
            </a: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54093" y="478178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rebuchet MS" panose="020B0603020202020204" pitchFamily="34" charset="0"/>
              </a:rPr>
              <a:t>CM2</a:t>
            </a: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950">
        <p:cut/>
      </p:transition>
    </mc:Choice>
    <mc:Fallback xmlns="">
      <p:transition advTm="495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1100584" y="243270"/>
            <a:ext cx="254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sz="3600" dirty="0">
                <a:solidFill>
                  <a:srgbClr val="00B050"/>
                </a:solidFill>
                <a:latin typeface="Bradley Hand" pitchFamily="2" charset="77"/>
              </a:rPr>
              <a:t> </a:t>
            </a:r>
            <a:endParaRPr lang="fr-FR" sz="2800" dirty="0">
              <a:solidFill>
                <a:srgbClr val="00B050"/>
              </a:solidFill>
              <a:latin typeface="Bradley Han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67E31-F180-E24B-954B-287AA9981952}"/>
              </a:ext>
            </a:extLst>
          </p:cNvPr>
          <p:cNvSpPr/>
          <p:nvPr/>
        </p:nvSpPr>
        <p:spPr>
          <a:xfrm>
            <a:off x="3419872" y="555087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 matin là, le soleil brillait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* On apercevait au loin un berger et son troupeau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 * Les gouttes de rosée brillaient comme des diamants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 Par cette belle matinée, Pierre partit couper du bois dans la forêt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En chemin, Pierre rencontra un promeneur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Ils discutèrent un long moment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Pierre coupa du bois toute la journée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Il prit le chemin du retour au coucher du soleil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action (passé simple) </a:t>
            </a:r>
          </a:p>
          <a:p>
            <a:r>
              <a:rPr lang="fr-FR" dirty="0"/>
              <a:t> La vallée était à nouveau calme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  <a:p>
            <a:r>
              <a:rPr lang="fr-FR" dirty="0"/>
              <a:t>Elle resplendissait d’un rouge éclatant dans la lumière du crépuscule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décor (imparfait).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929474"/>
      </p:ext>
    </p:extLst>
  </p:cSld>
  <p:clrMapOvr>
    <a:masterClrMapping/>
  </p:clrMapOvr>
  <p:transition spd="slow" advTm="29584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>
            <a:off x="2529964" y="2204864"/>
            <a:ext cx="5784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Fin de la séance 1 </a:t>
            </a:r>
            <a:endParaRPr lang="fr-FR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540665" cy="247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94874"/>
      </p:ext>
    </p:extLst>
  </p:cSld>
  <p:clrMapOvr>
    <a:masterClrMapping/>
  </p:clrMapOvr>
  <p:transition spd="slow" advTm="29584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Séance 2: Le passé simple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220253-19D9-7648-A276-3B79A3BA5F40}"/>
              </a:ext>
            </a:extLst>
          </p:cNvPr>
          <p:cNvSpPr txBox="1"/>
          <p:nvPr/>
        </p:nvSpPr>
        <p:spPr>
          <a:xfrm>
            <a:off x="2195736" y="333917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https://lesfondamentaux.reseau-canope.fr/video/le-passe-simpleles-3supessup-personnes.html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84F536-D76C-7D42-AF2B-ABB632B38C92}"/>
              </a:ext>
            </a:extLst>
          </p:cNvPr>
          <p:cNvSpPr txBox="1"/>
          <p:nvPr/>
        </p:nvSpPr>
        <p:spPr>
          <a:xfrm>
            <a:off x="1259632" y="225389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radley Hand" pitchFamily="2" charset="77"/>
              </a:rPr>
              <a:t>Regarde à nouveau cette vidéo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438918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Conjuguer au passé simple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2" y="4509120"/>
            <a:ext cx="1896577" cy="18443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7FB92-668D-5B47-9C74-8DAFEE5D5908}"/>
              </a:ext>
            </a:extLst>
          </p:cNvPr>
          <p:cNvSpPr/>
          <p:nvPr/>
        </p:nvSpPr>
        <p:spPr>
          <a:xfrm>
            <a:off x="2195736" y="1831464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Tu vas maintenant essayer de compléter le tableau suivant en t’aidant du texte de Peter Pan.</a:t>
            </a:r>
          </a:p>
          <a:p>
            <a:r>
              <a:rPr lang="fr-FR" sz="2400" dirty="0"/>
              <a:t>Pour ce temps, nous n’étudierons que les 3</a:t>
            </a:r>
            <a:r>
              <a:rPr lang="fr-FR" sz="2400" baseline="30000" dirty="0"/>
              <a:t>ème</a:t>
            </a:r>
            <a:r>
              <a:rPr lang="fr-FR" sz="2400" dirty="0"/>
              <a:t> personnes du singulier et du pluriel.</a:t>
            </a:r>
          </a:p>
          <a:p>
            <a:r>
              <a:rPr lang="fr-FR" sz="2400" dirty="0"/>
              <a:t>Si tu ne trouves pas dans le texte tu peux utiliser un Bescherelle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2967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Conjuguer au passé simple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2589AB0-FB47-BD44-80AE-22663817B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9152" y="1988840"/>
            <a:ext cx="7704856" cy="2267653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A977DB-D280-9740-AB4E-E0439813B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1424">
            <a:off x="6826581" y="4606544"/>
            <a:ext cx="1031709" cy="1719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877288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dirty="0">
                <a:solidFill>
                  <a:srgbClr val="00B050"/>
                </a:solidFill>
                <a:latin typeface="Bradley Hand" pitchFamily="2" charset="77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2" y="4509120"/>
            <a:ext cx="1896577" cy="1844377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A7D7DFD3-93A8-A244-9151-2207E1527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20" y="2350704"/>
            <a:ext cx="7863871" cy="1654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421503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Exercices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2FE3FAC-0929-A447-B535-56EE90318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9152" y="1988840"/>
            <a:ext cx="6853597" cy="4543906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1C521F-BC7C-C44E-8F8E-6C9A918C8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1424">
            <a:off x="7548533" y="-10915"/>
            <a:ext cx="1031709" cy="1719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019517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dirty="0">
                <a:solidFill>
                  <a:srgbClr val="00B050"/>
                </a:solidFill>
                <a:latin typeface="Bradley Hand" pitchFamily="2" charset="77"/>
              </a:rPr>
              <a:t> </a:t>
            </a:r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29E1FD8A-4DBE-B446-9C3D-EFC435537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01475" y="1556792"/>
            <a:ext cx="6200395" cy="470828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3B6D4D-0507-114F-839B-4CD930FB3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939">
            <a:off x="6890768" y="173040"/>
            <a:ext cx="1640047" cy="1594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845619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>
            <a:off x="2529964" y="2204864"/>
            <a:ext cx="5784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Fin de la séance 2 </a:t>
            </a:r>
            <a:endParaRPr lang="fr-FR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540665" cy="247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375244"/>
      </p:ext>
    </p:extLst>
  </p:cSld>
  <p:clrMapOvr>
    <a:masterClrMapping/>
  </p:clrMapOvr>
  <p:transition spd="slow" advTm="29584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Séance 3: Le passé simple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84F536-D76C-7D42-AF2B-ABB632B38C92}"/>
              </a:ext>
            </a:extLst>
          </p:cNvPr>
          <p:cNvSpPr txBox="1"/>
          <p:nvPr/>
        </p:nvSpPr>
        <p:spPr>
          <a:xfrm>
            <a:off x="1490103" y="1691831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adley Hand" pitchFamily="2" charset="77"/>
              </a:rPr>
              <a:t>Vérifions si tu te souviens de la conjugaison des verbes de la séance 2.</a:t>
            </a:r>
          </a:p>
          <a:p>
            <a:endParaRPr lang="fr-FR" sz="2400" dirty="0">
              <a:latin typeface="Bradley Hand" pitchFamily="2" charset="77"/>
            </a:endParaRPr>
          </a:p>
          <a:p>
            <a:r>
              <a:rPr lang="fr-FR" sz="2400" dirty="0">
                <a:latin typeface="Bradley Hand" pitchFamily="2" charset="77"/>
              </a:rPr>
              <a:t>Conjugue au passé simple: </a:t>
            </a:r>
          </a:p>
          <a:p>
            <a:r>
              <a:rPr lang="fr-FR" sz="2400" dirty="0">
                <a:latin typeface="Bradley Hand" pitchFamily="2" charset="77"/>
              </a:rPr>
              <a:t>Être (il), entrer (ils), franchir (elle), apprendre (elles), durer (il)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0EE916-D68E-0545-902E-A1991D899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6754574" y="4202121"/>
            <a:ext cx="1031709" cy="1719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89F6CF-CCAC-8349-9FAF-4278EEA32AAE}"/>
              </a:ext>
            </a:extLst>
          </p:cNvPr>
          <p:cNvSpPr/>
          <p:nvPr/>
        </p:nvSpPr>
        <p:spPr>
          <a:xfrm>
            <a:off x="1503279" y="458968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Bradley Hand" pitchFamily="2" charset="77"/>
              </a:rPr>
              <a:t>Il fut, ils entrèrent, </a:t>
            </a:r>
          </a:p>
          <a:p>
            <a:r>
              <a:rPr lang="fr-FR" sz="2800" dirty="0">
                <a:solidFill>
                  <a:srgbClr val="0070C0"/>
                </a:solidFill>
                <a:latin typeface="Bradley Hand" pitchFamily="2" charset="77"/>
              </a:rPr>
              <a:t>elle franchit, elles apprirent, il dura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5966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023223" y="788857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à coins arrondis 6"/>
          <p:cNvSpPr/>
          <p:nvPr/>
        </p:nvSpPr>
        <p:spPr>
          <a:xfrm>
            <a:off x="3644577" y="4465659"/>
            <a:ext cx="5112568" cy="1751251"/>
          </a:xfrm>
          <a:prstGeom prst="wedgeRoundRectCallout">
            <a:avLst>
              <a:gd name="adj1" fmla="val -74761"/>
              <a:gd name="adj2" fmla="val -28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1"/>
                </a:solidFill>
                <a:latin typeface="Bradley Hand" pitchFamily="2" charset="77"/>
              </a:rPr>
              <a:t>Tu apprendras également à utiliser ce temps qui fonctionne avec l’imparfait</a:t>
            </a:r>
            <a:r>
              <a:rPr lang="fr-FR" sz="2800" dirty="0">
                <a:latin typeface="Bradley Hand" pitchFamily="2" charset="77"/>
              </a:rPr>
              <a:t>. </a:t>
            </a: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023223" y="194783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Objectif de la séance</a:t>
            </a:r>
            <a:br>
              <a:rPr lang="fr-FR" dirty="0">
                <a:solidFill>
                  <a:srgbClr val="7030A0"/>
                </a:solidFill>
                <a:latin typeface="Mrs Chocolat" pitchFamily="2" charset="0"/>
              </a:rPr>
            </a:br>
            <a:r>
              <a:rPr lang="fr-FR" sz="3200" dirty="0">
                <a:solidFill>
                  <a:schemeClr val="accent1"/>
                </a:solidFill>
                <a:latin typeface="Bradley Hand" pitchFamily="2" charset="77"/>
              </a:rPr>
              <a:t>Aujourd’hui, nous allons apprendre à repérer les verbes au passé simple.</a:t>
            </a:r>
            <a:br>
              <a:rPr lang="fr-FR" sz="3200" dirty="0">
                <a:solidFill>
                  <a:schemeClr val="accent1"/>
                </a:solidFill>
                <a:latin typeface="Bradley Hand" pitchFamily="2" charset="77"/>
              </a:rPr>
            </a:br>
            <a:r>
              <a:rPr lang="fr-FR" sz="2800" dirty="0">
                <a:solidFill>
                  <a:schemeClr val="tx2"/>
                </a:solidFill>
                <a:latin typeface="Bradley Hand" pitchFamily="2" charset="77"/>
              </a:rPr>
              <a:t>Comme d’habitude, nous allons chercher les verbes dans un texte, puis ces recherches te permettront d’apprendre les terminaisons  </a:t>
            </a:r>
            <a:br>
              <a:rPr lang="fr-FR" sz="2800" dirty="0">
                <a:solidFill>
                  <a:schemeClr val="tx2"/>
                </a:solidFill>
                <a:latin typeface="Bradley Hand" pitchFamily="2" charset="77"/>
              </a:rPr>
            </a:br>
            <a:r>
              <a:rPr lang="fr-FR" sz="2800" dirty="0">
                <a:solidFill>
                  <a:schemeClr val="tx2"/>
                </a:solidFill>
                <a:latin typeface="Bradley Hand" pitchFamily="2" charset="77"/>
              </a:rPr>
              <a:t>(pour les 3èmes personnes uniquement).</a:t>
            </a:r>
            <a:br>
              <a:rPr lang="fr-FR" sz="2800" dirty="0">
                <a:solidFill>
                  <a:schemeClr val="tx2"/>
                </a:solidFill>
                <a:latin typeface="Bradley Hand" pitchFamily="2" charset="77"/>
              </a:rPr>
            </a:br>
            <a:br>
              <a:rPr lang="fr-FR" sz="2800" dirty="0">
                <a:solidFill>
                  <a:schemeClr val="accent1"/>
                </a:solidFill>
                <a:latin typeface="Bradley Hand" pitchFamily="2" charset="77"/>
              </a:rPr>
            </a:br>
            <a:endParaRPr lang="fr-FR" dirty="0">
              <a:solidFill>
                <a:srgbClr val="7030A0"/>
              </a:solidFill>
              <a:latin typeface="Mrs Chocolat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B1403E-3A85-3448-B1A9-9D4101772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448563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Séance 3: Le passé simple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9F6CF-CCAC-8349-9FAF-4278EEA32AAE}"/>
              </a:ext>
            </a:extLst>
          </p:cNvPr>
          <p:cNvSpPr/>
          <p:nvPr/>
        </p:nvSpPr>
        <p:spPr>
          <a:xfrm>
            <a:off x="1840999" y="1556792"/>
            <a:ext cx="54294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Il fut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ils entrèrent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elle franchit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elles apprirent</a:t>
            </a:r>
          </a:p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il dura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453705-1919-734F-AFB0-1D791D4ED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2">
            <a:off x="6433031" y="3621390"/>
            <a:ext cx="1674794" cy="1628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933755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9531" y="318968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7030A0"/>
                </a:solidFill>
                <a:latin typeface="Bradley Hand" pitchFamily="2" charset="77"/>
              </a:rPr>
              <a:t>Exercices à faire oralement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1C521F-BC7C-C44E-8F8E-6C9A918C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7548533" y="-10915"/>
            <a:ext cx="1031709" cy="1719515"/>
          </a:xfrm>
          <a:prstGeom prst="rect">
            <a:avLst/>
          </a:prstGeo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E5CEF09B-3DCA-A247-9F04-8669E0C16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44192" y="1761642"/>
            <a:ext cx="6597408" cy="475708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815010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87854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Bradley Hand" pitchFamily="2" charset="77"/>
              </a:rPr>
              <a:t>Correction </a:t>
            </a:r>
          </a:p>
        </p:txBody>
      </p:sp>
      <p:pic>
        <p:nvPicPr>
          <p:cNvPr id="8" name="Espace réservé du contenu 12">
            <a:extLst>
              <a:ext uri="{FF2B5EF4-FFF2-40B4-BE49-F238E27FC236}">
                <a16:creationId xmlns:a16="http://schemas.microsoft.com/office/drawing/2014/main" id="{34301A23-C7A1-8B40-87A8-4AC261437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88459" y="1484784"/>
            <a:ext cx="6897632" cy="493160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49FF52-77DA-FD4D-8A36-61D03163B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2">
            <a:off x="7120340" y="225955"/>
            <a:ext cx="1674794" cy="1628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020221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301" y="-62056"/>
            <a:ext cx="7704856" cy="1442674"/>
          </a:xfrm>
        </p:spPr>
        <p:txBody>
          <a:bodyPr/>
          <a:lstStyle/>
          <a:p>
            <a:r>
              <a:rPr lang="fr-FR" sz="3200" dirty="0">
                <a:solidFill>
                  <a:srgbClr val="7030A0"/>
                </a:solidFill>
                <a:latin typeface="Bradley Hand" pitchFamily="2" charset="77"/>
              </a:rPr>
              <a:t>Leçon à copier sur le cahier de règles</a:t>
            </a:r>
            <a:r>
              <a:rPr lang="fr-FR" sz="2800" dirty="0">
                <a:solidFill>
                  <a:srgbClr val="00B050"/>
                </a:solidFill>
                <a:latin typeface="Bradley Hand" pitchFamily="2" charset="77"/>
              </a:rPr>
              <a:t>.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49FF52-77DA-FD4D-8A36-61D03163B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2">
            <a:off x="7247708" y="365241"/>
            <a:ext cx="1539251" cy="14968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B157F1-613A-BC41-AA05-6BC2C2345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412776"/>
            <a:ext cx="3527970" cy="4990591"/>
          </a:xfrm>
          <a:prstGeom prst="rect">
            <a:avLst/>
          </a:prstGeom>
        </p:spPr>
      </p:pic>
      <p:sp>
        <p:nvSpPr>
          <p:cNvPr id="5" name="Bulle ronde 4">
            <a:extLst>
              <a:ext uri="{FF2B5EF4-FFF2-40B4-BE49-F238E27FC236}">
                <a16:creationId xmlns:a16="http://schemas.microsoft.com/office/drawing/2014/main" id="{CB704B7C-9BCB-0E43-ADD8-F2E24D854657}"/>
              </a:ext>
            </a:extLst>
          </p:cNvPr>
          <p:cNvSpPr/>
          <p:nvPr/>
        </p:nvSpPr>
        <p:spPr>
          <a:xfrm rot="10349776">
            <a:off x="5836800" y="2257072"/>
            <a:ext cx="2034022" cy="2007297"/>
          </a:xfrm>
          <a:prstGeom prst="wedgeEllipseCallout">
            <a:avLst>
              <a:gd name="adj1" fmla="val -60106"/>
              <a:gd name="adj2" fmla="val 837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358106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>
            <a:off x="2529964" y="2204864"/>
            <a:ext cx="5784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Fin de la séance 3 </a:t>
            </a:r>
            <a:endParaRPr lang="fr-FR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3C3401-0852-7D40-A53B-17F59219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2540665" cy="2470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18509"/>
      </p:ext>
    </p:extLst>
  </p:cSld>
  <p:clrMapOvr>
    <a:masterClrMapping/>
  </p:clrMapOvr>
  <p:transition spd="slow" advTm="29584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7092280" cy="794602"/>
          </a:xfrm>
        </p:spPr>
        <p:txBody>
          <a:bodyPr/>
          <a:lstStyle/>
          <a:p>
            <a:r>
              <a:rPr lang="fr-FR" sz="4000" dirty="0">
                <a:solidFill>
                  <a:srgbClr val="7030A0"/>
                </a:solidFill>
                <a:latin typeface="Bradley Hand" pitchFamily="2" charset="77"/>
              </a:rPr>
              <a:t>Lecture: Découverte du texte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8E5797-245F-C04F-81C5-9DDF6AB24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794602"/>
            <a:ext cx="4716016" cy="55521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363AE6-D325-E543-967B-A1704AA2B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398840"/>
            <a:ext cx="1676569" cy="1630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617921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9152" y="249157"/>
            <a:ext cx="7704856" cy="1442674"/>
          </a:xfrm>
        </p:spPr>
        <p:txBody>
          <a:bodyPr/>
          <a:lstStyle/>
          <a:p>
            <a:r>
              <a:rPr lang="fr-FR" sz="5400" dirty="0">
                <a:solidFill>
                  <a:srgbClr val="7030A0"/>
                </a:solidFill>
                <a:latin typeface="Bradley Hand" pitchFamily="2" charset="77"/>
              </a:rPr>
              <a:t>Regarde cette vidéo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220253-19D9-7648-A276-3B79A3BA5F40}"/>
              </a:ext>
            </a:extLst>
          </p:cNvPr>
          <p:cNvSpPr txBox="1"/>
          <p:nvPr/>
        </p:nvSpPr>
        <p:spPr>
          <a:xfrm>
            <a:off x="1417204" y="24928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https://lesfondamentaux.reseau-canope.fr/video/le-passe-simpleles-3supessup-personnes.html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84F536-D76C-7D42-AF2B-ABB632B38C92}"/>
              </a:ext>
            </a:extLst>
          </p:cNvPr>
          <p:cNvSpPr txBox="1"/>
          <p:nvPr/>
        </p:nvSpPr>
        <p:spPr>
          <a:xfrm rot="20853174">
            <a:off x="3288131" y="3773813"/>
            <a:ext cx="53285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radley Hand" pitchFamily="2" charset="77"/>
              </a:rPr>
              <a:t>Maintenant, relis le texte de la diapositive précédente et essaie </a:t>
            </a:r>
            <a:r>
              <a:rPr lang="fr-FR" sz="3200" dirty="0">
                <a:latin typeface="Bradley Hand" pitchFamily="2" charset="77"/>
              </a:rPr>
              <a:t>d’écrire les </a:t>
            </a:r>
            <a:r>
              <a:rPr lang="fr-FR" sz="2800" dirty="0">
                <a:latin typeface="Bradley Hand" pitchFamily="2" charset="77"/>
              </a:rPr>
              <a:t>verbes manquants à la fin. </a:t>
            </a:r>
            <a:endParaRPr lang="fr-FR" sz="3200" dirty="0">
              <a:latin typeface="Bradley Hand" pitchFamily="2" charset="77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466B54-AA28-304E-9354-C9E72B6E3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531578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92280" cy="794602"/>
          </a:xfrm>
        </p:spPr>
        <p:txBody>
          <a:bodyPr/>
          <a:lstStyle/>
          <a:p>
            <a:pPr algn="l"/>
            <a:r>
              <a:rPr lang="fr-FR" sz="4000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sz="4000" dirty="0">
                <a:solidFill>
                  <a:srgbClr val="00B050"/>
                </a:solidFill>
                <a:latin typeface="Bradley Hand" pitchFamily="2" charset="77"/>
              </a:rPr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093E61-9B24-FF46-B2B9-22401B0C1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19872" y="0"/>
            <a:ext cx="5303818" cy="627972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CEC6BA-ECA1-D74D-8C8E-3EDC760FD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3" y="4184887"/>
            <a:ext cx="1896577" cy="184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256143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44" y="51920"/>
            <a:ext cx="7704856" cy="1442674"/>
          </a:xfrm>
        </p:spPr>
        <p:txBody>
          <a:bodyPr/>
          <a:lstStyle/>
          <a:p>
            <a:r>
              <a:rPr lang="fr-FR" sz="4400" dirty="0">
                <a:solidFill>
                  <a:srgbClr val="7030A0"/>
                </a:solidFill>
                <a:latin typeface="Bradley Hand" pitchFamily="2" charset="77"/>
              </a:rPr>
              <a:t>Utilisation du passé simple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9C74E4-C3B8-D646-9B86-F01DF340032B}"/>
              </a:ext>
            </a:extLst>
          </p:cNvPr>
          <p:cNvSpPr txBox="1"/>
          <p:nvPr/>
        </p:nvSpPr>
        <p:spPr>
          <a:xfrm>
            <a:off x="1115616" y="134076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Le </a:t>
            </a:r>
            <a:r>
              <a:rPr lang="fr-FR" sz="2800" b="1" u="sng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passé simple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est donc le temps que l’on rencontre souvent dans les livres, il est </a:t>
            </a:r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associé à l’imparfait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radley Hand" pitchFamily="2" charset="77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11EFB76-22A2-3746-AC12-70AF3CC28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40" y="2783442"/>
            <a:ext cx="8027684" cy="25588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D96D91-423D-5043-B784-F24FEF3C6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96" y="5105545"/>
            <a:ext cx="1460545" cy="1420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641976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7611379" y="27766"/>
            <a:ext cx="951986" cy="1586644"/>
          </a:xfrm>
          <a:prstGeom prst="rect">
            <a:avLst/>
          </a:prstGeom>
        </p:spPr>
      </p:pic>
      <p:pic>
        <p:nvPicPr>
          <p:cNvPr id="4" name="Espace réservé du contenu 12">
            <a:extLst>
              <a:ext uri="{FF2B5EF4-FFF2-40B4-BE49-F238E27FC236}">
                <a16:creationId xmlns:a16="http://schemas.microsoft.com/office/drawing/2014/main" id="{1838DE1F-279E-314F-BA48-4DF2DE9D5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1600" y="1412776"/>
            <a:ext cx="7584570" cy="504639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985368" y="264008"/>
            <a:ext cx="4460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Bradley Hand" pitchFamily="2" charset="77"/>
              </a:rPr>
              <a:t>Exercices </a:t>
            </a:r>
            <a:r>
              <a:rPr lang="fr-FR" sz="2400" dirty="0">
                <a:solidFill>
                  <a:srgbClr val="7030A0"/>
                </a:solidFill>
                <a:latin typeface="Bradley Hand" pitchFamily="2" charset="77"/>
              </a:rPr>
              <a:t>complémentaires</a:t>
            </a:r>
            <a:r>
              <a:rPr lang="fr-FR" sz="3200" dirty="0">
                <a:solidFill>
                  <a:srgbClr val="7030A0"/>
                </a:solidFill>
                <a:latin typeface="Bradley Hand" pitchFamily="2" charset="77"/>
              </a:rPr>
              <a:t> </a:t>
            </a:r>
            <a:endParaRPr lang="fr-FR" sz="2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478312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1372409" y="250578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adley Hand" pitchFamily="2" charset="77"/>
              </a:rPr>
              <a:t>Correction</a:t>
            </a:r>
            <a:r>
              <a:rPr lang="fr-FR" sz="3600" dirty="0">
                <a:solidFill>
                  <a:srgbClr val="00B050"/>
                </a:solidFill>
                <a:latin typeface="Bradley Hand" pitchFamily="2" charset="77"/>
              </a:rPr>
              <a:t> </a:t>
            </a:r>
            <a:endParaRPr lang="fr-FR" sz="2800" dirty="0">
              <a:solidFill>
                <a:srgbClr val="00B050"/>
              </a:solidFill>
              <a:latin typeface="Bradley Hand" pitchFamily="2" charset="77"/>
            </a:endParaRPr>
          </a:p>
        </p:txBody>
      </p:sp>
      <p:pic>
        <p:nvPicPr>
          <p:cNvPr id="7" name="Espace réservé du contenu 16">
            <a:extLst>
              <a:ext uri="{FF2B5EF4-FFF2-40B4-BE49-F238E27FC236}">
                <a16:creationId xmlns:a16="http://schemas.microsoft.com/office/drawing/2014/main" id="{94C8F3E9-04F4-DB4C-9DDF-6A4D92D87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22368"/>
            <a:ext cx="7416620" cy="51347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A9B17C4-FA31-5D4B-96E1-C4C8D71B1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81"/>
            <a:ext cx="1391642" cy="1353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272768"/>
      </p:ext>
    </p:extLst>
  </p:cSld>
  <p:clrMapOvr>
    <a:masterClrMapping/>
  </p:clrMapOvr>
  <p:transition spd="slow" advTm="29584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424">
            <a:off x="7675619" y="44577"/>
            <a:ext cx="867050" cy="1445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8C75CF-49A2-2348-BE99-4A426D238CCB}"/>
              </a:ext>
            </a:extLst>
          </p:cNvPr>
          <p:cNvSpPr/>
          <p:nvPr/>
        </p:nvSpPr>
        <p:spPr>
          <a:xfrm rot="20915406">
            <a:off x="1295234" y="105775"/>
            <a:ext cx="2866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7030A0"/>
                </a:solidFill>
                <a:latin typeface="Bradley Hand" pitchFamily="2" charset="77"/>
              </a:rPr>
              <a:t>Application</a:t>
            </a:r>
            <a:r>
              <a:rPr lang="fr-FR" sz="3600" dirty="0">
                <a:solidFill>
                  <a:srgbClr val="00B050"/>
                </a:solidFill>
                <a:latin typeface="Bradley Hand" pitchFamily="2" charset="77"/>
              </a:rPr>
              <a:t> </a:t>
            </a:r>
            <a:endParaRPr lang="fr-FR" sz="2800" dirty="0">
              <a:solidFill>
                <a:srgbClr val="00B050"/>
              </a:solidFill>
              <a:latin typeface="Bradley Hand" pitchFamily="2" charset="77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99B62C-E81B-1A46-8659-0106D9DFC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47664" y="1196753"/>
            <a:ext cx="6230360" cy="50620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609049"/>
      </p:ext>
    </p:extLst>
  </p:cSld>
  <p:clrMapOvr>
    <a:masterClrMapping/>
  </p:clrMapOvr>
  <p:transition spd="slow" advTm="295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1.4|11.9|1.9|1.3|1|2.8|1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4322</TotalTime>
  <Words>469</Words>
  <Application>Microsoft Office PowerPoint</Application>
  <PresentationFormat>Affichage à l'écran (4:3)</PresentationFormat>
  <Paragraphs>57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Austie Bost Chunky Description</vt:lpstr>
      <vt:lpstr>Bradley Hand</vt:lpstr>
      <vt:lpstr>Calibri</vt:lpstr>
      <vt:lpstr>Cambria</vt:lpstr>
      <vt:lpstr>Mrs Chocolat</vt:lpstr>
      <vt:lpstr>Rage Italic</vt:lpstr>
      <vt:lpstr>Trebuchet MS</vt:lpstr>
      <vt:lpstr>Sketchbook</vt:lpstr>
      <vt:lpstr>Conjugaison</vt:lpstr>
      <vt:lpstr>Objectif de la séance Aujourd’hui, nous allons apprendre à repérer les verbes au passé simple. Comme d’habitude, nous allons chercher les verbes dans un texte, puis ces recherches te permettront d’apprendre les terminaisons   (pour les 3èmes personnes uniquement).  </vt:lpstr>
      <vt:lpstr>Lecture: Découverte du texte</vt:lpstr>
      <vt:lpstr>Regarde cette vidéo</vt:lpstr>
      <vt:lpstr>Correction </vt:lpstr>
      <vt:lpstr>Utilisation du passé simple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Séance 2: Le passé simple</vt:lpstr>
      <vt:lpstr>Conjuguer au passé simple</vt:lpstr>
      <vt:lpstr>Conjuguer au passé simple</vt:lpstr>
      <vt:lpstr>Correction </vt:lpstr>
      <vt:lpstr>Exercices </vt:lpstr>
      <vt:lpstr>Correction </vt:lpstr>
      <vt:lpstr>Présentation PowerPoint</vt:lpstr>
      <vt:lpstr>Séance 3: Le passé simple</vt:lpstr>
      <vt:lpstr>Séance 3: Le passé simple</vt:lpstr>
      <vt:lpstr>Exercices à faire oralement </vt:lpstr>
      <vt:lpstr>Correction </vt:lpstr>
      <vt:lpstr>Leçon à copier sur le cahier de règles.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magali redouin</cp:lastModifiedBy>
  <cp:revision>60</cp:revision>
  <dcterms:created xsi:type="dcterms:W3CDTF">2014-04-03T15:57:20Z</dcterms:created>
  <dcterms:modified xsi:type="dcterms:W3CDTF">2020-06-03T19:03:17Z</dcterms:modified>
</cp:coreProperties>
</file>