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56" r:id="rId4"/>
    <p:sldId id="257" r:id="rId5"/>
    <p:sldId id="259" r:id="rId6"/>
    <p:sldId id="264" r:id="rId7"/>
    <p:sldId id="266" r:id="rId8"/>
    <p:sldId id="267" r:id="rId9"/>
    <p:sldId id="268" r:id="rId10"/>
    <p:sldId id="269" r:id="rId11"/>
    <p:sldId id="271" r:id="rId12"/>
    <p:sldId id="274" r:id="rId13"/>
    <p:sldId id="275" r:id="rId14"/>
    <p:sldId id="273" r:id="rId1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7A53D-B3D0-4050-8BBF-DA1B1D3FF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18719E-655C-4726-A6B3-63CBA3923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B803D9-BCE2-4524-BB99-E641206C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636F-C167-4D08-B37B-B622D713CD82}" type="datetimeFigureOut">
              <a:rPr lang="fr-FR" smtClean="0"/>
              <a:t>27/03/2018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C720E6-0D2B-4497-AEA0-6924389EE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5AB8D9-47DE-4495-84D3-9130EC64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9AF3-2DEC-43F3-8E98-08D7F06073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21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26519-8759-4979-8F88-0718C87C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8F2C06-EF9C-4A0F-9F74-4A740BDBA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DC47C9-053D-4FC6-B8A9-E7D5D676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636F-C167-4D08-B37B-B622D713CD82}" type="datetimeFigureOut">
              <a:rPr lang="fr-FR" smtClean="0"/>
              <a:t>27/03/2018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09B6A3-2FEE-40AB-AF85-AD9785F7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975E5F-C228-4EB6-B207-0D1D0587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9AF3-2DEC-43F3-8E98-08D7F06073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33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88EC31-E693-447C-9CAC-D7B9A9864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FDC443-BA8C-40BA-B5A8-42F9E2543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2ABB5C-E485-41F6-8B53-40DBC9B2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636F-C167-4D08-B37B-B622D713CD82}" type="datetimeFigureOut">
              <a:rPr lang="fr-FR" smtClean="0"/>
              <a:t>27/03/2018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7A3A42-2719-4959-90C0-370088E1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C3FE92-9456-40A7-BB0C-8D29088E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9AF3-2DEC-43F3-8E98-08D7F06073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944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08FA4F-9A43-48DF-8F44-8CA3EB77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6E9E93-4E81-473C-8876-A074D6AEC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929C2C-4758-47AA-BCFF-7F6FA5A7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636F-C167-4D08-B37B-B622D713CD82}" type="datetimeFigureOut">
              <a:rPr lang="fr-FR" smtClean="0"/>
              <a:t>27/03/2018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D085EC-E449-409F-9CFD-366FB187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CE55E9-9C49-4619-9CFA-2FB7C1DF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9AF3-2DEC-43F3-8E98-08D7F06073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05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A40FF-12A6-4A18-A447-D588C7BA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55AD9B-86C9-4978-8309-945510C79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085AD4-6DED-4E7C-9302-CD3F0EA7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636F-C167-4D08-B37B-B622D713CD82}" type="datetimeFigureOut">
              <a:rPr lang="fr-FR" smtClean="0"/>
              <a:t>27/03/2018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070204-0C29-4D2C-B596-3739B8C4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B7B8E-C3D0-410F-86FC-85E1E9F0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9AF3-2DEC-43F3-8E98-08D7F06073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0090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206D2-4703-45B9-A063-AD896BF0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F4EDFC-B720-406F-93D4-CDE506463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C585C7-B8B3-483B-8793-F95698B43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49CEB7-2AEA-4CC0-8AB4-BF417D15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636F-C167-4D08-B37B-B622D713CD82}" type="datetimeFigureOut">
              <a:rPr lang="fr-FR" smtClean="0"/>
              <a:t>27/03/2018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48355B-89BD-4C04-A2DD-F7506184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101A84-2BC8-4FAD-99DA-61560A48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9AF3-2DEC-43F3-8E98-08D7F06073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6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80E69-62AB-4E98-A559-48B7D416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73C5DB-8502-43FB-8AD4-13324E952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5C2642-0978-474C-BB49-A5C77E525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2CA959-0F7C-4E4E-BFF5-D7BBB6C24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30F513-9C55-4920-95F8-5C67DF1F3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9820EE-0C9A-4E25-B4BC-F52C5340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636F-C167-4D08-B37B-B622D713CD82}" type="datetimeFigureOut">
              <a:rPr lang="fr-FR" smtClean="0"/>
              <a:t>27/03/2018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9C61D0-7E8C-45D7-9744-C2E8E222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F73DCF-F5D3-4E34-9B69-49AD9276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9AF3-2DEC-43F3-8E98-08D7F06073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704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F623D-C152-48AD-AD50-E1F8F0A9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F3AE3E-56E2-4CBE-BB40-06638F03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636F-C167-4D08-B37B-B622D713CD82}" type="datetimeFigureOut">
              <a:rPr lang="fr-FR" smtClean="0"/>
              <a:t>27/03/2018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378FC3-666E-4CE0-AA0A-09C0148A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63ED96-BFBF-4F12-9EEE-5BFA4540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9AF3-2DEC-43F3-8E98-08D7F06073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04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BEEA6CF-552A-4A1B-816D-A8AD5D5E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636F-C167-4D08-B37B-B622D713CD82}" type="datetimeFigureOut">
              <a:rPr lang="fr-FR" smtClean="0"/>
              <a:t>27/03/2018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75FFA7-C42F-42B7-AECD-A5A05C06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86EC09-45AA-4AC3-ABBE-5C4087F2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9AF3-2DEC-43F3-8E98-08D7F06073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02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761A3-337A-4A42-BEB6-B3F57BAF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3E4228-27B8-4E6C-A065-4F39C0B26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EDA09A-0C11-4A38-AFA5-575CE954C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E95422-C4FB-4877-8005-FD2C7391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636F-C167-4D08-B37B-B622D713CD82}" type="datetimeFigureOut">
              <a:rPr lang="fr-FR" smtClean="0"/>
              <a:t>27/03/2018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B0712B-BD46-48C5-A4A2-760490BE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752606-B254-4593-B35A-B7BB94B6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9AF3-2DEC-43F3-8E98-08D7F06073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38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EB750-BEC3-48A0-8338-4FF94454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EFA6D5-4F62-4366-BC8A-4CFEEE327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5F324A-B57C-424E-9BC7-91E5C7C62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875334-6487-4CEE-A1D2-F6F4C65F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636F-C167-4D08-B37B-B622D713CD82}" type="datetimeFigureOut">
              <a:rPr lang="fr-FR" smtClean="0"/>
              <a:t>27/03/2018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842AE0-9010-47C3-8427-D9B0C3C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DB39AB-5BEF-4219-9995-9602B9AA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9AF3-2DEC-43F3-8E98-08D7F06073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50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FD4628-1A91-4916-A192-D7DD35E2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507B61-C912-4A4E-94ED-57A97B4A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AFF357-1A0B-41F4-98C0-42F1663A8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636F-C167-4D08-B37B-B622D713CD82}" type="datetimeFigureOut">
              <a:rPr lang="fr-FR" smtClean="0"/>
              <a:t>27/03/2018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CE73DA-1E4B-4BB7-80AA-B5A5B1367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008CA1-C35B-4778-89D1-A4866E104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79AF3-2DEC-43F3-8E98-08D7F06073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279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fr/bo%C3%AEte-d-%C3%A9pargne-cochon-tirelire-161876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culitineraires.fr/index.php?id=792686#map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B02FDAAC-982D-44B3-92FB-F65581860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356773"/>
            <a:ext cx="10178322" cy="221497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5400" dirty="0"/>
              <a:t>Du 28 mai au 1</a:t>
            </a:r>
            <a:r>
              <a:rPr lang="fr-FR" sz="5400" baseline="30000" dirty="0"/>
              <a:t>er</a:t>
            </a:r>
            <a:r>
              <a:rPr lang="fr-FR" sz="5400" dirty="0"/>
              <a:t> juin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B99195-FCD4-46C6-A0C9-3959B70D93A3}"/>
              </a:ext>
            </a:extLst>
          </p:cNvPr>
          <p:cNvSpPr/>
          <p:nvPr/>
        </p:nvSpPr>
        <p:spPr>
          <a:xfrm>
            <a:off x="2594093" y="1045428"/>
            <a:ext cx="8643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dirty="0">
                <a:latin typeface="Ravie" panose="04040805050809020602" pitchFamily="82" charset="0"/>
              </a:rPr>
              <a:t>ETOILE CYCLO</a:t>
            </a:r>
          </a:p>
        </p:txBody>
      </p:sp>
    </p:spTree>
    <p:extLst>
      <p:ext uri="{BB962C8B-B14F-4D97-AF65-F5344CB8AC3E}">
        <p14:creationId xmlns:p14="http://schemas.microsoft.com/office/powerpoint/2010/main" val="73973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FC2DE1-AD1C-48D4-99D6-B4897B9B3D58}"/>
              </a:ext>
            </a:extLst>
          </p:cNvPr>
          <p:cNvSpPr/>
          <p:nvPr/>
        </p:nvSpPr>
        <p:spPr>
          <a:xfrm>
            <a:off x="423332" y="393136"/>
            <a:ext cx="6891867" cy="5461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suite :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licence 8 € /enfant et 22 €maîtresse 230 €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Matériel réparation vélo 50 €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eau 30€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 diverses (produits ménagers, papier toilette, essuie-tout, vaisselle jetable) : 15€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Pharmacie 40€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essence pour le véhicule 100€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2 = 465 €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= </a:t>
            </a:r>
            <a:r>
              <a:rPr lang="fr-FR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4327,64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€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enfant = 166, 44 €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14FCC-94D4-474F-BA0D-551DF239B3BD}"/>
              </a:ext>
            </a:extLst>
          </p:cNvPr>
          <p:cNvSpPr/>
          <p:nvPr/>
        </p:nvSpPr>
        <p:spPr>
          <a:xfrm>
            <a:off x="423332" y="5713889"/>
            <a:ext cx="612443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de la famille </a:t>
            </a: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55 €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(le reste coopérative) la famille 1/3</a:t>
            </a:r>
          </a:p>
        </p:txBody>
      </p:sp>
    </p:spTree>
    <p:extLst>
      <p:ext uri="{BB962C8B-B14F-4D97-AF65-F5344CB8AC3E}">
        <p14:creationId xmlns:p14="http://schemas.microsoft.com/office/powerpoint/2010/main" val="248100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1AFFD3-B483-4174-B0A0-07B6DB11BAAC}"/>
              </a:ext>
            </a:extLst>
          </p:cNvPr>
          <p:cNvSpPr/>
          <p:nvPr/>
        </p:nvSpPr>
        <p:spPr>
          <a:xfrm>
            <a:off x="3048000" y="-1433869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COLLECTIF</a:t>
            </a:r>
            <a:endParaRPr lang="fr-FR" sz="14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fr-FR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 </a:t>
            </a:r>
            <a:endParaRPr lang="fr-FR" sz="14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 </a:t>
            </a:r>
            <a:endParaRPr lang="fr-FR" sz="14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EE8695D-E230-4639-80E7-FAAE5284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9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>
                <a:latin typeface="Kristen ITC" panose="03050502040202030202" pitchFamily="66" charset="0"/>
              </a:rPr>
              <a:t>Le matériel collectif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0D9D79-117C-4D53-B670-AA28DE2A6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3481"/>
            <a:ext cx="5181600" cy="5043261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FR" sz="72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Nécessaire pour réparer les vélos 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 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chambre a air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rustines+ colle-lingettes (ou gants)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pompe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1vélo de rechange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antivol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72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Trousse de secours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désinfectant, gants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pansements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antimoustique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baume à lèvres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72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De quoi faire à manger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casseroles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produit vaisselle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éponges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torchons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louche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couteaux et cuillères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□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Mangal" panose="02040503050203030202" pitchFamily="18" charset="0"/>
              </a:rPr>
              <a:t>gonfleur pour les matelas</a:t>
            </a:r>
            <a:endParaRPr lang="fr-FR" sz="4000" kern="150" dirty="0">
              <a:latin typeface="Times New Roman" panose="02020603050405020304" pitchFamily="18" charset="0"/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DE1541B-B3ED-424C-A1BF-FFC59451B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3481"/>
            <a:ext cx="5181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FR" sz="7200" b="1" kern="150" dirty="0">
                <a:ea typeface="Courier New" panose="02070309020205020404" pitchFamily="49" charset="0"/>
                <a:cs typeface="Courier New" panose="02070309020205020404" pitchFamily="49" charset="0"/>
              </a:rPr>
              <a:t>Autres</a:t>
            </a:r>
            <a:endParaRPr lang="fr-FR" sz="4800" kern="150" dirty="0"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7200" b="1" kern="150" dirty="0"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□</a:t>
            </a:r>
            <a:r>
              <a:rPr lang="fr-FR" sz="64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l</a:t>
            </a:r>
            <a:r>
              <a:rPr lang="fr-FR" sz="6400" kern="150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es trajets -&gt; cartes</a:t>
            </a:r>
            <a:endParaRPr lang="fr-FR" sz="4800" kern="150" dirty="0"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7200" kern="150" dirty="0"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□</a:t>
            </a:r>
            <a:r>
              <a:rPr lang="fr-FR" sz="6400" kern="150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fil à linge + pinces à linge</a:t>
            </a:r>
            <a:endParaRPr lang="fr-FR" sz="4800" kern="150" dirty="0"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7200" kern="150" dirty="0"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□</a:t>
            </a:r>
            <a:r>
              <a:rPr lang="fr-FR" sz="6400" kern="150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sacs poubelles, vaisselle jetable</a:t>
            </a:r>
            <a:endParaRPr lang="fr-FR" sz="4800" kern="150" dirty="0"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7200" kern="150" dirty="0"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□</a:t>
            </a:r>
            <a:r>
              <a:rPr lang="fr-FR" sz="6400" kern="150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papier toilette + mouchoirs + essuie-tout</a:t>
            </a:r>
            <a:endParaRPr lang="fr-FR" sz="4800" kern="150" dirty="0"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6400" b="1" kern="150" dirty="0"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□</a:t>
            </a:r>
            <a:r>
              <a:rPr lang="fr-FR" sz="64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 feuilles + crayons, livres</a:t>
            </a:r>
            <a:endParaRPr lang="fr-FR" sz="4800" kern="150" dirty="0"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6400" b="1" kern="150" dirty="0"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□</a:t>
            </a:r>
            <a:r>
              <a:rPr lang="fr-FR" sz="64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jeux de société + ballon + pétanque + frisbee</a:t>
            </a:r>
            <a:endParaRPr lang="fr-FR" sz="4800" kern="150" dirty="0"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6400" b="1" kern="150" dirty="0"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□ </a:t>
            </a:r>
            <a:r>
              <a:rPr lang="fr-FR" sz="64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appareil-photo + enceintes + musique</a:t>
            </a:r>
            <a:endParaRPr lang="fr-FR" sz="4800" kern="150" dirty="0"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6400" b="1" kern="150" dirty="0"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□ </a:t>
            </a:r>
            <a:r>
              <a:rPr lang="fr-FR" sz="64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glacières</a:t>
            </a:r>
          </a:p>
          <a:p>
            <a:pPr marL="0" indent="0">
              <a:buNone/>
            </a:pPr>
            <a:r>
              <a:rPr lang="fr-FR" sz="4800" b="1" kern="150" dirty="0"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□ </a:t>
            </a:r>
            <a:r>
              <a:rPr lang="fr-FR" sz="4800" b="1" kern="150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thermos</a:t>
            </a:r>
          </a:p>
          <a:p>
            <a:pPr marL="0" indent="0">
              <a:spcAft>
                <a:spcPts val="0"/>
              </a:spcAft>
              <a:buNone/>
            </a:pPr>
            <a:endParaRPr lang="fr-FR" sz="4800" kern="150" dirty="0"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6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ED80106-704F-41AB-9630-34DBBF5A1A22}"/>
              </a:ext>
            </a:extLst>
          </p:cNvPr>
          <p:cNvSpPr txBox="1"/>
          <p:nvPr/>
        </p:nvSpPr>
        <p:spPr>
          <a:xfrm>
            <a:off x="555407" y="860205"/>
            <a:ext cx="505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 </a:t>
            </a:r>
          </a:p>
          <a:p>
            <a:br>
              <a:rPr lang="fr-FR" sz="2400" dirty="0"/>
            </a:br>
            <a:r>
              <a:rPr lang="fr-FR" sz="2400" dirty="0"/>
              <a:t>Les vêtements :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</a:t>
            </a:r>
            <a:r>
              <a:rPr lang="fr-FR" sz="2400" dirty="0"/>
              <a:t> 6 caleçons ou culottes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 </a:t>
            </a:r>
            <a:r>
              <a:rPr lang="fr-FR" sz="2400" dirty="0"/>
              <a:t>pyjamas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</a:t>
            </a:r>
            <a:r>
              <a:rPr lang="fr-FR" sz="2400" dirty="0"/>
              <a:t> 6 tee-shirt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 </a:t>
            </a:r>
            <a:r>
              <a:rPr lang="fr-FR" sz="2400" dirty="0"/>
              <a:t>1 tenue pour le soir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</a:t>
            </a:r>
            <a:r>
              <a:rPr lang="fr-FR" sz="2400" dirty="0"/>
              <a:t> tenues de sport (jogging, short)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 </a:t>
            </a:r>
            <a:r>
              <a:rPr lang="fr-FR" sz="2400" dirty="0"/>
              <a:t>1 paire de claquettes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</a:t>
            </a:r>
            <a:r>
              <a:rPr lang="fr-FR" sz="2400" dirty="0"/>
              <a:t> gilet ou pull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</a:t>
            </a:r>
            <a:r>
              <a:rPr lang="fr-FR" sz="2400" dirty="0"/>
              <a:t> deux paires de basket ( en cas de pluie)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</a:t>
            </a:r>
            <a:r>
              <a:rPr lang="fr-FR" sz="2400" dirty="0"/>
              <a:t> baume à lèvres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55BF0E-BE26-444A-9328-E7640D794B59}"/>
              </a:ext>
            </a:extLst>
          </p:cNvPr>
          <p:cNvSpPr txBox="1"/>
          <p:nvPr/>
        </p:nvSpPr>
        <p:spPr>
          <a:xfrm>
            <a:off x="6353175" y="1733550"/>
            <a:ext cx="535009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ym typeface="Webdings" panose="05030102010509060703" pitchFamily="18" charset="2"/>
              </a:rPr>
              <a:t> </a:t>
            </a:r>
            <a:r>
              <a:rPr lang="fr-FR" sz="2400" dirty="0"/>
              <a:t>verre, assiette, couverts et bol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 </a:t>
            </a:r>
            <a:r>
              <a:rPr lang="fr-FR" sz="2400" dirty="0"/>
              <a:t>matelas, duvet, doudou, oreiller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 </a:t>
            </a:r>
            <a:r>
              <a:rPr lang="fr-FR" sz="2400" dirty="0"/>
              <a:t>gourde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 </a:t>
            </a:r>
            <a:r>
              <a:rPr lang="fr-FR" sz="2400" dirty="0"/>
              <a:t>un sac de linge sale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 </a:t>
            </a:r>
            <a:r>
              <a:rPr lang="fr-FR" sz="2400" dirty="0"/>
              <a:t>nécessaire de toilette (2 serviettes)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 </a:t>
            </a:r>
            <a:r>
              <a:rPr lang="fr-FR" sz="2400" dirty="0"/>
              <a:t>vélo, casque, lumières sur vélo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 </a:t>
            </a:r>
            <a:r>
              <a:rPr lang="fr-FR" sz="2400" dirty="0"/>
              <a:t>sac à dos : gourde, crème solaire, lunettes de soleil, k-way, paquet de mouchoirs, casquette (activités)</a:t>
            </a:r>
          </a:p>
          <a:p>
            <a:r>
              <a:rPr lang="fr-FR" sz="2400" dirty="0">
                <a:sym typeface="Webdings" panose="05030102010509060703" pitchFamily="18" charset="2"/>
              </a:rPr>
              <a:t> </a:t>
            </a:r>
            <a:r>
              <a:rPr lang="fr-FR" sz="2400" dirty="0"/>
              <a:t>crayons +carnet, livre, appareil photo (s’il le désire)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BCD531-15AA-4A94-B577-64A74D41DFA5}"/>
              </a:ext>
            </a:extLst>
          </p:cNvPr>
          <p:cNvSpPr txBox="1"/>
          <p:nvPr/>
        </p:nvSpPr>
        <p:spPr>
          <a:xfrm>
            <a:off x="555407" y="314325"/>
            <a:ext cx="113127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Kristen ITC" panose="03050502040202030202" pitchFamily="66" charset="0"/>
              </a:rPr>
              <a:t>A mettre dans sa valise pour l’étoile cyclo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15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5325CE3-0316-4A04-B4CA-D2F40331F78C}"/>
              </a:ext>
            </a:extLst>
          </p:cNvPr>
          <p:cNvSpPr txBox="1"/>
          <p:nvPr/>
        </p:nvSpPr>
        <p:spPr>
          <a:xfrm>
            <a:off x="362607" y="299545"/>
            <a:ext cx="11548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Kristen ITC" panose="03050502040202030202" pitchFamily="66" charset="0"/>
              </a:rPr>
              <a:t>Découvrons le parcours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BABDDD-BE5B-4F1D-BCDA-834C49C9B5F5}"/>
              </a:ext>
            </a:extLst>
          </p:cNvPr>
          <p:cNvSpPr txBox="1"/>
          <p:nvPr/>
        </p:nvSpPr>
        <p:spPr>
          <a:xfrm>
            <a:off x="638503" y="1986455"/>
            <a:ext cx="980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2"/>
              </a:rPr>
              <a:t>https://www.calculitineraires.fr/index.php?id=792686#map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9454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342EF20-01C9-4818-A221-FFF252A9C766}"/>
              </a:ext>
            </a:extLst>
          </p:cNvPr>
          <p:cNvSpPr txBox="1"/>
          <p:nvPr/>
        </p:nvSpPr>
        <p:spPr>
          <a:xfrm>
            <a:off x="354724" y="331076"/>
            <a:ext cx="11532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Kristen ITC" panose="03050502040202030202" pitchFamily="66" charset="0"/>
              </a:rPr>
              <a:t>Et maintenant si vous avez des questions, …</a:t>
            </a:r>
          </a:p>
        </p:txBody>
      </p:sp>
    </p:spTree>
    <p:extLst>
      <p:ext uri="{BB962C8B-B14F-4D97-AF65-F5344CB8AC3E}">
        <p14:creationId xmlns:p14="http://schemas.microsoft.com/office/powerpoint/2010/main" val="2916534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70842-E3BF-45E8-91D1-6795CD81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40" y="334053"/>
            <a:ext cx="10515600" cy="1085362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Kristen ITC" panose="03050502040202030202" pitchFamily="66" charset="0"/>
              </a:rPr>
              <a:t>Première journée dimanche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4F58B2-A879-4147-8E55-0A17BAD12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9611"/>
            <a:ext cx="10515600" cy="34803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Le zoo de Beauval (facultatif)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nuit à Saint Aignan sur Cher dans le gymnase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Chacun doit fournir son repas, les familles qui veulent manger avec nous sont les bienvenues.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Installation pour la nuit, douche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Soirée calme avec jeux de société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164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B4B15B2-C3F8-45F1-AB7C-6A2E882F5B6F}"/>
              </a:ext>
            </a:extLst>
          </p:cNvPr>
          <p:cNvSpPr txBox="1"/>
          <p:nvPr/>
        </p:nvSpPr>
        <p:spPr>
          <a:xfrm>
            <a:off x="457200" y="435429"/>
            <a:ext cx="11310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Kristen ITC" panose="03050502040202030202" pitchFamily="66" charset="0"/>
              </a:rPr>
              <a:t>Jour 1 : Saint-Aignan sur Cher → Contres (33 km)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AA7CB3-BBE4-431E-8F3E-E1A6E97CE974}"/>
              </a:ext>
            </a:extLst>
          </p:cNvPr>
          <p:cNvSpPr txBox="1"/>
          <p:nvPr/>
        </p:nvSpPr>
        <p:spPr>
          <a:xfrm>
            <a:off x="355818" y="2255255"/>
            <a:ext cx="1120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Déroulement de la journée 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Petit déjeuner préparé par la mairie de Saint Aignan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Départ vers 9h30 : il va falloir apprendre à ranger ses affaires, se préparer et charger le camion rapidement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Pour le déjeuner pause à la cantine de Sassay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L’après-midi visite de la biscuiterie Saint-Michel à Contres avec un atelier « A la découverte des ingrédients 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On s’installe dans le gymnase Alain Mimoun à Contres pour la nuit. On prend le dîner à la cantine de l’école de Contres</a:t>
            </a:r>
          </a:p>
        </p:txBody>
      </p:sp>
    </p:spTree>
    <p:extLst>
      <p:ext uri="{BB962C8B-B14F-4D97-AF65-F5344CB8AC3E}">
        <p14:creationId xmlns:p14="http://schemas.microsoft.com/office/powerpoint/2010/main" val="349087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9F23D6-F72A-4AA8-8368-A367B8C01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71" y="5205609"/>
            <a:ext cx="2153330" cy="135439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1F9B3DE-E7FD-42C1-972B-2ABDE5C5CC44}"/>
              </a:ext>
            </a:extLst>
          </p:cNvPr>
          <p:cNvSpPr txBox="1"/>
          <p:nvPr/>
        </p:nvSpPr>
        <p:spPr>
          <a:xfrm>
            <a:off x="457200" y="435429"/>
            <a:ext cx="11310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Kristen ITC" panose="03050502040202030202" pitchFamily="66" charset="0"/>
              </a:rPr>
              <a:t>Jour 2 : Contres → Cour-Cheverny (32 km)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3ADBE8-B8BB-4BF7-8B9E-60A876E3292F}"/>
              </a:ext>
            </a:extLst>
          </p:cNvPr>
          <p:cNvSpPr txBox="1"/>
          <p:nvPr/>
        </p:nvSpPr>
        <p:spPr>
          <a:xfrm>
            <a:off x="457200" y="2174232"/>
            <a:ext cx="1120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Déroulement de la journée 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Petit déjeuner préparé par la mairie de Contres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Départ vers 9h30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Pour le déjeuner pique-nique préparé par nous (repas équilibré, travail sur la nutrition) à Fontaines en Sologne (aire de jeux)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L’après-midi initiation au golf du château de Cheverny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On s’installe dans le gîte communal de Cour-Cheverny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Pour le dîner soirée pizza (pizzéria à Cour-Cheverny)</a:t>
            </a:r>
          </a:p>
        </p:txBody>
      </p:sp>
    </p:spTree>
    <p:extLst>
      <p:ext uri="{BB962C8B-B14F-4D97-AF65-F5344CB8AC3E}">
        <p14:creationId xmlns:p14="http://schemas.microsoft.com/office/powerpoint/2010/main" val="3245124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0D4753A-C259-43BE-8741-41AE62EEBFB6}"/>
              </a:ext>
            </a:extLst>
          </p:cNvPr>
          <p:cNvSpPr txBox="1"/>
          <p:nvPr/>
        </p:nvSpPr>
        <p:spPr>
          <a:xfrm>
            <a:off x="457200" y="435429"/>
            <a:ext cx="11310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Kristen ITC" panose="03050502040202030202" pitchFamily="66" charset="0"/>
              </a:rPr>
              <a:t>Jour 3 : Cour-Cheverny → Mont près Chambord avec le grand rassemblement à Chambord (30 km)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028C62-49F9-4253-B1E9-7E4D229C6F7F}"/>
              </a:ext>
            </a:extLst>
          </p:cNvPr>
          <p:cNvSpPr txBox="1"/>
          <p:nvPr/>
        </p:nvSpPr>
        <p:spPr>
          <a:xfrm>
            <a:off x="457200" y="2660368"/>
            <a:ext cx="1120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Déroulement de la journée 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Petit déjeuner préparé par nos soins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Départ vers 9h30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Pour le déjeuner pique-nique préparé par l’Usep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Dans la journée : visite du château de Chambord et nombreuses animations prévues par l’Usep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On s’installe dans le centre de loisirs de Grotteaux à Mont près Chambord pour la nuit. Le dîner est prévu par la mairie de Mont Près Chambord</a:t>
            </a:r>
          </a:p>
        </p:txBody>
      </p:sp>
    </p:spTree>
    <p:extLst>
      <p:ext uri="{BB962C8B-B14F-4D97-AF65-F5344CB8AC3E}">
        <p14:creationId xmlns:p14="http://schemas.microsoft.com/office/powerpoint/2010/main" val="159969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6EE7828-85D1-4B43-9204-58A54C74E59B}"/>
              </a:ext>
            </a:extLst>
          </p:cNvPr>
          <p:cNvSpPr txBox="1"/>
          <p:nvPr/>
        </p:nvSpPr>
        <p:spPr>
          <a:xfrm>
            <a:off x="457200" y="435429"/>
            <a:ext cx="11310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Kristen ITC" panose="03050502040202030202" pitchFamily="66" charset="0"/>
              </a:rPr>
              <a:t>Jour 4 : Mont près Chambord→ Onzain (33 km)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A4B7B0-B35A-4F1C-B258-E41676D544DE}"/>
              </a:ext>
            </a:extLst>
          </p:cNvPr>
          <p:cNvSpPr txBox="1"/>
          <p:nvPr/>
        </p:nvSpPr>
        <p:spPr>
          <a:xfrm>
            <a:off x="457200" y="2463598"/>
            <a:ext cx="1120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Déroulement de la journée 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Petit déjeuner préparé par la mairie de Mont près Chambord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Départ vers 9h30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Pour le déjeuner pause à la cantine des Montils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On s’installe dans la salle des fêtes de Onzain pour la nuit. Le dîner est préparé par la mairie.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Pas d’animation prévue car la veille la journée aura été fatigante</a:t>
            </a:r>
          </a:p>
        </p:txBody>
      </p:sp>
    </p:spTree>
    <p:extLst>
      <p:ext uri="{BB962C8B-B14F-4D97-AF65-F5344CB8AC3E}">
        <p14:creationId xmlns:p14="http://schemas.microsoft.com/office/powerpoint/2010/main" val="1242207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A7381A0-F586-48C3-88FB-B21F5EF0D462}"/>
              </a:ext>
            </a:extLst>
          </p:cNvPr>
          <p:cNvSpPr txBox="1"/>
          <p:nvPr/>
        </p:nvSpPr>
        <p:spPr>
          <a:xfrm>
            <a:off x="457200" y="435429"/>
            <a:ext cx="11310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Kristen ITC" panose="03050502040202030202" pitchFamily="66" charset="0"/>
              </a:rPr>
              <a:t>Jour 5 : Onzain→ Saint-Amand-Longpré (34 km)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9E0A2E-D65F-4A3B-894E-077842629F1C}"/>
              </a:ext>
            </a:extLst>
          </p:cNvPr>
          <p:cNvSpPr txBox="1"/>
          <p:nvPr/>
        </p:nvSpPr>
        <p:spPr>
          <a:xfrm>
            <a:off x="457200" y="2405726"/>
            <a:ext cx="1120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Déroulement de la journée 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Petit déjeuner préparé par la mairie de Onzain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Départ vers 9h30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Direction Loisirs Loire Valley pour une dernière activité (initiation au tir à l’arc et chemin pieds nus)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Le midi pique- nique sur place préparé par nous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Derniers kilomètres à faire vers Saint-Amand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Arrivée à Saint-Amand vers 16h30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652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AC8C8D-6AFC-43C0-B7AD-3700D1A7B5F6}"/>
              </a:ext>
            </a:extLst>
          </p:cNvPr>
          <p:cNvSpPr txBox="1"/>
          <p:nvPr/>
        </p:nvSpPr>
        <p:spPr>
          <a:xfrm>
            <a:off x="2224269" y="442732"/>
            <a:ext cx="7743462" cy="5972536"/>
          </a:xfrm>
          <a:prstGeom prst="rect">
            <a:avLst/>
          </a:prstGeom>
          <a:blipFill>
            <a:blip r:embed="rId2"/>
            <a:stretch>
              <a:fillRect t="-1" b="-9685"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9B5310-19D4-4630-A571-0C03E1EC697A}"/>
              </a:ext>
            </a:extLst>
          </p:cNvPr>
          <p:cNvSpPr txBox="1"/>
          <p:nvPr/>
        </p:nvSpPr>
        <p:spPr>
          <a:xfrm>
            <a:off x="3046070" y="5411450"/>
            <a:ext cx="609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Kristen ITC" panose="03050502040202030202" pitchFamily="66" charset="0"/>
              </a:rPr>
              <a:t>ARRIVÉE</a:t>
            </a:r>
          </a:p>
        </p:txBody>
      </p:sp>
    </p:spTree>
    <p:extLst>
      <p:ext uri="{BB962C8B-B14F-4D97-AF65-F5344CB8AC3E}">
        <p14:creationId xmlns:p14="http://schemas.microsoft.com/office/powerpoint/2010/main" val="186168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5767BB4-7E0B-49EE-A273-37F2B5F24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182411"/>
              </p:ext>
            </p:extLst>
          </p:nvPr>
        </p:nvGraphicFramePr>
        <p:xfrm>
          <a:off x="133348" y="996272"/>
          <a:ext cx="9658834" cy="5099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143">
                  <a:extLst>
                    <a:ext uri="{9D8B030D-6E8A-4147-A177-3AD203B41FA5}">
                      <a16:colId xmlns:a16="http://schemas.microsoft.com/office/drawing/2014/main" val="4274879131"/>
                    </a:ext>
                  </a:extLst>
                </a:gridCol>
                <a:gridCol w="1275481">
                  <a:extLst>
                    <a:ext uri="{9D8B030D-6E8A-4147-A177-3AD203B41FA5}">
                      <a16:colId xmlns:a16="http://schemas.microsoft.com/office/drawing/2014/main" val="579530872"/>
                    </a:ext>
                  </a:extLst>
                </a:gridCol>
                <a:gridCol w="1455465">
                  <a:extLst>
                    <a:ext uri="{9D8B030D-6E8A-4147-A177-3AD203B41FA5}">
                      <a16:colId xmlns:a16="http://schemas.microsoft.com/office/drawing/2014/main" val="1923884858"/>
                    </a:ext>
                  </a:extLst>
                </a:gridCol>
                <a:gridCol w="1455465">
                  <a:extLst>
                    <a:ext uri="{9D8B030D-6E8A-4147-A177-3AD203B41FA5}">
                      <a16:colId xmlns:a16="http://schemas.microsoft.com/office/drawing/2014/main" val="4166096269"/>
                    </a:ext>
                  </a:extLst>
                </a:gridCol>
                <a:gridCol w="1455465">
                  <a:extLst>
                    <a:ext uri="{9D8B030D-6E8A-4147-A177-3AD203B41FA5}">
                      <a16:colId xmlns:a16="http://schemas.microsoft.com/office/drawing/2014/main" val="835315364"/>
                    </a:ext>
                  </a:extLst>
                </a:gridCol>
                <a:gridCol w="1455465">
                  <a:extLst>
                    <a:ext uri="{9D8B030D-6E8A-4147-A177-3AD203B41FA5}">
                      <a16:colId xmlns:a16="http://schemas.microsoft.com/office/drawing/2014/main" val="233517371"/>
                    </a:ext>
                  </a:extLst>
                </a:gridCol>
                <a:gridCol w="1456350">
                  <a:extLst>
                    <a:ext uri="{9D8B030D-6E8A-4147-A177-3AD203B41FA5}">
                      <a16:colId xmlns:a16="http://schemas.microsoft.com/office/drawing/2014/main" val="444016323"/>
                    </a:ext>
                  </a:extLst>
                </a:gridCol>
              </a:tblGrid>
              <a:tr h="21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dimanche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lundi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mardi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mercredi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jeudi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vendredi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extLst>
                  <a:ext uri="{0D108BD9-81ED-4DB2-BD59-A6C34878D82A}">
                    <a16:rowId xmlns:a16="http://schemas.microsoft.com/office/drawing/2014/main" val="2960232659"/>
                  </a:ext>
                </a:extLst>
              </a:tr>
              <a:tr h="676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Petit déj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Petit déj mairie 2,85 €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91,2€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Contres mairie 2,71 €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86,72€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Repas à faire à prévoir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96€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Petit déj mairie 2€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64€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Petit dej cantine 2.49€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79,68€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extLst>
                  <a:ext uri="{0D108BD9-81ED-4DB2-BD59-A6C34878D82A}">
                    <a16:rowId xmlns:a16="http://schemas.microsoft.com/office/drawing/2014/main" val="750321598"/>
                  </a:ext>
                </a:extLst>
              </a:tr>
              <a:tr h="633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déjeuner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Sassay 4,95 €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158,4 €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 prévoir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128 €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Repas Usep à Chambord 20€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640 €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Les Montils 5,46€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174,72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 prévoir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128 €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extLst>
                  <a:ext uri="{0D108BD9-81ED-4DB2-BD59-A6C34878D82A}">
                    <a16:rowId xmlns:a16="http://schemas.microsoft.com/office/drawing/2014/main" val="723749083"/>
                  </a:ext>
                </a:extLst>
              </a:tr>
              <a:tr h="1080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Pause /visite/ goûter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Zoo de Beauval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Biscuiterie Saint-Michel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Visite + atelier 6€/enfant + 2 adultes payants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168€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Golf 150 €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Visite de Chambord (20€)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Chouzy/cisse (Loisirs Loire Valley)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526 € ( tir à l’arc + parcours pieds nus)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extLst>
                  <a:ext uri="{0D108BD9-81ED-4DB2-BD59-A6C34878D82A}">
                    <a16:rowId xmlns:a16="http://schemas.microsoft.com/office/drawing/2014/main" val="2585837613"/>
                  </a:ext>
                </a:extLst>
              </a:tr>
              <a:tr h="1263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Lieu d’hébergement /repas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Saint-Aignan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Repas donné par parents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Contres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Repas : 5,80 €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185,6€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Cour-Cheverny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Repas à faire : pizza, crudités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224€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Mont près Chambord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Repas mairie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3,40€ /enfant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6 €/adulte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124,4€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Onzain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Repas cantine 5.56€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177,92€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extLst>
                  <a:ext uri="{0D108BD9-81ED-4DB2-BD59-A6C34878D82A}">
                    <a16:rowId xmlns:a16="http://schemas.microsoft.com/office/drawing/2014/main" val="2784812107"/>
                  </a:ext>
                </a:extLst>
              </a:tr>
              <a:tr h="358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goûter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128 €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128 €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128 €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128 €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128 €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extLst>
                  <a:ext uri="{0D108BD9-81ED-4DB2-BD59-A6C34878D82A}">
                    <a16:rowId xmlns:a16="http://schemas.microsoft.com/office/drawing/2014/main" val="3639429311"/>
                  </a:ext>
                </a:extLst>
              </a:tr>
              <a:tr h="421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Coût de la journée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731,2 €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716,72 €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1008,4 €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544,64 €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861,68 €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1" marR="59101" marT="0" marB="0"/>
                </a:tc>
                <a:extLst>
                  <a:ext uri="{0D108BD9-81ED-4DB2-BD59-A6C34878D82A}">
                    <a16:rowId xmlns:a16="http://schemas.microsoft.com/office/drawing/2014/main" val="1588847126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90C5FCA4-1389-4C68-A3CE-81C1DE70D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11" y="264944"/>
            <a:ext cx="59602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Budget 26 élèves et 6 adultes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BA906-7D58-4D23-9233-E2679950DC32}"/>
              </a:ext>
            </a:extLst>
          </p:cNvPr>
          <p:cNvSpPr/>
          <p:nvPr/>
        </p:nvSpPr>
        <p:spPr>
          <a:xfrm>
            <a:off x="9792182" y="4772247"/>
            <a:ext cx="2162880" cy="178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pique-nique (2) : 4€/pers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petit déjeuner (1) : 3€/pers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dîner pizza : 7€/pers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goûter 2 goûters /jour : 2€/goûter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E81BC3-934E-4021-8F74-A4C1EDBA1395}"/>
              </a:ext>
            </a:extLst>
          </p:cNvPr>
          <p:cNvSpPr/>
          <p:nvPr/>
        </p:nvSpPr>
        <p:spPr>
          <a:xfrm>
            <a:off x="6514655" y="6096000"/>
            <a:ext cx="2944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1 = 3862,64 €</a:t>
            </a:r>
            <a:endParaRPr lang="fr-FR" altLang="fr-FR" sz="4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9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13607</TotalTime>
  <Words>829</Words>
  <Application>Microsoft Office PowerPoint</Application>
  <PresentationFormat>Grand écran</PresentationFormat>
  <Paragraphs>192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Kristen ITC</vt:lpstr>
      <vt:lpstr>Lucida Sans Unicode</vt:lpstr>
      <vt:lpstr>Mangal</vt:lpstr>
      <vt:lpstr>Ravie</vt:lpstr>
      <vt:lpstr>Times New Roman</vt:lpstr>
      <vt:lpstr>Webdings</vt:lpstr>
      <vt:lpstr>Wingdings</vt:lpstr>
      <vt:lpstr>Thème Office</vt:lpstr>
      <vt:lpstr>Présentation PowerPoint</vt:lpstr>
      <vt:lpstr>Première journée dimanche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matériel collectif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redouin</dc:creator>
  <cp:lastModifiedBy>magali redouin</cp:lastModifiedBy>
  <cp:revision>34</cp:revision>
  <cp:lastPrinted>2018-03-27T08:35:32Z</cp:lastPrinted>
  <dcterms:created xsi:type="dcterms:W3CDTF">2018-03-16T15:34:14Z</dcterms:created>
  <dcterms:modified xsi:type="dcterms:W3CDTF">2018-03-29T14:12:38Z</dcterms:modified>
</cp:coreProperties>
</file>