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notesMasterIdLst>
    <p:notesMasterId r:id="rId33"/>
  </p:notesMasterIdLst>
  <p:sldIdLst>
    <p:sldId id="256" r:id="rId2"/>
    <p:sldId id="275" r:id="rId3"/>
    <p:sldId id="295" r:id="rId4"/>
    <p:sldId id="312" r:id="rId5"/>
    <p:sldId id="296" r:id="rId6"/>
    <p:sldId id="276" r:id="rId7"/>
    <p:sldId id="299" r:id="rId8"/>
    <p:sldId id="282" r:id="rId9"/>
    <p:sldId id="283" r:id="rId10"/>
    <p:sldId id="294" r:id="rId11"/>
    <p:sldId id="303" r:id="rId12"/>
    <p:sldId id="320" r:id="rId13"/>
    <p:sldId id="298" r:id="rId14"/>
    <p:sldId id="277" r:id="rId15"/>
    <p:sldId id="322" r:id="rId16"/>
    <p:sldId id="259" r:id="rId17"/>
    <p:sldId id="311" r:id="rId18"/>
    <p:sldId id="261" r:id="rId19"/>
    <p:sldId id="263" r:id="rId20"/>
    <p:sldId id="309" r:id="rId21"/>
    <p:sldId id="267" r:id="rId22"/>
    <p:sldId id="274" r:id="rId23"/>
    <p:sldId id="306" r:id="rId24"/>
    <p:sldId id="262" r:id="rId25"/>
    <p:sldId id="314" r:id="rId26"/>
    <p:sldId id="315" r:id="rId27"/>
    <p:sldId id="316" r:id="rId28"/>
    <p:sldId id="317" r:id="rId29"/>
    <p:sldId id="318" r:id="rId30"/>
    <p:sldId id="319" r:id="rId31"/>
    <p:sldId id="270"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FF0066"/>
    <a:srgbClr val="7979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737" autoAdjust="0"/>
  </p:normalViewPr>
  <p:slideViewPr>
    <p:cSldViewPr>
      <p:cViewPr>
        <p:scale>
          <a:sx n="70" d="100"/>
          <a:sy n="70" d="100"/>
        </p:scale>
        <p:origin x="1814" y="312"/>
      </p:cViewPr>
      <p:guideLst>
        <p:guide orient="horz" pos="2160"/>
        <p:guide pos="2880"/>
      </p:guideLst>
    </p:cSldViewPr>
  </p:slideViewPr>
  <p:outlineViewPr>
    <p:cViewPr>
      <p:scale>
        <a:sx n="33" d="100"/>
        <a:sy n="33" d="100"/>
      </p:scale>
      <p:origin x="42" y="786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774B82-3C42-4F51-A129-0158D14F71BC}" type="datetimeFigureOut">
              <a:rPr lang="fr-FR" smtClean="0"/>
              <a:pPr/>
              <a:t>06/09/2020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5C0440-E2C8-4E15-B896-610DD3B81088}" type="slidenum">
              <a:rPr lang="fr-FR" smtClean="0"/>
              <a:pPr/>
              <a:t>‹N°›</a:t>
            </a:fld>
            <a:endParaRPr lang="fr-FR"/>
          </a:p>
        </p:txBody>
      </p:sp>
    </p:spTree>
    <p:extLst>
      <p:ext uri="{BB962C8B-B14F-4D97-AF65-F5344CB8AC3E}">
        <p14:creationId xmlns:p14="http://schemas.microsoft.com/office/powerpoint/2010/main" val="424551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B95C0440-E2C8-4E15-B896-610DD3B81088}" type="slidenum">
              <a:rPr lang="fr-FR" smtClean="0"/>
              <a:pPr/>
              <a:t>19</a:t>
            </a:fld>
            <a:endParaRPr lang="fr-FR"/>
          </a:p>
        </p:txBody>
      </p:sp>
    </p:spTree>
    <p:extLst>
      <p:ext uri="{BB962C8B-B14F-4D97-AF65-F5344CB8AC3E}">
        <p14:creationId xmlns:p14="http://schemas.microsoft.com/office/powerpoint/2010/main" val="889736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B95C0440-E2C8-4E15-B896-610DD3B81088}" type="slidenum">
              <a:rPr lang="fr-FR" smtClean="0"/>
              <a:pPr/>
              <a:t>25</a:t>
            </a:fld>
            <a:endParaRPr lang="fr-FR"/>
          </a:p>
        </p:txBody>
      </p:sp>
    </p:spTree>
    <p:extLst>
      <p:ext uri="{BB962C8B-B14F-4D97-AF65-F5344CB8AC3E}">
        <p14:creationId xmlns:p14="http://schemas.microsoft.com/office/powerpoint/2010/main" val="4123074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4500"/>
            </a:lvl1pPr>
          </a:lstStyle>
          <a:p>
            <a:r>
              <a:rPr lang="fr-FR"/>
              <a:t>Modifiez le style du titre</a:t>
            </a:r>
          </a:p>
        </p:txBody>
      </p:sp>
      <p:sp>
        <p:nvSpPr>
          <p:cNvPr id="3" name="Sous-titr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0106B4A3-4212-4E39-93DE-E053E8F69C28}" type="datetimeFigureOut">
              <a:rPr lang="en-US" smtClean="0"/>
              <a:pPr/>
              <a:t>9/6/2020</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A3DCDF73-85D2-4237-9B32-053DBDB0C312}" type="slidenum">
              <a:rPr kumimoji="0" lang="en-US" smtClean="0"/>
              <a:pPr/>
              <a:t>‹N°›</a:t>
            </a:fld>
            <a:endParaRPr kumimoji="0" lang="en-US"/>
          </a:p>
        </p:txBody>
      </p:sp>
    </p:spTree>
    <p:extLst>
      <p:ext uri="{BB962C8B-B14F-4D97-AF65-F5344CB8AC3E}">
        <p14:creationId xmlns:p14="http://schemas.microsoft.com/office/powerpoint/2010/main" val="47658454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106B4A3-4212-4E39-93DE-E053E8F69C28}" type="datetimeFigureOut">
              <a:rPr lang="en-US" smtClean="0"/>
              <a:pPr/>
              <a:t>9/6/2020</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A3DCDF73-85D2-4237-9B32-053DBDB0C312}" type="slidenum">
              <a:rPr kumimoji="0" lang="en-US" smtClean="0"/>
              <a:pPr/>
              <a:t>‹N°›</a:t>
            </a:fld>
            <a:endParaRPr kumimoji="0" lang="en-US"/>
          </a:p>
        </p:txBody>
      </p:sp>
    </p:spTree>
    <p:extLst>
      <p:ext uri="{BB962C8B-B14F-4D97-AF65-F5344CB8AC3E}">
        <p14:creationId xmlns:p14="http://schemas.microsoft.com/office/powerpoint/2010/main" val="319471628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365125"/>
            <a:ext cx="1971675"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28650" y="365125"/>
            <a:ext cx="5800725"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106B4A3-4212-4E39-93DE-E053E8F69C28}" type="datetimeFigureOut">
              <a:rPr lang="en-US" smtClean="0"/>
              <a:pPr/>
              <a:t>9/6/2020</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A3DCDF73-85D2-4237-9B32-053DBDB0C312}" type="slidenum">
              <a:rPr kumimoji="0" lang="en-US" smtClean="0"/>
              <a:pPr/>
              <a:t>‹N°›</a:t>
            </a:fld>
            <a:endParaRPr kumimoji="0" lang="en-US"/>
          </a:p>
        </p:txBody>
      </p:sp>
    </p:spTree>
    <p:extLst>
      <p:ext uri="{BB962C8B-B14F-4D97-AF65-F5344CB8AC3E}">
        <p14:creationId xmlns:p14="http://schemas.microsoft.com/office/powerpoint/2010/main" val="366205518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700"/>
            </a:lvl1pPr>
          </a:lstStyle>
          <a:p>
            <a:r>
              <a:rPr lang="fr-FR"/>
              <a:t>Modifiez le style du titre</a:t>
            </a:r>
            <a:endParaRPr lang="en-US" dirty="0"/>
          </a:p>
        </p:txBody>
      </p:sp>
      <p:sp>
        <p:nvSpPr>
          <p:cNvPr id="3" name="Text Placeholder 2"/>
          <p:cNvSpPr>
            <a:spLocks noGrp="1"/>
          </p:cNvSpPr>
          <p:nvPr>
            <p:ph type="body" idx="1"/>
          </p:nvPr>
        </p:nvSpPr>
        <p:spPr>
          <a:xfrm>
            <a:off x="866215" y="4532845"/>
            <a:ext cx="2287829"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Modifiez les styles du texte du masque</a:t>
            </a:r>
          </a:p>
        </p:txBody>
      </p:sp>
      <p:sp>
        <p:nvSpPr>
          <p:cNvPr id="29" name="Picture Placeholder 2"/>
          <p:cNvSpPr>
            <a:spLocks noGrp="1" noChangeAspect="1"/>
          </p:cNvSpPr>
          <p:nvPr>
            <p:ph type="pic" idx="15"/>
          </p:nvPr>
        </p:nvSpPr>
        <p:spPr>
          <a:xfrm>
            <a:off x="1000914" y="2603500"/>
            <a:ext cx="201843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fr-FR"/>
              <a:t>Cliquez sur l'icône pour ajouter une image</a:t>
            </a:r>
            <a:endParaRPr lang="en-US" dirty="0"/>
          </a:p>
        </p:txBody>
      </p:sp>
      <p:sp>
        <p:nvSpPr>
          <p:cNvPr id="22" name="Text Placeholder 3"/>
          <p:cNvSpPr>
            <a:spLocks noGrp="1"/>
          </p:cNvSpPr>
          <p:nvPr>
            <p:ph type="body" sz="half" idx="18"/>
          </p:nvPr>
        </p:nvSpPr>
        <p:spPr>
          <a:xfrm>
            <a:off x="866215" y="5109108"/>
            <a:ext cx="2287828" cy="91794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Modifiez les styles du texte du masque</a:t>
            </a:r>
          </a:p>
        </p:txBody>
      </p:sp>
      <p:sp>
        <p:nvSpPr>
          <p:cNvPr id="5" name="Text Placeholder 4"/>
          <p:cNvSpPr>
            <a:spLocks noGrp="1"/>
          </p:cNvSpPr>
          <p:nvPr>
            <p:ph type="body" sz="quarter" idx="3"/>
          </p:nvPr>
        </p:nvSpPr>
        <p:spPr>
          <a:xfrm>
            <a:off x="3429403" y="4532846"/>
            <a:ext cx="2285075" cy="651156"/>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Modifiez les styles du texte du masque</a:t>
            </a:r>
          </a:p>
        </p:txBody>
      </p:sp>
      <p:sp>
        <p:nvSpPr>
          <p:cNvPr id="30" name="Picture Placeholder 2"/>
          <p:cNvSpPr>
            <a:spLocks noGrp="1" noChangeAspect="1"/>
          </p:cNvSpPr>
          <p:nvPr>
            <p:ph type="pic" idx="21"/>
          </p:nvPr>
        </p:nvSpPr>
        <p:spPr>
          <a:xfrm>
            <a:off x="3561348" y="2603500"/>
            <a:ext cx="201843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fr-FR"/>
              <a:t>Cliquez sur l'icône pour ajouter une image</a:t>
            </a:r>
            <a:endParaRPr lang="en-US" dirty="0"/>
          </a:p>
        </p:txBody>
      </p:sp>
      <p:sp>
        <p:nvSpPr>
          <p:cNvPr id="23" name="Text Placeholder 3"/>
          <p:cNvSpPr>
            <a:spLocks noGrp="1"/>
          </p:cNvSpPr>
          <p:nvPr>
            <p:ph type="body" sz="half" idx="19"/>
          </p:nvPr>
        </p:nvSpPr>
        <p:spPr>
          <a:xfrm>
            <a:off x="3426649" y="5184002"/>
            <a:ext cx="2287829" cy="843056"/>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Modifiez les styles du texte du masque</a:t>
            </a:r>
          </a:p>
        </p:txBody>
      </p:sp>
      <p:sp>
        <p:nvSpPr>
          <p:cNvPr id="14" name="Text Placeholder 4"/>
          <p:cNvSpPr>
            <a:spLocks noGrp="1"/>
          </p:cNvSpPr>
          <p:nvPr>
            <p:ph type="body" sz="quarter" idx="13"/>
          </p:nvPr>
        </p:nvSpPr>
        <p:spPr>
          <a:xfrm>
            <a:off x="5987575" y="4532847"/>
            <a:ext cx="2287829" cy="651154"/>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Modifiez les styles du texte du masque</a:t>
            </a:r>
          </a:p>
        </p:txBody>
      </p:sp>
      <p:sp>
        <p:nvSpPr>
          <p:cNvPr id="31" name="Picture Placeholder 2"/>
          <p:cNvSpPr>
            <a:spLocks noGrp="1" noChangeAspect="1"/>
          </p:cNvSpPr>
          <p:nvPr>
            <p:ph type="pic" idx="22"/>
          </p:nvPr>
        </p:nvSpPr>
        <p:spPr>
          <a:xfrm>
            <a:off x="6122273" y="2603500"/>
            <a:ext cx="201843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fr-FR"/>
              <a:t>Cliquez sur l'icône pour ajouter une image</a:t>
            </a:r>
            <a:endParaRPr lang="en-US" dirty="0"/>
          </a:p>
        </p:txBody>
      </p:sp>
      <p:sp>
        <p:nvSpPr>
          <p:cNvPr id="24" name="Text Placeholder 3"/>
          <p:cNvSpPr>
            <a:spLocks noGrp="1"/>
          </p:cNvSpPr>
          <p:nvPr>
            <p:ph type="body" sz="half" idx="20"/>
          </p:nvPr>
        </p:nvSpPr>
        <p:spPr>
          <a:xfrm>
            <a:off x="5987576" y="5184001"/>
            <a:ext cx="2287828" cy="84305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Modifiez les styles du texte du masque</a:t>
            </a:r>
          </a:p>
        </p:txBody>
      </p:sp>
      <p:cxnSp>
        <p:nvCxnSpPr>
          <p:cNvPr id="17" name="Straight Connector 16"/>
          <p:cNvCxnSpPr/>
          <p:nvPr/>
        </p:nvCxnSpPr>
        <p:spPr>
          <a:xfrm>
            <a:off x="3291115"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51429"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E026FD2-6AE9-41C7-AB25-3CF43EC810AF}" type="datetimeFigureOut">
              <a:rPr lang="fr-FR" smtClean="0"/>
              <a:t>06/09/2020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E7A0CD5-786B-4CD3-A846-D125374E7DC6}" type="slidenum">
              <a:rPr lang="fr-FR" smtClean="0"/>
              <a:t>‹N°›</a:t>
            </a:fld>
            <a:endParaRPr lang="fr-FR"/>
          </a:p>
        </p:txBody>
      </p:sp>
    </p:spTree>
    <p:extLst>
      <p:ext uri="{BB962C8B-B14F-4D97-AF65-F5344CB8AC3E}">
        <p14:creationId xmlns:p14="http://schemas.microsoft.com/office/powerpoint/2010/main" val="260514961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106B4A3-4212-4E39-93DE-E053E8F69C28}" type="datetimeFigureOut">
              <a:rPr lang="en-US" smtClean="0"/>
              <a:pPr/>
              <a:t>9/6/2020</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A3DCDF73-85D2-4237-9B32-053DBDB0C312}" type="slidenum">
              <a:rPr kumimoji="0" lang="en-US" smtClean="0"/>
              <a:pPr/>
              <a:t>‹N°›</a:t>
            </a:fld>
            <a:endParaRPr kumimoji="0" lang="en-US"/>
          </a:p>
        </p:txBody>
      </p:sp>
    </p:spTree>
    <p:extLst>
      <p:ext uri="{BB962C8B-B14F-4D97-AF65-F5344CB8AC3E}">
        <p14:creationId xmlns:p14="http://schemas.microsoft.com/office/powerpoint/2010/main" val="10988896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9"/>
            <a:ext cx="7886700" cy="2852737"/>
          </a:xfrm>
        </p:spPr>
        <p:txBody>
          <a:bodyPr anchor="b"/>
          <a:lstStyle>
            <a:lvl1pPr>
              <a:defRPr sz="4500"/>
            </a:lvl1pPr>
          </a:lstStyle>
          <a:p>
            <a:r>
              <a:rPr lang="fr-FR"/>
              <a:t>Modifiez le style du titre</a:t>
            </a:r>
          </a:p>
        </p:txBody>
      </p:sp>
      <p:sp>
        <p:nvSpPr>
          <p:cNvPr id="3" name="Espace réservé du texte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0106B4A3-4212-4E39-93DE-E053E8F69C28}" type="datetimeFigureOut">
              <a:rPr lang="en-US" smtClean="0"/>
              <a:pPr/>
              <a:t>9/6/2020</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A3DCDF73-85D2-4237-9B32-053DBDB0C312}" type="slidenum">
              <a:rPr kumimoji="0" lang="en-US" smtClean="0"/>
              <a:pPr/>
              <a:t>‹N°›</a:t>
            </a:fld>
            <a:endParaRPr kumimoji="0" lang="en-US"/>
          </a:p>
        </p:txBody>
      </p:sp>
    </p:spTree>
    <p:extLst>
      <p:ext uri="{BB962C8B-B14F-4D97-AF65-F5344CB8AC3E}">
        <p14:creationId xmlns:p14="http://schemas.microsoft.com/office/powerpoint/2010/main" val="275470451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28650" y="1825625"/>
            <a:ext cx="38862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29150" y="1825625"/>
            <a:ext cx="38862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0106B4A3-4212-4E39-93DE-E053E8F69C28}" type="datetimeFigureOut">
              <a:rPr lang="en-US" smtClean="0"/>
              <a:pPr/>
              <a:t>9/6/2020</a:t>
            </a:fld>
            <a:endParaRPr lang="en-US"/>
          </a:p>
        </p:txBody>
      </p:sp>
      <p:sp>
        <p:nvSpPr>
          <p:cNvPr id="6" name="Espace réservé du pied de page 5"/>
          <p:cNvSpPr>
            <a:spLocks noGrp="1"/>
          </p:cNvSpPr>
          <p:nvPr>
            <p:ph type="ftr" sz="quarter" idx="11"/>
          </p:nvPr>
        </p:nvSpPr>
        <p:spPr/>
        <p:txBody>
          <a:bodyPr/>
          <a:lstStyle/>
          <a:p>
            <a:endParaRPr kumimoji="0" lang="en-US"/>
          </a:p>
        </p:txBody>
      </p:sp>
      <p:sp>
        <p:nvSpPr>
          <p:cNvPr id="7" name="Espace réservé du numéro de diapositive 6"/>
          <p:cNvSpPr>
            <a:spLocks noGrp="1"/>
          </p:cNvSpPr>
          <p:nvPr>
            <p:ph type="sldNum" sz="quarter" idx="12"/>
          </p:nvPr>
        </p:nvSpPr>
        <p:spPr/>
        <p:txBody>
          <a:bodyPr/>
          <a:lstStyle/>
          <a:p>
            <a:fld id="{A3DCDF73-85D2-4237-9B32-053DBDB0C312}" type="slidenum">
              <a:rPr kumimoji="0" lang="en-US" smtClean="0"/>
              <a:pPr/>
              <a:t>‹N°›</a:t>
            </a:fld>
            <a:endParaRPr kumimoji="0" lang="en-US"/>
          </a:p>
        </p:txBody>
      </p:sp>
    </p:spTree>
    <p:extLst>
      <p:ext uri="{BB962C8B-B14F-4D97-AF65-F5344CB8AC3E}">
        <p14:creationId xmlns:p14="http://schemas.microsoft.com/office/powerpoint/2010/main" val="26041440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29841" y="365126"/>
            <a:ext cx="7886700" cy="1325563"/>
          </a:xfrm>
        </p:spPr>
        <p:txBody>
          <a:bodyPr/>
          <a:lstStyle/>
          <a:p>
            <a:r>
              <a:rPr lang="fr-FR"/>
              <a:t>Modifiez le style du titre</a:t>
            </a:r>
          </a:p>
        </p:txBody>
      </p:sp>
      <p:sp>
        <p:nvSpPr>
          <p:cNvPr id="3" name="Espace réservé du texte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Modifiez les styles du texte du masque</a:t>
            </a:r>
          </a:p>
        </p:txBody>
      </p:sp>
      <p:sp>
        <p:nvSpPr>
          <p:cNvPr id="4" name="Espace réservé du contenu 3"/>
          <p:cNvSpPr>
            <a:spLocks noGrp="1"/>
          </p:cNvSpPr>
          <p:nvPr>
            <p:ph sz="half" idx="2"/>
          </p:nvPr>
        </p:nvSpPr>
        <p:spPr>
          <a:xfrm>
            <a:off x="629842" y="2505075"/>
            <a:ext cx="3868340"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Modifiez les styles du texte du masque</a:t>
            </a:r>
          </a:p>
        </p:txBody>
      </p:sp>
      <p:sp>
        <p:nvSpPr>
          <p:cNvPr id="6" name="Espace réservé du contenu 5"/>
          <p:cNvSpPr>
            <a:spLocks noGrp="1"/>
          </p:cNvSpPr>
          <p:nvPr>
            <p:ph sz="quarter" idx="4"/>
          </p:nvPr>
        </p:nvSpPr>
        <p:spPr>
          <a:xfrm>
            <a:off x="4629150" y="2505075"/>
            <a:ext cx="3887391"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0106B4A3-4212-4E39-93DE-E053E8F69C28}" type="datetimeFigureOut">
              <a:rPr lang="en-US" smtClean="0"/>
              <a:pPr/>
              <a:t>9/6/2020</a:t>
            </a:fld>
            <a:endParaRPr lang="en-US"/>
          </a:p>
        </p:txBody>
      </p:sp>
      <p:sp>
        <p:nvSpPr>
          <p:cNvPr id="8" name="Espace réservé du pied de page 7"/>
          <p:cNvSpPr>
            <a:spLocks noGrp="1"/>
          </p:cNvSpPr>
          <p:nvPr>
            <p:ph type="ftr" sz="quarter" idx="11"/>
          </p:nvPr>
        </p:nvSpPr>
        <p:spPr/>
        <p:txBody>
          <a:bodyPr/>
          <a:lstStyle/>
          <a:p>
            <a:endParaRPr kumimoji="0" lang="en-US"/>
          </a:p>
        </p:txBody>
      </p:sp>
      <p:sp>
        <p:nvSpPr>
          <p:cNvPr id="9" name="Espace réservé du numéro de diapositive 8"/>
          <p:cNvSpPr>
            <a:spLocks noGrp="1"/>
          </p:cNvSpPr>
          <p:nvPr>
            <p:ph type="sldNum" sz="quarter" idx="12"/>
          </p:nvPr>
        </p:nvSpPr>
        <p:spPr/>
        <p:txBody>
          <a:bodyPr/>
          <a:lstStyle/>
          <a:p>
            <a:fld id="{A3DCDF73-85D2-4237-9B32-053DBDB0C312}" type="slidenum">
              <a:rPr kumimoji="0" lang="en-US" smtClean="0"/>
              <a:pPr/>
              <a:t>‹N°›</a:t>
            </a:fld>
            <a:endParaRPr kumimoji="0" lang="en-US"/>
          </a:p>
        </p:txBody>
      </p:sp>
    </p:spTree>
    <p:extLst>
      <p:ext uri="{BB962C8B-B14F-4D97-AF65-F5344CB8AC3E}">
        <p14:creationId xmlns:p14="http://schemas.microsoft.com/office/powerpoint/2010/main" val="272964333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0106B4A3-4212-4E39-93DE-E053E8F69C28}" type="datetimeFigureOut">
              <a:rPr lang="en-US" smtClean="0"/>
              <a:pPr/>
              <a:t>9/6/2020</a:t>
            </a:fld>
            <a:endParaRPr lang="en-US"/>
          </a:p>
        </p:txBody>
      </p:sp>
      <p:sp>
        <p:nvSpPr>
          <p:cNvPr id="4" name="Espace réservé du pied de page 3"/>
          <p:cNvSpPr>
            <a:spLocks noGrp="1"/>
          </p:cNvSpPr>
          <p:nvPr>
            <p:ph type="ftr" sz="quarter" idx="11"/>
          </p:nvPr>
        </p:nvSpPr>
        <p:spPr/>
        <p:txBody>
          <a:bodyPr/>
          <a:lstStyle/>
          <a:p>
            <a:endParaRPr kumimoji="0" lang="en-US"/>
          </a:p>
        </p:txBody>
      </p:sp>
      <p:sp>
        <p:nvSpPr>
          <p:cNvPr id="5" name="Espace réservé du numéro de diapositive 4"/>
          <p:cNvSpPr>
            <a:spLocks noGrp="1"/>
          </p:cNvSpPr>
          <p:nvPr>
            <p:ph type="sldNum" sz="quarter" idx="12"/>
          </p:nvPr>
        </p:nvSpPr>
        <p:spPr/>
        <p:txBody>
          <a:bodyPr/>
          <a:lstStyle/>
          <a:p>
            <a:fld id="{A3DCDF73-85D2-4237-9B32-053DBDB0C312}" type="slidenum">
              <a:rPr kumimoji="0" lang="en-US" smtClean="0"/>
              <a:pPr/>
              <a:t>‹N°›</a:t>
            </a:fld>
            <a:endParaRPr kumimoji="0" lang="en-US"/>
          </a:p>
        </p:txBody>
      </p:sp>
    </p:spTree>
    <p:extLst>
      <p:ext uri="{BB962C8B-B14F-4D97-AF65-F5344CB8AC3E}">
        <p14:creationId xmlns:p14="http://schemas.microsoft.com/office/powerpoint/2010/main" val="321297634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106B4A3-4212-4E39-93DE-E053E8F69C28}" type="datetimeFigureOut">
              <a:rPr lang="en-US" smtClean="0"/>
              <a:pPr/>
              <a:t>9/6/2020</a:t>
            </a:fld>
            <a:endParaRPr lang="en-US"/>
          </a:p>
        </p:txBody>
      </p:sp>
      <p:sp>
        <p:nvSpPr>
          <p:cNvPr id="3" name="Espace réservé du pied de page 2"/>
          <p:cNvSpPr>
            <a:spLocks noGrp="1"/>
          </p:cNvSpPr>
          <p:nvPr>
            <p:ph type="ftr" sz="quarter" idx="11"/>
          </p:nvPr>
        </p:nvSpPr>
        <p:spPr/>
        <p:txBody>
          <a:bodyPr/>
          <a:lstStyle/>
          <a:p>
            <a:endParaRPr kumimoji="0" lang="en-US"/>
          </a:p>
        </p:txBody>
      </p:sp>
      <p:sp>
        <p:nvSpPr>
          <p:cNvPr id="4" name="Espace réservé du numéro de diapositive 3"/>
          <p:cNvSpPr>
            <a:spLocks noGrp="1"/>
          </p:cNvSpPr>
          <p:nvPr>
            <p:ph type="sldNum" sz="quarter" idx="12"/>
          </p:nvPr>
        </p:nvSpPr>
        <p:spPr/>
        <p:txBody>
          <a:bodyPr/>
          <a:lstStyle/>
          <a:p>
            <a:fld id="{A3DCDF73-85D2-4237-9B32-053DBDB0C312}" type="slidenum">
              <a:rPr kumimoji="0" lang="en-US" smtClean="0"/>
              <a:pPr/>
              <a:t>‹N°›</a:t>
            </a:fld>
            <a:endParaRPr kumimoji="0" lang="en-US"/>
          </a:p>
        </p:txBody>
      </p:sp>
    </p:spTree>
    <p:extLst>
      <p:ext uri="{BB962C8B-B14F-4D97-AF65-F5344CB8AC3E}">
        <p14:creationId xmlns:p14="http://schemas.microsoft.com/office/powerpoint/2010/main" val="181660529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a:t>Modifiez le style du titre</a:t>
            </a:r>
          </a:p>
        </p:txBody>
      </p:sp>
      <p:sp>
        <p:nvSpPr>
          <p:cNvPr id="3" name="Espace réservé du conten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0106B4A3-4212-4E39-93DE-E053E8F69C28}" type="datetimeFigureOut">
              <a:rPr lang="en-US" smtClean="0"/>
              <a:pPr/>
              <a:t>9/6/2020</a:t>
            </a:fld>
            <a:endParaRPr lang="en-US"/>
          </a:p>
        </p:txBody>
      </p:sp>
      <p:sp>
        <p:nvSpPr>
          <p:cNvPr id="6" name="Espace réservé du pied de page 5"/>
          <p:cNvSpPr>
            <a:spLocks noGrp="1"/>
          </p:cNvSpPr>
          <p:nvPr>
            <p:ph type="ftr" sz="quarter" idx="11"/>
          </p:nvPr>
        </p:nvSpPr>
        <p:spPr/>
        <p:txBody>
          <a:bodyPr/>
          <a:lstStyle/>
          <a:p>
            <a:endParaRPr kumimoji="0" lang="en-US"/>
          </a:p>
        </p:txBody>
      </p:sp>
      <p:sp>
        <p:nvSpPr>
          <p:cNvPr id="7" name="Espace réservé du numéro de diapositive 6"/>
          <p:cNvSpPr>
            <a:spLocks noGrp="1"/>
          </p:cNvSpPr>
          <p:nvPr>
            <p:ph type="sldNum" sz="quarter" idx="12"/>
          </p:nvPr>
        </p:nvSpPr>
        <p:spPr/>
        <p:txBody>
          <a:bodyPr/>
          <a:lstStyle/>
          <a:p>
            <a:fld id="{A3DCDF73-85D2-4237-9B32-053DBDB0C312}" type="slidenum">
              <a:rPr kumimoji="0" lang="en-US" smtClean="0"/>
              <a:pPr/>
              <a:t>‹N°›</a:t>
            </a:fld>
            <a:endParaRPr kumimoji="0" lang="en-US"/>
          </a:p>
        </p:txBody>
      </p:sp>
    </p:spTree>
    <p:extLst>
      <p:ext uri="{BB962C8B-B14F-4D97-AF65-F5344CB8AC3E}">
        <p14:creationId xmlns:p14="http://schemas.microsoft.com/office/powerpoint/2010/main" val="423371143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a:t>Modifiez le style du titre</a:t>
            </a:r>
          </a:p>
        </p:txBody>
      </p:sp>
      <p:sp>
        <p:nvSpPr>
          <p:cNvPr id="3" name="Espace réservé pour une image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0106B4A3-4212-4E39-93DE-E053E8F69C28}" type="datetimeFigureOut">
              <a:rPr lang="en-US" smtClean="0"/>
              <a:pPr/>
              <a:t>9/6/2020</a:t>
            </a:fld>
            <a:endParaRPr lang="en-US"/>
          </a:p>
        </p:txBody>
      </p:sp>
      <p:sp>
        <p:nvSpPr>
          <p:cNvPr id="6" name="Espace réservé du pied de page 5"/>
          <p:cNvSpPr>
            <a:spLocks noGrp="1"/>
          </p:cNvSpPr>
          <p:nvPr>
            <p:ph type="ftr" sz="quarter" idx="11"/>
          </p:nvPr>
        </p:nvSpPr>
        <p:spPr/>
        <p:txBody>
          <a:bodyPr/>
          <a:lstStyle/>
          <a:p>
            <a:endParaRPr kumimoji="0" lang="en-US"/>
          </a:p>
        </p:txBody>
      </p:sp>
      <p:sp>
        <p:nvSpPr>
          <p:cNvPr id="7" name="Espace réservé du numéro de diapositive 6"/>
          <p:cNvSpPr>
            <a:spLocks noGrp="1"/>
          </p:cNvSpPr>
          <p:nvPr>
            <p:ph type="sldNum" sz="quarter" idx="12"/>
          </p:nvPr>
        </p:nvSpPr>
        <p:spPr/>
        <p:txBody>
          <a:bodyPr/>
          <a:lstStyle/>
          <a:p>
            <a:fld id="{A3DCDF73-85D2-4237-9B32-053DBDB0C312}" type="slidenum">
              <a:rPr kumimoji="0" lang="en-US" smtClean="0"/>
              <a:pPr/>
              <a:t>‹N°›</a:t>
            </a:fld>
            <a:endParaRPr kumimoji="0" lang="en-US"/>
          </a:p>
        </p:txBody>
      </p:sp>
    </p:spTree>
    <p:extLst>
      <p:ext uri="{BB962C8B-B14F-4D97-AF65-F5344CB8AC3E}">
        <p14:creationId xmlns:p14="http://schemas.microsoft.com/office/powerpoint/2010/main" val="261298267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106B4A3-4212-4E39-93DE-E053E8F69C28}" type="datetimeFigureOut">
              <a:rPr lang="en-US" smtClean="0"/>
              <a:pPr/>
              <a:t>9/6/2020</a:t>
            </a:fld>
            <a:endParaRPr lang="en-US"/>
          </a:p>
        </p:txBody>
      </p:sp>
      <p:sp>
        <p:nvSpPr>
          <p:cNvPr id="5" name="Espace réservé du pied de page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0" lang="en-US"/>
          </a:p>
        </p:txBody>
      </p:sp>
      <p:sp>
        <p:nvSpPr>
          <p:cNvPr id="6" name="Espace réservé du numéro de diapositive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3DCDF73-85D2-4237-9B32-053DBDB0C312}" type="slidenum">
              <a:rPr kumimoji="0" lang="en-US" smtClean="0"/>
              <a:pPr/>
              <a:t>‹N°›</a:t>
            </a:fld>
            <a:endParaRPr kumimoji="0" lang="en-US"/>
          </a:p>
        </p:txBody>
      </p:sp>
    </p:spTree>
    <p:extLst>
      <p:ext uri="{BB962C8B-B14F-4D97-AF65-F5344CB8AC3E}">
        <p14:creationId xmlns:p14="http://schemas.microsoft.com/office/powerpoint/2010/main" val="2872610776"/>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Lst>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hyperlink" Target="https://www.editions-retz.com/recherche/collection/lecture-piano-547/type_produit/album-314" TargetMode="External"/><Relationship Id="rId5" Type="http://schemas.openxmlformats.org/officeDocument/2006/relationships/hyperlink" Target="https://www.editions-retz.com/methodes-scolaires/lecture/lecture-piano-cp-9782725635712.html" TargetMode="External"/><Relationship Id="rId4" Type="http://schemas.openxmlformats.org/officeDocument/2006/relationships/hyperlink" Target="https://leblogdechatnoir.fr/les-nouvelles-parutions-2017/"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6.tmp"/><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jpeg"/><Relationship Id="rId3" Type="http://schemas.openxmlformats.org/officeDocument/2006/relationships/image" Target="../media/image7.png"/><Relationship Id="rId7" Type="http://schemas.openxmlformats.org/officeDocument/2006/relationships/hyperlink" Target="https://leblogdechatnoir.fr/les-nouvelles-parutions-2017/" TargetMode="External"/><Relationship Id="rId12" Type="http://schemas.openxmlformats.org/officeDocument/2006/relationships/image" Target="../media/image15.png"/><Relationship Id="rId2" Type="http://schemas.openxmlformats.org/officeDocument/2006/relationships/image" Target="../media/image1.jpg"/><Relationship Id="rId1" Type="http://schemas.openxmlformats.org/officeDocument/2006/relationships/slideLayout" Target="../slideLayouts/slideLayout3.xml"/><Relationship Id="rId6" Type="http://schemas.openxmlformats.org/officeDocument/2006/relationships/image" Target="../media/image10.jpeg"/><Relationship Id="rId11" Type="http://schemas.openxmlformats.org/officeDocument/2006/relationships/image" Target="../media/image14.png"/><Relationship Id="rId5" Type="http://schemas.openxmlformats.org/officeDocument/2006/relationships/image" Target="../media/image9.jpeg"/><Relationship Id="rId10" Type="http://schemas.openxmlformats.org/officeDocument/2006/relationships/image" Target="../media/image13.jpeg"/><Relationship Id="rId4" Type="http://schemas.openxmlformats.org/officeDocument/2006/relationships/image" Target="../media/image8.jpeg"/><Relationship Id="rId9" Type="http://schemas.openxmlformats.org/officeDocument/2006/relationships/image" Target="../media/image12.jpeg"/></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ec-beauce-gatine.tice.ac-orleans-tours.fr/" TargetMode="External"/><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3554"/>
          <p:cNvGrpSpPr/>
          <p:nvPr/>
        </p:nvGrpSpPr>
        <p:grpSpPr>
          <a:xfrm>
            <a:off x="0" y="-1319951"/>
            <a:ext cx="9252520" cy="9144000"/>
            <a:chOff x="0" y="0"/>
            <a:chExt cx="6858000" cy="9144000"/>
          </a:xfrm>
        </p:grpSpPr>
        <p:pic>
          <p:nvPicPr>
            <p:cNvPr id="7" name="Picture 261"/>
            <p:cNvPicPr/>
            <p:nvPr/>
          </p:nvPicPr>
          <p:blipFill>
            <a:blip r:embed="rId2"/>
            <a:stretch>
              <a:fillRect/>
            </a:stretch>
          </p:blipFill>
          <p:spPr>
            <a:xfrm>
              <a:off x="0" y="0"/>
              <a:ext cx="6858000" cy="9144000"/>
            </a:xfrm>
            <a:prstGeom prst="rect">
              <a:avLst/>
            </a:prstGeom>
          </p:spPr>
        </p:pic>
        <p:pic>
          <p:nvPicPr>
            <p:cNvPr id="10" name="Picture 331"/>
            <p:cNvPicPr/>
            <p:nvPr/>
          </p:nvPicPr>
          <p:blipFill>
            <a:blip r:embed="rId3"/>
            <a:stretch>
              <a:fillRect/>
            </a:stretch>
          </p:blipFill>
          <p:spPr>
            <a:xfrm>
              <a:off x="5728716" y="1725549"/>
              <a:ext cx="1129271" cy="1429004"/>
            </a:xfrm>
            <a:prstGeom prst="rect">
              <a:avLst/>
            </a:prstGeom>
          </p:spPr>
        </p:pic>
        <p:pic>
          <p:nvPicPr>
            <p:cNvPr id="11" name="Picture 333"/>
            <p:cNvPicPr/>
            <p:nvPr/>
          </p:nvPicPr>
          <p:blipFill>
            <a:blip r:embed="rId4"/>
            <a:stretch>
              <a:fillRect/>
            </a:stretch>
          </p:blipFill>
          <p:spPr>
            <a:xfrm>
              <a:off x="0" y="1725549"/>
              <a:ext cx="775462" cy="1429004"/>
            </a:xfrm>
            <a:prstGeom prst="rect">
              <a:avLst/>
            </a:prstGeom>
          </p:spPr>
        </p:pic>
      </p:grpSp>
      <p:sp>
        <p:nvSpPr>
          <p:cNvPr id="2" name="Titre 1"/>
          <p:cNvSpPr>
            <a:spLocks noGrp="1"/>
          </p:cNvSpPr>
          <p:nvPr>
            <p:ph type="ctrTitle"/>
          </p:nvPr>
        </p:nvSpPr>
        <p:spPr>
          <a:xfrm>
            <a:off x="-2052736" y="8434"/>
            <a:ext cx="13177464" cy="3219562"/>
          </a:xfrm>
          <a:effectLst>
            <a:glow rad="101600">
              <a:schemeClr val="accent2">
                <a:satMod val="175000"/>
                <a:alpha val="40000"/>
              </a:schemeClr>
            </a:glow>
          </a:effectLst>
        </p:spPr>
        <p:txBody>
          <a:bodyPr>
            <a:noAutofit/>
          </a:bodyPr>
          <a:lstStyle/>
          <a:p>
            <a:pPr algn="ctr"/>
            <a:br>
              <a:rPr lang="fr-FR" sz="8000" b="1" dirty="0">
                <a:latin typeface="MamaeQueNosFaz" pitchFamily="34" charset="0"/>
              </a:rPr>
            </a:br>
            <a:br>
              <a:rPr lang="fr-FR" sz="8000" b="1" dirty="0">
                <a:latin typeface="MamaeQueNosFaz" pitchFamily="34" charset="0"/>
              </a:rPr>
            </a:br>
            <a:br>
              <a:rPr lang="fr-FR" sz="8000" b="1" dirty="0">
                <a:latin typeface="MamaeQueNosFaz" pitchFamily="34" charset="0"/>
              </a:rPr>
            </a:br>
            <a:br>
              <a:rPr lang="fr-FR" sz="8000" b="1" dirty="0">
                <a:latin typeface="MamaeQueNosFaz" pitchFamily="34" charset="0"/>
              </a:rPr>
            </a:br>
            <a:br>
              <a:rPr lang="fr-FR" sz="8000" b="1" dirty="0">
                <a:latin typeface="MamaeQueNosFaz" pitchFamily="34" charset="0"/>
              </a:rPr>
            </a:br>
            <a:r>
              <a:rPr lang="fr-FR" sz="6000" dirty="0">
                <a:latin typeface="Sketch Nice" panose="02000500000000000000" pitchFamily="2" charset="0"/>
              </a:rPr>
              <a:t>Réunion </a:t>
            </a:r>
            <a:br>
              <a:rPr lang="fr-FR" sz="6000" dirty="0">
                <a:latin typeface="Sketch Nice" panose="02000500000000000000" pitchFamily="2" charset="0"/>
              </a:rPr>
            </a:br>
            <a:r>
              <a:rPr lang="fr-FR" sz="6000" dirty="0">
                <a:latin typeface="Sketch Nice" panose="02000500000000000000" pitchFamily="2" charset="0"/>
              </a:rPr>
              <a:t>de rentrée</a:t>
            </a:r>
            <a:br>
              <a:rPr lang="fr-FR" sz="6000" dirty="0">
                <a:latin typeface="Sketch Nice" panose="02000500000000000000" pitchFamily="2" charset="0"/>
              </a:rPr>
            </a:br>
            <a:r>
              <a:rPr lang="fr-FR" sz="3200" b="1" dirty="0">
                <a:latin typeface="Comic Sans MS" panose="030F0702030302020204" pitchFamily="66" charset="0"/>
              </a:rPr>
              <a:t>Année scolaire 2020 - 2021</a:t>
            </a:r>
          </a:p>
        </p:txBody>
      </p:sp>
      <p:sp>
        <p:nvSpPr>
          <p:cNvPr id="3" name="Sous-titre 2"/>
          <p:cNvSpPr>
            <a:spLocks noGrp="1"/>
          </p:cNvSpPr>
          <p:nvPr>
            <p:ph type="subTitle" idx="1"/>
          </p:nvPr>
        </p:nvSpPr>
        <p:spPr>
          <a:xfrm>
            <a:off x="1219204" y="4723183"/>
            <a:ext cx="8062912" cy="1800200"/>
          </a:xfrm>
        </p:spPr>
        <p:txBody>
          <a:bodyPr>
            <a:noAutofit/>
          </a:bodyPr>
          <a:lstStyle/>
          <a:p>
            <a:pPr algn="ctr"/>
            <a:r>
              <a:rPr lang="fr-FR" sz="4400" b="1" dirty="0">
                <a:solidFill>
                  <a:schemeClr val="tx1"/>
                </a:solidFill>
                <a:latin typeface="ScrapItUp" panose="02000603000000000000" pitchFamily="2" charset="0"/>
                <a:ea typeface="ScrapItUp" panose="02000603000000000000" pitchFamily="2" charset="0"/>
              </a:rPr>
              <a:t>Classe de </a:t>
            </a:r>
          </a:p>
          <a:p>
            <a:pPr algn="ctr"/>
            <a:r>
              <a:rPr lang="fr-FR" sz="4400" b="1" dirty="0">
                <a:latin typeface="ScrapItUp" panose="02000603000000000000" pitchFamily="2" charset="0"/>
                <a:ea typeface="ScrapItUp" panose="02000603000000000000" pitchFamily="2" charset="0"/>
              </a:rPr>
              <a:t>Mmes REDOUIN et FAGUET</a:t>
            </a:r>
            <a:endParaRPr lang="fr-FR" sz="4800" b="1" dirty="0">
              <a:solidFill>
                <a:schemeClr val="bg1"/>
              </a:solidFill>
              <a:latin typeface="ScrapItUp" panose="02000603000000000000" pitchFamily="2" charset="0"/>
              <a:ea typeface="ScrapItUp" panose="02000603000000000000" pitchFamily="2" charset="0"/>
            </a:endParaRPr>
          </a:p>
        </p:txBody>
      </p:sp>
      <p:sp>
        <p:nvSpPr>
          <p:cNvPr id="6" name="Rectangle 5"/>
          <p:cNvSpPr/>
          <p:nvPr/>
        </p:nvSpPr>
        <p:spPr>
          <a:xfrm rot="20510717">
            <a:off x="710643" y="3789066"/>
            <a:ext cx="3808484" cy="1296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800" dirty="0">
                <a:solidFill>
                  <a:schemeClr val="tx1"/>
                </a:solidFill>
                <a:latin typeface="Sketch Nice" panose="02000500000000000000" pitchFamily="2" charset="0"/>
              </a:rPr>
              <a:t>CP</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texte 2"/>
          <p:cNvSpPr>
            <a:spLocks noGrp="1"/>
          </p:cNvSpPr>
          <p:nvPr>
            <p:ph type="body" idx="1"/>
          </p:nvPr>
        </p:nvSpPr>
        <p:spPr/>
        <p:txBody>
          <a:bodyPr/>
          <a:lstStyle/>
          <a:p>
            <a:endParaRPr lang="fr-FR"/>
          </a:p>
        </p:txBody>
      </p:sp>
      <p:pic>
        <p:nvPicPr>
          <p:cNvPr id="5" name="Picture 182"/>
          <p:cNvPicPr/>
          <p:nvPr/>
        </p:nvPicPr>
        <p:blipFill>
          <a:blip r:embed="rId2"/>
          <a:stretch>
            <a:fillRect/>
          </a:stretch>
        </p:blipFill>
        <p:spPr>
          <a:xfrm>
            <a:off x="-1692696" y="0"/>
            <a:ext cx="11951794" cy="6858000"/>
          </a:xfrm>
          <a:prstGeom prst="rect">
            <a:avLst/>
          </a:prstGeom>
        </p:spPr>
      </p:pic>
      <p:sp>
        <p:nvSpPr>
          <p:cNvPr id="10" name="Titre 1"/>
          <p:cNvSpPr txBox="1">
            <a:spLocks/>
          </p:cNvSpPr>
          <p:nvPr/>
        </p:nvSpPr>
        <p:spPr>
          <a:xfrm>
            <a:off x="219178" y="404665"/>
            <a:ext cx="8295456" cy="1305074"/>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ctr"/>
            <a:r>
              <a:rPr lang="fr-FR" sz="4800" dirty="0">
                <a:latin typeface="Sketch Nice" panose="02000500000000000000" pitchFamily="2" charset="0"/>
              </a:rPr>
              <a:t>Les devoirs au CP</a:t>
            </a:r>
          </a:p>
        </p:txBody>
      </p:sp>
      <p:sp>
        <p:nvSpPr>
          <p:cNvPr id="6" name="ZoneTexte 5"/>
          <p:cNvSpPr txBox="1"/>
          <p:nvPr/>
        </p:nvSpPr>
        <p:spPr>
          <a:xfrm>
            <a:off x="736666" y="2116217"/>
            <a:ext cx="7260480" cy="1692771"/>
          </a:xfrm>
          <a:prstGeom prst="rect">
            <a:avLst/>
          </a:prstGeom>
          <a:noFill/>
        </p:spPr>
        <p:txBody>
          <a:bodyPr wrap="square" rtlCol="0">
            <a:spAutoFit/>
          </a:bodyPr>
          <a:lstStyle/>
          <a:p>
            <a:r>
              <a:rPr lang="fr-FR" sz="2000" dirty="0"/>
              <a:t>Les devoirs seront dans l’agenda ( plus facile pour se repérer dans le temps)</a:t>
            </a:r>
          </a:p>
          <a:p>
            <a:pPr algn="ctr"/>
            <a:r>
              <a:rPr lang="fr-FR" sz="3200" dirty="0"/>
              <a:t>Au CP, pas de </a:t>
            </a:r>
            <a:r>
              <a:rPr lang="fr-FR" sz="3200" b="1" dirty="0">
                <a:solidFill>
                  <a:srgbClr val="7030A0"/>
                </a:solidFill>
              </a:rPr>
              <a:t>miracle</a:t>
            </a:r>
            <a:r>
              <a:rPr lang="fr-FR" sz="3200" dirty="0">
                <a:solidFill>
                  <a:srgbClr val="7030A0"/>
                </a:solidFill>
              </a:rPr>
              <a:t> </a:t>
            </a:r>
            <a:r>
              <a:rPr lang="fr-FR" sz="3200" dirty="0"/>
              <a:t>: c’est en </a:t>
            </a:r>
            <a:r>
              <a:rPr lang="fr-FR" sz="3200" b="1" dirty="0">
                <a:solidFill>
                  <a:srgbClr val="7030A0"/>
                </a:solidFill>
              </a:rPr>
              <a:t>lisant</a:t>
            </a:r>
            <a:r>
              <a:rPr lang="fr-FR" sz="3200" dirty="0">
                <a:solidFill>
                  <a:srgbClr val="7030A0"/>
                </a:solidFill>
              </a:rPr>
              <a:t> </a:t>
            </a:r>
            <a:r>
              <a:rPr lang="fr-FR" sz="3200" dirty="0"/>
              <a:t>que l’on </a:t>
            </a:r>
            <a:r>
              <a:rPr lang="fr-FR" sz="3200" b="1" dirty="0">
                <a:solidFill>
                  <a:srgbClr val="7030A0"/>
                </a:solidFill>
              </a:rPr>
              <a:t>progresse</a:t>
            </a:r>
            <a:r>
              <a:rPr lang="fr-FR" sz="3200" dirty="0"/>
              <a:t>.</a:t>
            </a:r>
          </a:p>
        </p:txBody>
      </p:sp>
    </p:spTree>
    <p:extLst>
      <p:ext uri="{BB962C8B-B14F-4D97-AF65-F5344CB8AC3E}">
        <p14:creationId xmlns:p14="http://schemas.microsoft.com/office/powerpoint/2010/main" val="204923534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texte 2"/>
          <p:cNvSpPr>
            <a:spLocks noGrp="1"/>
          </p:cNvSpPr>
          <p:nvPr>
            <p:ph type="body" idx="1"/>
          </p:nvPr>
        </p:nvSpPr>
        <p:spPr/>
        <p:txBody>
          <a:bodyPr/>
          <a:lstStyle/>
          <a:p>
            <a:endParaRPr lang="fr-FR"/>
          </a:p>
        </p:txBody>
      </p:sp>
      <p:pic>
        <p:nvPicPr>
          <p:cNvPr id="5" name="Picture 182"/>
          <p:cNvPicPr/>
          <p:nvPr/>
        </p:nvPicPr>
        <p:blipFill>
          <a:blip r:embed="rId2"/>
          <a:stretch>
            <a:fillRect/>
          </a:stretch>
        </p:blipFill>
        <p:spPr>
          <a:xfrm>
            <a:off x="-10790" y="-603448"/>
            <a:ext cx="9143482" cy="8352928"/>
          </a:xfrm>
          <a:prstGeom prst="rect">
            <a:avLst/>
          </a:prstGeom>
        </p:spPr>
      </p:pic>
      <p:sp>
        <p:nvSpPr>
          <p:cNvPr id="10" name="Titre 1"/>
          <p:cNvSpPr txBox="1">
            <a:spLocks/>
          </p:cNvSpPr>
          <p:nvPr/>
        </p:nvSpPr>
        <p:spPr>
          <a:xfrm>
            <a:off x="413223" y="-268979"/>
            <a:ext cx="8295456" cy="1305074"/>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ctr"/>
            <a:r>
              <a:rPr lang="fr-FR" sz="4800" dirty="0">
                <a:latin typeface="Sketch Nice" panose="02000500000000000000" pitchFamily="2" charset="0"/>
              </a:rPr>
              <a:t>L’évaluation au CP a</a:t>
            </a:r>
          </a:p>
        </p:txBody>
      </p:sp>
      <p:sp>
        <p:nvSpPr>
          <p:cNvPr id="11" name="Espace réservé du texte 2"/>
          <p:cNvSpPr txBox="1">
            <a:spLocks/>
          </p:cNvSpPr>
          <p:nvPr/>
        </p:nvSpPr>
        <p:spPr>
          <a:xfrm>
            <a:off x="899592" y="734477"/>
            <a:ext cx="7338240" cy="4710747"/>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1800" kern="1200">
                <a:solidFill>
                  <a:schemeClr val="tx1">
                    <a:tint val="75000"/>
                  </a:schemeClr>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marL="397764" indent="-342900">
              <a:buFontTx/>
              <a:buChar char="-"/>
            </a:pPr>
            <a:endParaRPr lang="fr-FR" dirty="0"/>
          </a:p>
          <a:p>
            <a:pPr algn="ctr"/>
            <a:r>
              <a:rPr lang="fr-FR" sz="3200" b="1" dirty="0">
                <a:solidFill>
                  <a:srgbClr val="0070C0"/>
                </a:solidFill>
              </a:rPr>
              <a:t>Utilisation de moyens différents …</a:t>
            </a:r>
            <a:endParaRPr lang="fr-FR" sz="3200" dirty="0"/>
          </a:p>
          <a:p>
            <a:r>
              <a:rPr lang="fr-FR" sz="2400" dirty="0"/>
              <a:t>- </a:t>
            </a:r>
            <a:r>
              <a:rPr lang="fr-FR" sz="2000" b="1" dirty="0">
                <a:solidFill>
                  <a:schemeClr val="tx1"/>
                </a:solidFill>
              </a:rPr>
              <a:t>Travail en petits groupes </a:t>
            </a:r>
            <a:r>
              <a:rPr lang="fr-FR" sz="2000" dirty="0"/>
              <a:t>permet de mieux connaitre les élèves et de mieux cerner l’évolution de leurs apprentissages</a:t>
            </a:r>
          </a:p>
          <a:p>
            <a:r>
              <a:rPr lang="fr-FR" sz="2000" dirty="0"/>
              <a:t>Le travail effectué dans les </a:t>
            </a:r>
            <a:r>
              <a:rPr lang="fr-FR" sz="2000" b="1" dirty="0">
                <a:solidFill>
                  <a:schemeClr val="tx1"/>
                </a:solidFill>
              </a:rPr>
              <a:t>cahiers et les fichiers</a:t>
            </a:r>
            <a:r>
              <a:rPr lang="fr-FR" sz="2000" dirty="0"/>
              <a:t> permet de valider les compétences </a:t>
            </a:r>
          </a:p>
          <a:p>
            <a:r>
              <a:rPr lang="fr-FR" sz="1400" b="1" dirty="0">
                <a:solidFill>
                  <a:srgbClr val="002060"/>
                </a:solidFill>
              </a:rPr>
              <a:t>Code de correction facilite ce repérage </a:t>
            </a:r>
          </a:p>
          <a:p>
            <a:r>
              <a:rPr lang="fr-FR" sz="2000" b="1" dirty="0"/>
              <a:t>- </a:t>
            </a:r>
            <a:r>
              <a:rPr lang="fr-FR" sz="2000" b="1" dirty="0">
                <a:solidFill>
                  <a:schemeClr val="tx1"/>
                </a:solidFill>
              </a:rPr>
              <a:t>Observer</a:t>
            </a:r>
            <a:r>
              <a:rPr lang="fr-FR" sz="2000" dirty="0">
                <a:solidFill>
                  <a:schemeClr val="tx1"/>
                </a:solidFill>
              </a:rPr>
              <a:t> </a:t>
            </a:r>
            <a:r>
              <a:rPr lang="fr-FR" sz="2000" dirty="0"/>
              <a:t>les élèves en ateliers, en jeux, aux centres. </a:t>
            </a:r>
          </a:p>
          <a:p>
            <a:endParaRPr lang="fr-FR" sz="2000" b="1" dirty="0">
              <a:solidFill>
                <a:srgbClr val="0070C0"/>
              </a:solidFill>
            </a:endParaRPr>
          </a:p>
          <a:p>
            <a:r>
              <a:rPr lang="fr-FR" sz="2000" b="1" dirty="0">
                <a:solidFill>
                  <a:srgbClr val="0070C0"/>
                </a:solidFill>
              </a:rPr>
              <a:t>		</a:t>
            </a:r>
            <a:r>
              <a:rPr lang="fr-FR" sz="3200" b="1" dirty="0">
                <a:solidFill>
                  <a:srgbClr val="0070C0"/>
                </a:solidFill>
              </a:rPr>
              <a:t>pour un but différent</a:t>
            </a:r>
          </a:p>
          <a:p>
            <a:pPr algn="ctr"/>
            <a:r>
              <a:rPr lang="fr-FR" sz="2400" dirty="0">
                <a:solidFill>
                  <a:schemeClr val="tx1"/>
                </a:solidFill>
                <a:latin typeface="Cursive standard" pitchFamily="2" charset="0"/>
              </a:rPr>
              <a:t>Progresser pour soi et pas par rapport aux autres</a:t>
            </a:r>
          </a:p>
          <a:p>
            <a:pPr algn="ctr"/>
            <a:endParaRPr lang="fr-FR" sz="3200" dirty="0"/>
          </a:p>
          <a:p>
            <a:pPr marL="54864" algn="ctr"/>
            <a:endParaRPr lang="fr-FR" sz="2000" dirty="0">
              <a:solidFill>
                <a:schemeClr val="tx1"/>
              </a:solidFill>
            </a:endParaRPr>
          </a:p>
        </p:txBody>
      </p:sp>
      <p:graphicFrame>
        <p:nvGraphicFramePr>
          <p:cNvPr id="4" name="Tableau 3"/>
          <p:cNvGraphicFramePr>
            <a:graphicFrameLocks noGrp="1"/>
          </p:cNvGraphicFramePr>
          <p:nvPr>
            <p:extLst>
              <p:ext uri="{D42A27DB-BD31-4B8C-83A1-F6EECF244321}">
                <p14:modId xmlns:p14="http://schemas.microsoft.com/office/powerpoint/2010/main" val="3496341068"/>
              </p:ext>
            </p:extLst>
          </p:nvPr>
        </p:nvGraphicFramePr>
        <p:xfrm>
          <a:off x="3923928" y="2929635"/>
          <a:ext cx="1535832" cy="300039"/>
        </p:xfrm>
        <a:graphic>
          <a:graphicData uri="http://schemas.openxmlformats.org/drawingml/2006/table">
            <a:tbl>
              <a:tblPr firstRow="1" bandRow="1">
                <a:tableStyleId>{5C22544A-7EE6-4342-B048-85BDC9FD1C3A}</a:tableStyleId>
              </a:tblPr>
              <a:tblGrid>
                <a:gridCol w="383958">
                  <a:extLst>
                    <a:ext uri="{9D8B030D-6E8A-4147-A177-3AD203B41FA5}">
                      <a16:colId xmlns:a16="http://schemas.microsoft.com/office/drawing/2014/main" val="20000"/>
                    </a:ext>
                  </a:extLst>
                </a:gridCol>
                <a:gridCol w="383958">
                  <a:extLst>
                    <a:ext uri="{9D8B030D-6E8A-4147-A177-3AD203B41FA5}">
                      <a16:colId xmlns:a16="http://schemas.microsoft.com/office/drawing/2014/main" val="20001"/>
                    </a:ext>
                  </a:extLst>
                </a:gridCol>
                <a:gridCol w="383958">
                  <a:extLst>
                    <a:ext uri="{9D8B030D-6E8A-4147-A177-3AD203B41FA5}">
                      <a16:colId xmlns:a16="http://schemas.microsoft.com/office/drawing/2014/main" val="20002"/>
                    </a:ext>
                  </a:extLst>
                </a:gridCol>
                <a:gridCol w="383958">
                  <a:extLst>
                    <a:ext uri="{9D8B030D-6E8A-4147-A177-3AD203B41FA5}">
                      <a16:colId xmlns:a16="http://schemas.microsoft.com/office/drawing/2014/main" val="20003"/>
                    </a:ext>
                  </a:extLst>
                </a:gridCol>
              </a:tblGrid>
              <a:tr h="300039">
                <a:tc>
                  <a:txBody>
                    <a:bodyPr/>
                    <a:lstStyle/>
                    <a:p>
                      <a:endParaRPr lang="fr-FR" dirty="0">
                        <a:solidFill>
                          <a:srgbClr val="00B050"/>
                        </a:solidFill>
                      </a:endParaRPr>
                    </a:p>
                  </a:txBody>
                  <a:tcPr>
                    <a:solidFill>
                      <a:srgbClr val="00B050"/>
                    </a:solidFill>
                  </a:tcPr>
                </a:tc>
                <a:tc>
                  <a:txBody>
                    <a:bodyPr/>
                    <a:lstStyle/>
                    <a:p>
                      <a:endParaRPr lang="fr-FR" dirty="0"/>
                    </a:p>
                  </a:txBody>
                  <a:tcPr>
                    <a:solidFill>
                      <a:srgbClr val="FFFF00"/>
                    </a:solidFill>
                  </a:tcPr>
                </a:tc>
                <a:tc>
                  <a:txBody>
                    <a:bodyPr/>
                    <a:lstStyle/>
                    <a:p>
                      <a:endParaRPr lang="fr-FR" dirty="0"/>
                    </a:p>
                  </a:txBody>
                  <a:tcPr>
                    <a:solidFill>
                      <a:srgbClr val="FFC000"/>
                    </a:solidFill>
                  </a:tcPr>
                </a:tc>
                <a:tc>
                  <a:txBody>
                    <a:bodyPr/>
                    <a:lstStyle/>
                    <a:p>
                      <a:endParaRPr lang="fr-FR" dirty="0"/>
                    </a:p>
                  </a:txBody>
                  <a:tcPr>
                    <a:solidFill>
                      <a:srgbClr val="FF0000"/>
                    </a:solidFill>
                  </a:tcPr>
                </a:tc>
                <a:extLst>
                  <a:ext uri="{0D108BD9-81ED-4DB2-BD59-A6C34878D82A}">
                    <a16:rowId xmlns:a16="http://schemas.microsoft.com/office/drawing/2014/main" val="10000"/>
                  </a:ext>
                </a:extLst>
              </a:tr>
            </a:tbl>
          </a:graphicData>
        </a:graphic>
      </p:graphicFrame>
      <p:sp>
        <p:nvSpPr>
          <p:cNvPr id="7" name="ZoneTexte 6"/>
          <p:cNvSpPr txBox="1"/>
          <p:nvPr/>
        </p:nvSpPr>
        <p:spPr>
          <a:xfrm>
            <a:off x="755576" y="5227374"/>
            <a:ext cx="7560840" cy="923330"/>
          </a:xfrm>
          <a:prstGeom prst="rect">
            <a:avLst/>
          </a:prstGeom>
          <a:noFill/>
        </p:spPr>
        <p:txBody>
          <a:bodyPr wrap="square" rtlCol="0">
            <a:spAutoFit/>
          </a:bodyPr>
          <a:lstStyle/>
          <a:p>
            <a:pPr algn="ctr"/>
            <a:r>
              <a:rPr lang="fr-FR" b="1" dirty="0">
                <a:solidFill>
                  <a:srgbClr val="7030A0"/>
                </a:solidFill>
              </a:rPr>
              <a:t>Document officiel de suivi des élèves : livret d’</a:t>
            </a:r>
            <a:r>
              <a:rPr lang="fr-FR" b="1" dirty="0" err="1">
                <a:solidFill>
                  <a:srgbClr val="7030A0"/>
                </a:solidFill>
              </a:rPr>
              <a:t>évaluationsLSU</a:t>
            </a:r>
            <a:endParaRPr lang="fr-FR" b="1" dirty="0">
              <a:solidFill>
                <a:srgbClr val="7030A0"/>
              </a:solidFill>
            </a:endParaRPr>
          </a:p>
          <a:p>
            <a:pPr algn="ctr"/>
            <a:r>
              <a:rPr lang="fr-FR" dirty="0"/>
              <a:t>remis en main propre lors d’une réunion parents –enseignants ( un soir avec prise de RDV)</a:t>
            </a:r>
          </a:p>
        </p:txBody>
      </p:sp>
    </p:spTree>
    <p:extLst>
      <p:ext uri="{BB962C8B-B14F-4D97-AF65-F5344CB8AC3E}">
        <p14:creationId xmlns:p14="http://schemas.microsoft.com/office/powerpoint/2010/main" val="289070452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us-titre 1">
            <a:extLst>
              <a:ext uri="{FF2B5EF4-FFF2-40B4-BE49-F238E27FC236}">
                <a16:creationId xmlns:a16="http://schemas.microsoft.com/office/drawing/2014/main" id="{1E5312B9-9C50-424E-8313-5D706F0C8BB8}"/>
              </a:ext>
            </a:extLst>
          </p:cNvPr>
          <p:cNvSpPr txBox="1">
            <a:spLocks/>
          </p:cNvSpPr>
          <p:nvPr/>
        </p:nvSpPr>
        <p:spPr>
          <a:xfrm>
            <a:off x="179512" y="181452"/>
            <a:ext cx="9144000" cy="1655762"/>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1800" kern="1200">
                <a:solidFill>
                  <a:schemeClr val="tx1">
                    <a:tint val="75000"/>
                  </a:schemeClr>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r>
              <a:rPr lang="fr-FR" sz="6600" dirty="0">
                <a:latin typeface="Austie Bost Chunky Description" panose="02000506000000020003" pitchFamily="2" charset="0"/>
              </a:rPr>
              <a:t>Les évaluations</a:t>
            </a:r>
          </a:p>
        </p:txBody>
      </p:sp>
      <p:sp>
        <p:nvSpPr>
          <p:cNvPr id="5" name="ZoneTexte 4">
            <a:extLst>
              <a:ext uri="{FF2B5EF4-FFF2-40B4-BE49-F238E27FC236}">
                <a16:creationId xmlns:a16="http://schemas.microsoft.com/office/drawing/2014/main" id="{2F0015AC-4A2D-46FC-9060-FEAAC28DC496}"/>
              </a:ext>
            </a:extLst>
          </p:cNvPr>
          <p:cNvSpPr txBox="1"/>
          <p:nvPr/>
        </p:nvSpPr>
        <p:spPr>
          <a:xfrm>
            <a:off x="1103260" y="1748072"/>
            <a:ext cx="3809629" cy="707886"/>
          </a:xfrm>
          <a:prstGeom prst="rect">
            <a:avLst/>
          </a:prstGeom>
          <a:solidFill>
            <a:schemeClr val="accent6">
              <a:lumMod val="60000"/>
              <a:lumOff val="40000"/>
            </a:schemeClr>
          </a:solidFill>
        </p:spPr>
        <p:txBody>
          <a:bodyPr wrap="square" rtlCol="0">
            <a:spAutoFit/>
          </a:bodyPr>
          <a:lstStyle/>
          <a:p>
            <a:pPr algn="ctr"/>
            <a:r>
              <a:rPr lang="fr-FR" sz="2000" b="1" dirty="0"/>
              <a:t>A = compétence acquise.</a:t>
            </a:r>
          </a:p>
          <a:p>
            <a:pPr algn="ctr"/>
            <a:r>
              <a:rPr lang="fr-FR" sz="2000" b="1" dirty="0"/>
              <a:t>Réussite supérieure à 66%</a:t>
            </a:r>
          </a:p>
        </p:txBody>
      </p:sp>
      <p:sp>
        <p:nvSpPr>
          <p:cNvPr id="6" name="ZoneTexte 5">
            <a:extLst>
              <a:ext uri="{FF2B5EF4-FFF2-40B4-BE49-F238E27FC236}">
                <a16:creationId xmlns:a16="http://schemas.microsoft.com/office/drawing/2014/main" id="{5E6993F3-E1EA-4916-8832-D3C0EA37F443}"/>
              </a:ext>
            </a:extLst>
          </p:cNvPr>
          <p:cNvSpPr txBox="1"/>
          <p:nvPr/>
        </p:nvSpPr>
        <p:spPr>
          <a:xfrm>
            <a:off x="1103260" y="2812520"/>
            <a:ext cx="3809629" cy="1015663"/>
          </a:xfrm>
          <a:prstGeom prst="rect">
            <a:avLst/>
          </a:prstGeom>
          <a:solidFill>
            <a:srgbClr val="FFFF00"/>
          </a:solidFill>
        </p:spPr>
        <p:txBody>
          <a:bodyPr wrap="square" rtlCol="0">
            <a:spAutoFit/>
          </a:bodyPr>
          <a:lstStyle/>
          <a:p>
            <a:pPr algn="ctr"/>
            <a:r>
              <a:rPr lang="fr-FR" sz="2000" b="1" dirty="0"/>
              <a:t>AR = compétence à renforcer.</a:t>
            </a:r>
          </a:p>
          <a:p>
            <a:pPr algn="ctr"/>
            <a:r>
              <a:rPr lang="fr-FR" sz="2000" b="1" dirty="0"/>
              <a:t>Réussite comprise entre 50% et 65%</a:t>
            </a:r>
            <a:endParaRPr lang="fr-FR" sz="2000" dirty="0"/>
          </a:p>
        </p:txBody>
      </p:sp>
      <p:sp>
        <p:nvSpPr>
          <p:cNvPr id="7" name="ZoneTexte 6">
            <a:extLst>
              <a:ext uri="{FF2B5EF4-FFF2-40B4-BE49-F238E27FC236}">
                <a16:creationId xmlns:a16="http://schemas.microsoft.com/office/drawing/2014/main" id="{759CB17B-4F6D-4D9A-B3BA-19A4D6A690D1}"/>
              </a:ext>
            </a:extLst>
          </p:cNvPr>
          <p:cNvSpPr txBox="1"/>
          <p:nvPr/>
        </p:nvSpPr>
        <p:spPr>
          <a:xfrm>
            <a:off x="1103260" y="4177085"/>
            <a:ext cx="3809629" cy="1015663"/>
          </a:xfrm>
          <a:prstGeom prst="rect">
            <a:avLst/>
          </a:prstGeom>
          <a:solidFill>
            <a:srgbClr val="FFC000"/>
          </a:solidFill>
        </p:spPr>
        <p:txBody>
          <a:bodyPr wrap="square" rtlCol="0">
            <a:spAutoFit/>
          </a:bodyPr>
          <a:lstStyle/>
          <a:p>
            <a:pPr algn="ctr"/>
            <a:r>
              <a:rPr lang="fr-FR" sz="2000" b="1" dirty="0"/>
              <a:t>ECA = compétence en cours d’acquisition.</a:t>
            </a:r>
          </a:p>
          <a:p>
            <a:pPr algn="ctr"/>
            <a:r>
              <a:rPr lang="fr-FR" sz="2000" b="1" dirty="0"/>
              <a:t>Réussite entre 33% et 49%</a:t>
            </a:r>
            <a:endParaRPr lang="fr-FR" sz="2000" dirty="0"/>
          </a:p>
        </p:txBody>
      </p:sp>
      <p:sp>
        <p:nvSpPr>
          <p:cNvPr id="8" name="ZoneTexte 7">
            <a:extLst>
              <a:ext uri="{FF2B5EF4-FFF2-40B4-BE49-F238E27FC236}">
                <a16:creationId xmlns:a16="http://schemas.microsoft.com/office/drawing/2014/main" id="{C69C10BD-48E3-49FE-9767-F6F017D5799F}"/>
              </a:ext>
            </a:extLst>
          </p:cNvPr>
          <p:cNvSpPr txBox="1"/>
          <p:nvPr/>
        </p:nvSpPr>
        <p:spPr>
          <a:xfrm>
            <a:off x="1103260" y="5541650"/>
            <a:ext cx="3809629" cy="1015663"/>
          </a:xfrm>
          <a:prstGeom prst="rect">
            <a:avLst/>
          </a:prstGeom>
          <a:solidFill>
            <a:srgbClr val="FF0000"/>
          </a:solidFill>
        </p:spPr>
        <p:txBody>
          <a:bodyPr wrap="square" rtlCol="0">
            <a:spAutoFit/>
          </a:bodyPr>
          <a:lstStyle/>
          <a:p>
            <a:pPr algn="ctr"/>
            <a:r>
              <a:rPr lang="fr-FR" sz="2000" b="1" dirty="0"/>
              <a:t>NA = compétence non acquise.</a:t>
            </a:r>
          </a:p>
          <a:p>
            <a:pPr algn="ctr"/>
            <a:r>
              <a:rPr lang="fr-FR" sz="2000" b="1" dirty="0"/>
              <a:t>Réussite comprise entre 0% et 32%</a:t>
            </a:r>
            <a:endParaRPr lang="fr-FR" sz="2000" dirty="0"/>
          </a:p>
        </p:txBody>
      </p:sp>
      <p:pic>
        <p:nvPicPr>
          <p:cNvPr id="9" name="Image 8">
            <a:extLst>
              <a:ext uri="{FF2B5EF4-FFF2-40B4-BE49-F238E27FC236}">
                <a16:creationId xmlns:a16="http://schemas.microsoft.com/office/drawing/2014/main" id="{73911A06-D22C-4866-9C8A-22DEB5B6B0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4128" y="188718"/>
            <a:ext cx="1648496" cy="1648496"/>
          </a:xfrm>
          <a:prstGeom prst="rect">
            <a:avLst/>
          </a:prstGeom>
        </p:spPr>
      </p:pic>
      <p:sp>
        <p:nvSpPr>
          <p:cNvPr id="10" name="ZoneTexte 9">
            <a:extLst>
              <a:ext uri="{FF2B5EF4-FFF2-40B4-BE49-F238E27FC236}">
                <a16:creationId xmlns:a16="http://schemas.microsoft.com/office/drawing/2014/main" id="{29CB4995-DCDE-4A14-96FC-19F96F22CF1A}"/>
              </a:ext>
            </a:extLst>
          </p:cNvPr>
          <p:cNvSpPr txBox="1"/>
          <p:nvPr/>
        </p:nvSpPr>
        <p:spPr>
          <a:xfrm>
            <a:off x="5076056" y="2101069"/>
            <a:ext cx="3809629" cy="3170099"/>
          </a:xfrm>
          <a:prstGeom prst="rect">
            <a:avLst/>
          </a:prstGeom>
          <a:solidFill>
            <a:srgbClr val="EB8DE7"/>
          </a:solidFill>
        </p:spPr>
        <p:txBody>
          <a:bodyPr wrap="square" rtlCol="0">
            <a:spAutoFit/>
          </a:bodyPr>
          <a:lstStyle/>
          <a:p>
            <a:pPr algn="ctr"/>
            <a:r>
              <a:rPr lang="fr-FR" sz="2000" b="1" dirty="0"/>
              <a:t>Toutes les notions ne donneront pas lieu à une évaluation à préparer à la maison.</a:t>
            </a:r>
          </a:p>
          <a:p>
            <a:pPr algn="ctr"/>
            <a:r>
              <a:rPr lang="fr-FR" sz="2000" b="1" dirty="0"/>
              <a:t> </a:t>
            </a:r>
          </a:p>
          <a:p>
            <a:pPr algn="ctr"/>
            <a:r>
              <a:rPr lang="fr-FR" sz="2000" b="1" dirty="0"/>
              <a:t>Mise en place du contrôle continu et évaluation du travail dans le cahier du jour. Les exercices évalués seront signalés en amont aux</a:t>
            </a:r>
            <a:r>
              <a:rPr lang="fr-FR" sz="2000" dirty="0"/>
              <a:t> </a:t>
            </a:r>
            <a:r>
              <a:rPr lang="fr-FR" sz="2000" b="1" dirty="0"/>
              <a:t>élèves. Un tampon spécifique sera utilisé.</a:t>
            </a:r>
          </a:p>
        </p:txBody>
      </p:sp>
    </p:spTree>
    <p:extLst>
      <p:ext uri="{BB962C8B-B14F-4D97-AF65-F5344CB8AC3E}">
        <p14:creationId xmlns:p14="http://schemas.microsoft.com/office/powerpoint/2010/main" val="250218851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82"/>
          <p:cNvPicPr/>
          <p:nvPr/>
        </p:nvPicPr>
        <p:blipFill rotWithShape="1">
          <a:blip r:embed="rId2"/>
          <a:srcRect t="81116"/>
          <a:stretch/>
        </p:blipFill>
        <p:spPr>
          <a:xfrm rot="10800000">
            <a:off x="-1059183" y="115352"/>
            <a:ext cx="11305255" cy="3311280"/>
          </a:xfrm>
          <a:prstGeom prst="rect">
            <a:avLst/>
          </a:prstGeom>
        </p:spPr>
      </p:pic>
      <p:sp>
        <p:nvSpPr>
          <p:cNvPr id="2" name="Titre 1"/>
          <p:cNvSpPr>
            <a:spLocks noGrp="1"/>
          </p:cNvSpPr>
          <p:nvPr>
            <p:ph type="title"/>
          </p:nvPr>
        </p:nvSpPr>
        <p:spPr>
          <a:xfrm>
            <a:off x="265696" y="560216"/>
            <a:ext cx="8439472" cy="1362075"/>
          </a:xfrm>
        </p:spPr>
        <p:txBody>
          <a:bodyPr/>
          <a:lstStyle/>
          <a:p>
            <a:pPr algn="ctr"/>
            <a:r>
              <a:rPr lang="fr-FR" dirty="0">
                <a:latin typeface="Sketch Nice" panose="02000500000000000000" pitchFamily="2" charset="0"/>
              </a:rPr>
              <a:t>Projets de classe</a:t>
            </a:r>
          </a:p>
        </p:txBody>
      </p:sp>
      <p:sp>
        <p:nvSpPr>
          <p:cNvPr id="7" name="Espace réservé du texte 6">
            <a:extLst>
              <a:ext uri="{FF2B5EF4-FFF2-40B4-BE49-F238E27FC236}">
                <a16:creationId xmlns:a16="http://schemas.microsoft.com/office/drawing/2014/main" id="{02E6CD83-55D5-4227-9D5C-32FE2CCF755E}"/>
              </a:ext>
            </a:extLst>
          </p:cNvPr>
          <p:cNvSpPr>
            <a:spLocks noGrp="1"/>
          </p:cNvSpPr>
          <p:nvPr>
            <p:ph type="body" idx="1"/>
          </p:nvPr>
        </p:nvSpPr>
        <p:spPr>
          <a:xfrm>
            <a:off x="2771800" y="2564904"/>
            <a:ext cx="4032448" cy="2880320"/>
          </a:xfrm>
        </p:spPr>
        <p:txBody>
          <a:bodyPr>
            <a:normAutofit/>
          </a:bodyPr>
          <a:lstStyle/>
          <a:p>
            <a:r>
              <a:rPr lang="fr-FR" sz="14600" dirty="0"/>
              <a:t>?</a:t>
            </a:r>
          </a:p>
          <a:p>
            <a:r>
              <a:rPr lang="fr-FR" sz="1400" dirty="0"/>
              <a:t>Cela ne signifie pas qu’il n’y en aura pas </a:t>
            </a:r>
          </a:p>
          <a:p>
            <a:r>
              <a:rPr lang="fr-FR" sz="1400" dirty="0"/>
              <a:t>Problèmes sanitaires </a:t>
            </a:r>
          </a:p>
        </p:txBody>
      </p:sp>
    </p:spTree>
    <p:extLst>
      <p:ext uri="{BB962C8B-B14F-4D97-AF65-F5344CB8AC3E}">
        <p14:creationId xmlns:p14="http://schemas.microsoft.com/office/powerpoint/2010/main" val="95155220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1767795" y="548680"/>
            <a:ext cx="6643017" cy="3811588"/>
          </a:xfrm>
        </p:spPr>
        <p:txBody>
          <a:bodyPr/>
          <a:lstStyle/>
          <a:p>
            <a:pPr algn="ctr"/>
            <a:r>
              <a:rPr lang="fr-FR" dirty="0"/>
              <a:t>…</a:t>
            </a:r>
          </a:p>
        </p:txBody>
      </p:sp>
      <p:graphicFrame>
        <p:nvGraphicFramePr>
          <p:cNvPr id="8" name="Tableau 7">
            <a:extLst>
              <a:ext uri="{FF2B5EF4-FFF2-40B4-BE49-F238E27FC236}">
                <a16:creationId xmlns:a16="http://schemas.microsoft.com/office/drawing/2014/main" id="{A14747E1-6D2D-42D0-83FD-5E7E90A5D95D}"/>
              </a:ext>
            </a:extLst>
          </p:cNvPr>
          <p:cNvGraphicFramePr>
            <a:graphicFrameLocks noGrp="1"/>
          </p:cNvGraphicFramePr>
          <p:nvPr>
            <p:extLst>
              <p:ext uri="{D42A27DB-BD31-4B8C-83A1-F6EECF244321}">
                <p14:modId xmlns:p14="http://schemas.microsoft.com/office/powerpoint/2010/main" val="2780338273"/>
              </p:ext>
            </p:extLst>
          </p:nvPr>
        </p:nvGraphicFramePr>
        <p:xfrm>
          <a:off x="251520" y="61487"/>
          <a:ext cx="8661118" cy="6602973"/>
        </p:xfrm>
        <a:graphic>
          <a:graphicData uri="http://schemas.openxmlformats.org/drawingml/2006/table">
            <a:tbl>
              <a:tblPr firstRow="1" firstCol="1" bandRow="1">
                <a:tableStyleId>{5C22544A-7EE6-4342-B048-85BDC9FD1C3A}</a:tableStyleId>
              </a:tblPr>
              <a:tblGrid>
                <a:gridCol w="563639">
                  <a:extLst>
                    <a:ext uri="{9D8B030D-6E8A-4147-A177-3AD203B41FA5}">
                      <a16:colId xmlns:a16="http://schemas.microsoft.com/office/drawing/2014/main" val="2553553429"/>
                    </a:ext>
                  </a:extLst>
                </a:gridCol>
                <a:gridCol w="876521">
                  <a:extLst>
                    <a:ext uri="{9D8B030D-6E8A-4147-A177-3AD203B41FA5}">
                      <a16:colId xmlns:a16="http://schemas.microsoft.com/office/drawing/2014/main" val="3498485870"/>
                    </a:ext>
                  </a:extLst>
                </a:gridCol>
                <a:gridCol w="353827">
                  <a:extLst>
                    <a:ext uri="{9D8B030D-6E8A-4147-A177-3AD203B41FA5}">
                      <a16:colId xmlns:a16="http://schemas.microsoft.com/office/drawing/2014/main" val="679933242"/>
                    </a:ext>
                  </a:extLst>
                </a:gridCol>
                <a:gridCol w="615174">
                  <a:extLst>
                    <a:ext uri="{9D8B030D-6E8A-4147-A177-3AD203B41FA5}">
                      <a16:colId xmlns:a16="http://schemas.microsoft.com/office/drawing/2014/main" val="4236259177"/>
                    </a:ext>
                  </a:extLst>
                </a:gridCol>
                <a:gridCol w="615174">
                  <a:extLst>
                    <a:ext uri="{9D8B030D-6E8A-4147-A177-3AD203B41FA5}">
                      <a16:colId xmlns:a16="http://schemas.microsoft.com/office/drawing/2014/main" val="4283199880"/>
                    </a:ext>
                  </a:extLst>
                </a:gridCol>
                <a:gridCol w="236783">
                  <a:extLst>
                    <a:ext uri="{9D8B030D-6E8A-4147-A177-3AD203B41FA5}">
                      <a16:colId xmlns:a16="http://schemas.microsoft.com/office/drawing/2014/main" val="1112080946"/>
                    </a:ext>
                  </a:extLst>
                </a:gridCol>
                <a:gridCol w="900000">
                  <a:extLst>
                    <a:ext uri="{9D8B030D-6E8A-4147-A177-3AD203B41FA5}">
                      <a16:colId xmlns:a16="http://schemas.microsoft.com/office/drawing/2014/main" val="3730582297"/>
                    </a:ext>
                  </a:extLst>
                </a:gridCol>
                <a:gridCol w="900000">
                  <a:extLst>
                    <a:ext uri="{9D8B030D-6E8A-4147-A177-3AD203B41FA5}">
                      <a16:colId xmlns:a16="http://schemas.microsoft.com/office/drawing/2014/main" val="4195284207"/>
                    </a:ext>
                  </a:extLst>
                </a:gridCol>
                <a:gridCol w="900000">
                  <a:extLst>
                    <a:ext uri="{9D8B030D-6E8A-4147-A177-3AD203B41FA5}">
                      <a16:colId xmlns:a16="http://schemas.microsoft.com/office/drawing/2014/main" val="2716422703"/>
                    </a:ext>
                  </a:extLst>
                </a:gridCol>
                <a:gridCol w="900000">
                  <a:extLst>
                    <a:ext uri="{9D8B030D-6E8A-4147-A177-3AD203B41FA5}">
                      <a16:colId xmlns:a16="http://schemas.microsoft.com/office/drawing/2014/main" val="293920807"/>
                    </a:ext>
                  </a:extLst>
                </a:gridCol>
                <a:gridCol w="900000">
                  <a:extLst>
                    <a:ext uri="{9D8B030D-6E8A-4147-A177-3AD203B41FA5}">
                      <a16:colId xmlns:a16="http://schemas.microsoft.com/office/drawing/2014/main" val="3959396487"/>
                    </a:ext>
                  </a:extLst>
                </a:gridCol>
                <a:gridCol w="900000">
                  <a:extLst>
                    <a:ext uri="{9D8B030D-6E8A-4147-A177-3AD203B41FA5}">
                      <a16:colId xmlns:a16="http://schemas.microsoft.com/office/drawing/2014/main" val="4188683945"/>
                    </a:ext>
                  </a:extLst>
                </a:gridCol>
              </a:tblGrid>
              <a:tr h="244416">
                <a:tc>
                  <a:txBody>
                    <a:bodyPr/>
                    <a:lstStyle/>
                    <a:p>
                      <a:pPr algn="ctr">
                        <a:lnSpc>
                          <a:spcPct val="107000"/>
                        </a:lnSpc>
                        <a:spcAft>
                          <a:spcPts val="800"/>
                        </a:spcAft>
                      </a:pPr>
                      <a:r>
                        <a:rPr lang="fr-FR" sz="600">
                          <a:effectLst/>
                        </a:rPr>
                        <a:t>Période 1</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41111" marR="41111" marT="0" marB="0"/>
                </a:tc>
                <a:tc gridSpan="4">
                  <a:txBody>
                    <a:bodyPr/>
                    <a:lstStyle/>
                    <a:p>
                      <a:pPr algn="ctr">
                        <a:lnSpc>
                          <a:spcPct val="107000"/>
                        </a:lnSpc>
                        <a:spcAft>
                          <a:spcPts val="800"/>
                        </a:spcAft>
                      </a:pPr>
                      <a:r>
                        <a:rPr lang="fr-FR" sz="1200" dirty="0">
                          <a:effectLst/>
                        </a:rPr>
                        <a:t>lundi</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1111" marR="41111" marT="0" marB="0"/>
                </a:tc>
                <a:tc hMerge="1">
                  <a:txBody>
                    <a:bodyPr/>
                    <a:lstStyle/>
                    <a:p>
                      <a:endParaRPr lang="fr-FR"/>
                    </a:p>
                  </a:txBody>
                  <a:tcPr/>
                </a:tc>
                <a:tc hMerge="1">
                  <a:txBody>
                    <a:bodyPr/>
                    <a:lstStyle/>
                    <a:p>
                      <a:endParaRPr lang="fr-FR"/>
                    </a:p>
                  </a:txBody>
                  <a:tcPr/>
                </a:tc>
                <a:tc hMerge="1">
                  <a:txBody>
                    <a:bodyPr/>
                    <a:lstStyle/>
                    <a:p>
                      <a:endParaRPr lang="fr-FR"/>
                    </a:p>
                  </a:txBody>
                  <a:tcPr/>
                </a:tc>
                <a:tc gridSpan="3">
                  <a:txBody>
                    <a:bodyPr/>
                    <a:lstStyle/>
                    <a:p>
                      <a:pPr algn="ctr">
                        <a:lnSpc>
                          <a:spcPct val="107000"/>
                        </a:lnSpc>
                        <a:spcAft>
                          <a:spcPts val="800"/>
                        </a:spcAft>
                      </a:pPr>
                      <a:r>
                        <a:rPr lang="fr-FR" sz="1200" dirty="0">
                          <a:effectLst/>
                        </a:rPr>
                        <a:t>mardi</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1111" marR="41111" marT="0" marB="0"/>
                </a:tc>
                <a:tc hMerge="1">
                  <a:txBody>
                    <a:bodyPr/>
                    <a:lstStyle/>
                    <a:p>
                      <a:pPr algn="ctr">
                        <a:lnSpc>
                          <a:spcPct val="107000"/>
                        </a:lnSpc>
                        <a:spcAft>
                          <a:spcPts val="800"/>
                        </a:spcAft>
                      </a:pPr>
                      <a:r>
                        <a:rPr lang="fr-FR" sz="1400" dirty="0">
                          <a:effectLst/>
                        </a:rPr>
                        <a:t>mardi</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111" marR="41111" marT="0" marB="0"/>
                </a:tc>
                <a:tc hMerge="1">
                  <a:txBody>
                    <a:bodyPr/>
                    <a:lstStyle/>
                    <a:p>
                      <a:endParaRPr lang="fr-FR"/>
                    </a:p>
                  </a:txBody>
                  <a:tcPr/>
                </a:tc>
                <a:tc gridSpan="2">
                  <a:txBody>
                    <a:bodyPr/>
                    <a:lstStyle/>
                    <a:p>
                      <a:pPr algn="ctr">
                        <a:lnSpc>
                          <a:spcPct val="107000"/>
                        </a:lnSpc>
                        <a:spcAft>
                          <a:spcPts val="800"/>
                        </a:spcAft>
                      </a:pPr>
                      <a:r>
                        <a:rPr lang="fr-FR" sz="1200">
                          <a:effectLst/>
                        </a:rPr>
                        <a:t>jeudi</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41111" marR="41111" marT="0" marB="0"/>
                </a:tc>
                <a:tc hMerge="1">
                  <a:txBody>
                    <a:bodyPr/>
                    <a:lstStyle/>
                    <a:p>
                      <a:endParaRPr lang="fr-FR"/>
                    </a:p>
                  </a:txBody>
                  <a:tcPr/>
                </a:tc>
                <a:tc gridSpan="2">
                  <a:txBody>
                    <a:bodyPr/>
                    <a:lstStyle/>
                    <a:p>
                      <a:pPr algn="ctr">
                        <a:lnSpc>
                          <a:spcPct val="107000"/>
                        </a:lnSpc>
                        <a:spcAft>
                          <a:spcPts val="800"/>
                        </a:spcAft>
                      </a:pPr>
                      <a:r>
                        <a:rPr lang="fr-FR" sz="1200">
                          <a:effectLst/>
                        </a:rPr>
                        <a:t>vendredi</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41111" marR="41111" marT="0" marB="0"/>
                </a:tc>
                <a:tc hMerge="1">
                  <a:txBody>
                    <a:bodyPr/>
                    <a:lstStyle/>
                    <a:p>
                      <a:endParaRPr lang="fr-FR"/>
                    </a:p>
                  </a:txBody>
                  <a:tcPr/>
                </a:tc>
                <a:extLst>
                  <a:ext uri="{0D108BD9-81ED-4DB2-BD59-A6C34878D82A}">
                    <a16:rowId xmlns:a16="http://schemas.microsoft.com/office/drawing/2014/main" val="3218264442"/>
                  </a:ext>
                </a:extLst>
              </a:tr>
              <a:tr h="0">
                <a:tc>
                  <a:txBody>
                    <a:bodyPr/>
                    <a:lstStyle/>
                    <a:p>
                      <a:pPr>
                        <a:lnSpc>
                          <a:spcPct val="100000"/>
                        </a:lnSpc>
                        <a:spcAft>
                          <a:spcPts val="0"/>
                        </a:spcAft>
                      </a:pPr>
                      <a:r>
                        <a:rPr lang="fr-FR" sz="1000">
                          <a:effectLst/>
                        </a:rPr>
                        <a:t>9h</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41111" marR="41111" marT="0" marB="0"/>
                </a:tc>
                <a:tc gridSpan="11">
                  <a:txBody>
                    <a:bodyPr/>
                    <a:lstStyle/>
                    <a:p>
                      <a:pPr algn="ctr">
                        <a:lnSpc>
                          <a:spcPct val="100000"/>
                        </a:lnSpc>
                        <a:spcAft>
                          <a:spcPts val="0"/>
                        </a:spcAft>
                      </a:pPr>
                      <a:r>
                        <a:rPr lang="fr-FR" sz="1200" dirty="0">
                          <a:effectLst/>
                        </a:rPr>
                        <a:t>Rituels : date, météo, arts, …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1111" marR="41111" marT="0" marB="0" anchor="ct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38826318"/>
                  </a:ext>
                </a:extLst>
              </a:tr>
              <a:tr h="0">
                <a:tc>
                  <a:txBody>
                    <a:bodyPr/>
                    <a:lstStyle/>
                    <a:p>
                      <a:pPr>
                        <a:lnSpc>
                          <a:spcPct val="100000"/>
                        </a:lnSpc>
                        <a:spcAft>
                          <a:spcPts val="0"/>
                        </a:spcAft>
                      </a:pPr>
                      <a:r>
                        <a:rPr lang="fr-FR" sz="1000">
                          <a:effectLst/>
                        </a:rPr>
                        <a:t>9h15</a:t>
                      </a:r>
                    </a:p>
                    <a:p>
                      <a:pPr>
                        <a:lnSpc>
                          <a:spcPct val="100000"/>
                        </a:lnSpc>
                        <a:spcAft>
                          <a:spcPts val="0"/>
                        </a:spcAft>
                      </a:pPr>
                      <a:r>
                        <a:rPr lang="fr-FR" sz="1000">
                          <a:effectLst/>
                        </a:rPr>
                        <a:t> </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41111" marR="41111" marT="0" marB="0"/>
                </a:tc>
                <a:tc gridSpan="4">
                  <a:txBody>
                    <a:bodyPr/>
                    <a:lstStyle/>
                    <a:p>
                      <a:pPr algn="ctr">
                        <a:lnSpc>
                          <a:spcPct val="100000"/>
                        </a:lnSpc>
                        <a:spcAft>
                          <a:spcPts val="0"/>
                        </a:spcAft>
                      </a:pPr>
                      <a:r>
                        <a:rPr lang="fr-FR" sz="1200" dirty="0">
                          <a:effectLst/>
                        </a:rPr>
                        <a:t> Etude du code (Piano): reco visuel + lecture syllabes, phono</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1111" marR="41111" marT="0" marB="0" anchor="ctr"/>
                </a:tc>
                <a:tc hMerge="1">
                  <a:txBody>
                    <a:bodyPr/>
                    <a:lstStyle/>
                    <a:p>
                      <a:endParaRPr lang="fr-FR"/>
                    </a:p>
                  </a:txBody>
                  <a:tcPr/>
                </a:tc>
                <a:tc hMerge="1">
                  <a:txBody>
                    <a:bodyPr/>
                    <a:lstStyle/>
                    <a:p>
                      <a:endParaRPr lang="fr-FR"/>
                    </a:p>
                  </a:txBody>
                  <a:tcPr/>
                </a:tc>
                <a:tc hMerge="1">
                  <a:txBody>
                    <a:bodyPr/>
                    <a:lstStyle/>
                    <a:p>
                      <a:endParaRPr lang="fr-FR"/>
                    </a:p>
                  </a:txBody>
                  <a:tcPr/>
                </a:tc>
                <a:tc gridSpan="3">
                  <a:txBody>
                    <a:bodyPr/>
                    <a:lstStyle/>
                    <a:p>
                      <a:pPr algn="ctr">
                        <a:lnSpc>
                          <a:spcPct val="100000"/>
                        </a:lnSpc>
                        <a:spcAft>
                          <a:spcPts val="0"/>
                        </a:spcAft>
                      </a:pPr>
                      <a:r>
                        <a:rPr lang="fr-FR" sz="1200" dirty="0">
                          <a:effectLst/>
                        </a:rPr>
                        <a:t>Etude du code : encodage syllabes/mots, lecture manuel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1111" marR="41111" marT="0" marB="0" anchor="ctr"/>
                </a:tc>
                <a:tc hMerge="1">
                  <a:txBody>
                    <a:bodyPr/>
                    <a:lstStyle/>
                    <a:p>
                      <a:pPr algn="ctr">
                        <a:lnSpc>
                          <a:spcPct val="107000"/>
                        </a:lnSpc>
                        <a:spcAft>
                          <a:spcPts val="800"/>
                        </a:spcAft>
                      </a:pPr>
                      <a:r>
                        <a:rPr lang="fr-FR" sz="1400" dirty="0">
                          <a:effectLst/>
                        </a:rPr>
                        <a:t>Etude du code : encodage syllabes/mots, lecture manuel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111" marR="41111" marT="0" marB="0" anchor="ctr"/>
                </a:tc>
                <a:tc hMerge="1">
                  <a:txBody>
                    <a:bodyPr/>
                    <a:lstStyle/>
                    <a:p>
                      <a:endParaRPr lang="fr-FR"/>
                    </a:p>
                  </a:txBody>
                  <a:tcPr/>
                </a:tc>
                <a:tc gridSpan="2">
                  <a:txBody>
                    <a:bodyPr/>
                    <a:lstStyle/>
                    <a:p>
                      <a:pPr algn="ctr">
                        <a:lnSpc>
                          <a:spcPct val="100000"/>
                        </a:lnSpc>
                        <a:spcAft>
                          <a:spcPts val="0"/>
                        </a:spcAft>
                      </a:pPr>
                      <a:r>
                        <a:rPr lang="fr-FR" sz="1200">
                          <a:effectLst/>
                        </a:rPr>
                        <a:t> Etude du code (Piano): reco visuel + lecture syllabes, phono</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41111" marR="41111" marT="0" marB="0" anchor="ctr"/>
                </a:tc>
                <a:tc hMerge="1">
                  <a:txBody>
                    <a:bodyPr/>
                    <a:lstStyle/>
                    <a:p>
                      <a:endParaRPr lang="fr-FR"/>
                    </a:p>
                  </a:txBody>
                  <a:tcPr/>
                </a:tc>
                <a:tc gridSpan="2">
                  <a:txBody>
                    <a:bodyPr/>
                    <a:lstStyle/>
                    <a:p>
                      <a:pPr algn="ctr">
                        <a:lnSpc>
                          <a:spcPct val="100000"/>
                        </a:lnSpc>
                        <a:spcAft>
                          <a:spcPts val="0"/>
                        </a:spcAft>
                      </a:pPr>
                      <a:r>
                        <a:rPr lang="fr-FR" sz="1200" dirty="0">
                          <a:effectLst/>
                        </a:rPr>
                        <a:t>Etude du code (Piano): reco visuel + lecture syllabes, phono</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1111" marR="41111" marT="0" marB="0" anchor="ctr"/>
                </a:tc>
                <a:tc hMerge="1">
                  <a:txBody>
                    <a:bodyPr/>
                    <a:lstStyle/>
                    <a:p>
                      <a:endParaRPr lang="fr-FR"/>
                    </a:p>
                  </a:txBody>
                  <a:tcPr/>
                </a:tc>
                <a:extLst>
                  <a:ext uri="{0D108BD9-81ED-4DB2-BD59-A6C34878D82A}">
                    <a16:rowId xmlns:a16="http://schemas.microsoft.com/office/drawing/2014/main" val="2808888514"/>
                  </a:ext>
                </a:extLst>
              </a:tr>
              <a:tr h="0">
                <a:tc>
                  <a:txBody>
                    <a:bodyPr/>
                    <a:lstStyle/>
                    <a:p>
                      <a:pPr>
                        <a:lnSpc>
                          <a:spcPct val="100000"/>
                        </a:lnSpc>
                        <a:spcAft>
                          <a:spcPts val="0"/>
                        </a:spcAft>
                      </a:pPr>
                      <a:r>
                        <a:rPr lang="fr-FR" sz="1000">
                          <a:effectLst/>
                        </a:rPr>
                        <a:t>9h30</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41111" marR="41111" marT="0" marB="0"/>
                </a:tc>
                <a:tc gridSpan="4">
                  <a:txBody>
                    <a:bodyPr/>
                    <a:lstStyle/>
                    <a:p>
                      <a:pPr algn="ctr">
                        <a:lnSpc>
                          <a:spcPct val="100000"/>
                        </a:lnSpc>
                        <a:spcAft>
                          <a:spcPts val="0"/>
                        </a:spcAft>
                      </a:pPr>
                      <a:r>
                        <a:rPr lang="fr-FR" sz="1200">
                          <a:effectLst/>
                        </a:rPr>
                        <a:t>Ateliers/PDT</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41111" marR="41111" marT="0" marB="0" anchor="ctr"/>
                </a:tc>
                <a:tc hMerge="1">
                  <a:txBody>
                    <a:bodyPr/>
                    <a:lstStyle/>
                    <a:p>
                      <a:endParaRPr lang="fr-FR"/>
                    </a:p>
                  </a:txBody>
                  <a:tcPr/>
                </a:tc>
                <a:tc hMerge="1">
                  <a:txBody>
                    <a:bodyPr/>
                    <a:lstStyle/>
                    <a:p>
                      <a:endParaRPr lang="fr-FR"/>
                    </a:p>
                  </a:txBody>
                  <a:tcPr/>
                </a:tc>
                <a:tc hMerge="1">
                  <a:txBody>
                    <a:bodyPr/>
                    <a:lstStyle/>
                    <a:p>
                      <a:endParaRPr lang="fr-FR"/>
                    </a:p>
                  </a:txBody>
                  <a:tcPr/>
                </a:tc>
                <a:tc gridSpan="3">
                  <a:txBody>
                    <a:bodyPr/>
                    <a:lstStyle/>
                    <a:p>
                      <a:pPr algn="ctr">
                        <a:lnSpc>
                          <a:spcPct val="100000"/>
                        </a:lnSpc>
                        <a:spcAft>
                          <a:spcPts val="0"/>
                        </a:spcAft>
                      </a:pPr>
                      <a:r>
                        <a:rPr lang="fr-FR" sz="1200" dirty="0">
                          <a:effectLst/>
                        </a:rPr>
                        <a:t>Ateliers/PDT</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1111" marR="41111" marT="0" marB="0" anchor="ctr"/>
                </a:tc>
                <a:tc hMerge="1">
                  <a:txBody>
                    <a:bodyPr/>
                    <a:lstStyle/>
                    <a:p>
                      <a:pPr algn="ctr">
                        <a:lnSpc>
                          <a:spcPct val="107000"/>
                        </a:lnSpc>
                        <a:spcAft>
                          <a:spcPts val="800"/>
                        </a:spcAft>
                      </a:pPr>
                      <a:r>
                        <a:rPr lang="fr-FR" sz="1400" dirty="0">
                          <a:effectLst/>
                        </a:rPr>
                        <a:t>Ateliers/PDT</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111" marR="41111" marT="0" marB="0" anchor="ctr"/>
                </a:tc>
                <a:tc hMerge="1">
                  <a:txBody>
                    <a:bodyPr/>
                    <a:lstStyle/>
                    <a:p>
                      <a:endParaRPr lang="fr-FR"/>
                    </a:p>
                  </a:txBody>
                  <a:tcPr/>
                </a:tc>
                <a:tc>
                  <a:txBody>
                    <a:bodyPr/>
                    <a:lstStyle/>
                    <a:p>
                      <a:pPr algn="ctr">
                        <a:lnSpc>
                          <a:spcPct val="100000"/>
                        </a:lnSpc>
                        <a:spcAft>
                          <a:spcPts val="0"/>
                        </a:spcAft>
                      </a:pPr>
                      <a:r>
                        <a:rPr lang="fr-FR" sz="1200">
                          <a:effectLst/>
                        </a:rPr>
                        <a:t>Ecriture A</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41111" marR="41111" marT="0" marB="0" anchor="ctr"/>
                </a:tc>
                <a:tc>
                  <a:txBody>
                    <a:bodyPr/>
                    <a:lstStyle/>
                    <a:p>
                      <a:pPr algn="ctr">
                        <a:lnSpc>
                          <a:spcPct val="100000"/>
                        </a:lnSpc>
                        <a:spcAft>
                          <a:spcPts val="0"/>
                        </a:spcAft>
                      </a:pPr>
                      <a:r>
                        <a:rPr lang="fr-FR" sz="1200">
                          <a:effectLst/>
                        </a:rPr>
                        <a:t>Graphisme ou écriture B</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41111" marR="41111" marT="0" marB="0" anchor="ctr"/>
                </a:tc>
                <a:tc gridSpan="2">
                  <a:txBody>
                    <a:bodyPr/>
                    <a:lstStyle/>
                    <a:p>
                      <a:pPr algn="ctr">
                        <a:lnSpc>
                          <a:spcPct val="100000"/>
                        </a:lnSpc>
                        <a:spcAft>
                          <a:spcPts val="0"/>
                        </a:spcAft>
                      </a:pPr>
                      <a:r>
                        <a:rPr lang="fr-FR" sz="1200" dirty="0">
                          <a:effectLst/>
                        </a:rPr>
                        <a:t>Ateliers/PDT</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1111" marR="41111" marT="0" marB="0" anchor="ctr"/>
                </a:tc>
                <a:tc hMerge="1">
                  <a:txBody>
                    <a:bodyPr/>
                    <a:lstStyle/>
                    <a:p>
                      <a:endParaRPr lang="fr-FR"/>
                    </a:p>
                  </a:txBody>
                  <a:tcPr/>
                </a:tc>
                <a:extLst>
                  <a:ext uri="{0D108BD9-81ED-4DB2-BD59-A6C34878D82A}">
                    <a16:rowId xmlns:a16="http://schemas.microsoft.com/office/drawing/2014/main" val="1752949548"/>
                  </a:ext>
                </a:extLst>
              </a:tr>
              <a:tr h="0">
                <a:tc>
                  <a:txBody>
                    <a:bodyPr/>
                    <a:lstStyle/>
                    <a:p>
                      <a:pPr>
                        <a:lnSpc>
                          <a:spcPct val="100000"/>
                        </a:lnSpc>
                        <a:spcAft>
                          <a:spcPts val="0"/>
                        </a:spcAft>
                      </a:pPr>
                      <a:r>
                        <a:rPr lang="fr-FR" sz="1000">
                          <a:effectLst/>
                        </a:rPr>
                        <a:t>9h55</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41111" marR="41111" marT="0" marB="0"/>
                </a:tc>
                <a:tc>
                  <a:txBody>
                    <a:bodyPr/>
                    <a:lstStyle/>
                    <a:p>
                      <a:pPr algn="ctr">
                        <a:lnSpc>
                          <a:spcPct val="100000"/>
                        </a:lnSpc>
                        <a:spcAft>
                          <a:spcPts val="0"/>
                        </a:spcAft>
                      </a:pPr>
                      <a:r>
                        <a:rPr lang="fr-FR" sz="1400">
                          <a:effectLst/>
                        </a:rPr>
                        <a:t>Ecriture A</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1111" marR="41111" marT="0" marB="0" anchor="ctr"/>
                </a:tc>
                <a:tc gridSpan="3">
                  <a:txBody>
                    <a:bodyPr/>
                    <a:lstStyle/>
                    <a:p>
                      <a:pPr algn="ctr">
                        <a:lnSpc>
                          <a:spcPct val="100000"/>
                        </a:lnSpc>
                        <a:spcAft>
                          <a:spcPts val="0"/>
                        </a:spcAft>
                      </a:pPr>
                      <a:r>
                        <a:rPr lang="fr-FR" sz="1200">
                          <a:effectLst/>
                        </a:rPr>
                        <a:t>Graphisme</a:t>
                      </a:r>
                    </a:p>
                    <a:p>
                      <a:pPr algn="ctr">
                        <a:lnSpc>
                          <a:spcPct val="100000"/>
                        </a:lnSpc>
                        <a:spcAft>
                          <a:spcPts val="0"/>
                        </a:spcAft>
                      </a:pPr>
                      <a:r>
                        <a:rPr lang="fr-FR" sz="1200">
                          <a:effectLst/>
                        </a:rPr>
                        <a:t>ou écriture  B</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41111" marR="41111" marT="0" marB="0" anchor="ctr"/>
                </a:tc>
                <a:tc hMerge="1">
                  <a:txBody>
                    <a:bodyPr/>
                    <a:lstStyle/>
                    <a:p>
                      <a:endParaRPr lang="fr-FR"/>
                    </a:p>
                  </a:txBody>
                  <a:tcPr/>
                </a:tc>
                <a:tc hMerge="1">
                  <a:txBody>
                    <a:bodyPr/>
                    <a:lstStyle/>
                    <a:p>
                      <a:endParaRPr lang="fr-FR"/>
                    </a:p>
                  </a:txBody>
                  <a:tcPr/>
                </a:tc>
                <a:tc gridSpan="2">
                  <a:txBody>
                    <a:bodyPr/>
                    <a:lstStyle/>
                    <a:p>
                      <a:pPr algn="ctr">
                        <a:lnSpc>
                          <a:spcPct val="100000"/>
                        </a:lnSpc>
                        <a:spcAft>
                          <a:spcPts val="0"/>
                        </a:spcAft>
                      </a:pPr>
                      <a:r>
                        <a:rPr lang="fr-FR" sz="1200" dirty="0">
                          <a:effectLst/>
                        </a:rPr>
                        <a:t>Graphisme ou écriture A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1111" marR="41111" marT="0" marB="0" anchor="ctr"/>
                </a:tc>
                <a:tc hMerge="1">
                  <a:txBody>
                    <a:bodyPr/>
                    <a:lstStyle/>
                    <a:p>
                      <a:pPr algn="ctr">
                        <a:lnSpc>
                          <a:spcPct val="107000"/>
                        </a:lnSpc>
                        <a:spcAft>
                          <a:spcPts val="800"/>
                        </a:spcAft>
                      </a:pPr>
                      <a:r>
                        <a:rPr lang="fr-FR" sz="1400">
                          <a:effectLst/>
                        </a:rPr>
                        <a:t>Graphisme ou écriture A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1111" marR="41111" marT="0" marB="0" anchor="ctr"/>
                </a:tc>
                <a:tc>
                  <a:txBody>
                    <a:bodyPr/>
                    <a:lstStyle/>
                    <a:p>
                      <a:pPr algn="ctr">
                        <a:lnSpc>
                          <a:spcPct val="100000"/>
                        </a:lnSpc>
                        <a:spcAft>
                          <a:spcPts val="0"/>
                        </a:spcAft>
                      </a:pPr>
                      <a:r>
                        <a:rPr lang="fr-FR" sz="1200">
                          <a:effectLst/>
                        </a:rPr>
                        <a:t>Ecriture  B</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41111" marR="41111" marT="0" marB="0" anchor="ctr"/>
                </a:tc>
                <a:tc gridSpan="2">
                  <a:txBody>
                    <a:bodyPr/>
                    <a:lstStyle/>
                    <a:p>
                      <a:pPr algn="ctr">
                        <a:lnSpc>
                          <a:spcPct val="100000"/>
                        </a:lnSpc>
                        <a:spcAft>
                          <a:spcPts val="0"/>
                        </a:spcAft>
                      </a:pPr>
                      <a:r>
                        <a:rPr lang="fr-FR" sz="1200" dirty="0">
                          <a:effectLst/>
                        </a:rPr>
                        <a:t>Compréhension orale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1111" marR="41111" marT="0" marB="0" anchor="ctr"/>
                </a:tc>
                <a:tc hMerge="1">
                  <a:txBody>
                    <a:bodyPr/>
                    <a:lstStyle/>
                    <a:p>
                      <a:endParaRPr lang="fr-FR"/>
                    </a:p>
                  </a:txBody>
                  <a:tcPr/>
                </a:tc>
                <a:tc>
                  <a:txBody>
                    <a:bodyPr/>
                    <a:lstStyle/>
                    <a:p>
                      <a:pPr algn="ctr">
                        <a:lnSpc>
                          <a:spcPct val="100000"/>
                        </a:lnSpc>
                        <a:spcAft>
                          <a:spcPts val="0"/>
                        </a:spcAft>
                      </a:pPr>
                      <a:r>
                        <a:rPr lang="fr-FR" sz="1200">
                          <a:effectLst/>
                        </a:rPr>
                        <a:t>Graphisme ou écriture A</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41111" marR="41111" marT="0" marB="0" anchor="ctr"/>
                </a:tc>
                <a:tc>
                  <a:txBody>
                    <a:bodyPr/>
                    <a:lstStyle/>
                    <a:p>
                      <a:pPr algn="ctr">
                        <a:lnSpc>
                          <a:spcPct val="100000"/>
                        </a:lnSpc>
                        <a:spcAft>
                          <a:spcPts val="0"/>
                        </a:spcAft>
                      </a:pPr>
                      <a:r>
                        <a:rPr lang="fr-FR" sz="1200">
                          <a:effectLst/>
                        </a:rPr>
                        <a:t>Ecriture B</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41111" marR="41111" marT="0" marB="0" anchor="ctr"/>
                </a:tc>
                <a:extLst>
                  <a:ext uri="{0D108BD9-81ED-4DB2-BD59-A6C34878D82A}">
                    <a16:rowId xmlns:a16="http://schemas.microsoft.com/office/drawing/2014/main" val="2116316343"/>
                  </a:ext>
                </a:extLst>
              </a:tr>
              <a:tr h="0">
                <a:tc>
                  <a:txBody>
                    <a:bodyPr/>
                    <a:lstStyle/>
                    <a:p>
                      <a:pPr>
                        <a:lnSpc>
                          <a:spcPct val="100000"/>
                        </a:lnSpc>
                        <a:spcAft>
                          <a:spcPts val="0"/>
                        </a:spcAft>
                      </a:pPr>
                      <a:r>
                        <a:rPr lang="fr-FR" sz="1000">
                          <a:effectLst/>
                        </a:rPr>
                        <a:t>10h-15 : 10h35</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41111" marR="41111" marT="0" marB="0"/>
                </a:tc>
                <a:tc gridSpan="11">
                  <a:txBody>
                    <a:bodyPr/>
                    <a:lstStyle/>
                    <a:p>
                      <a:pPr algn="ctr">
                        <a:lnSpc>
                          <a:spcPct val="100000"/>
                        </a:lnSpc>
                        <a:spcAft>
                          <a:spcPts val="0"/>
                        </a:spcAft>
                      </a:pPr>
                      <a:r>
                        <a:rPr lang="fr-FR" sz="1200" dirty="0">
                          <a:effectLst/>
                        </a:rPr>
                        <a:t>récréation</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1111" marR="41111" marT="0" marB="0" anchor="ct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443055068"/>
                  </a:ext>
                </a:extLst>
              </a:tr>
              <a:tr h="0">
                <a:tc>
                  <a:txBody>
                    <a:bodyPr/>
                    <a:lstStyle/>
                    <a:p>
                      <a:pPr>
                        <a:lnSpc>
                          <a:spcPct val="100000"/>
                        </a:lnSpc>
                        <a:spcAft>
                          <a:spcPts val="0"/>
                        </a:spcAft>
                      </a:pPr>
                      <a:r>
                        <a:rPr lang="fr-FR" sz="1000">
                          <a:effectLst/>
                        </a:rPr>
                        <a:t>10h40</a:t>
                      </a:r>
                    </a:p>
                    <a:p>
                      <a:pPr>
                        <a:lnSpc>
                          <a:spcPct val="100000"/>
                        </a:lnSpc>
                        <a:spcAft>
                          <a:spcPts val="0"/>
                        </a:spcAft>
                      </a:pPr>
                      <a:r>
                        <a:rPr lang="fr-FR" sz="1000">
                          <a:effectLst/>
                        </a:rPr>
                        <a:t> </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41111" marR="41111" marT="0" marB="0"/>
                </a:tc>
                <a:tc gridSpan="4">
                  <a:txBody>
                    <a:bodyPr/>
                    <a:lstStyle/>
                    <a:p>
                      <a:pPr algn="ctr">
                        <a:lnSpc>
                          <a:spcPct val="100000"/>
                        </a:lnSpc>
                        <a:spcAft>
                          <a:spcPts val="0"/>
                        </a:spcAft>
                      </a:pPr>
                      <a:r>
                        <a:rPr lang="fr-FR" sz="1200">
                          <a:effectLst/>
                        </a:rPr>
                        <a:t>Mathématiques MHM collectif</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41111" marR="41111" marT="0" marB="0" anchor="ctr"/>
                </a:tc>
                <a:tc hMerge="1">
                  <a:txBody>
                    <a:bodyPr/>
                    <a:lstStyle/>
                    <a:p>
                      <a:endParaRPr lang="fr-FR"/>
                    </a:p>
                  </a:txBody>
                  <a:tcPr/>
                </a:tc>
                <a:tc hMerge="1">
                  <a:txBody>
                    <a:bodyPr/>
                    <a:lstStyle/>
                    <a:p>
                      <a:endParaRPr lang="fr-FR"/>
                    </a:p>
                  </a:txBody>
                  <a:tcPr/>
                </a:tc>
                <a:tc hMerge="1">
                  <a:txBody>
                    <a:bodyPr/>
                    <a:lstStyle/>
                    <a:p>
                      <a:endParaRPr lang="fr-FR"/>
                    </a:p>
                  </a:txBody>
                  <a:tcPr/>
                </a:tc>
                <a:tc gridSpan="3">
                  <a:txBody>
                    <a:bodyPr/>
                    <a:lstStyle/>
                    <a:p>
                      <a:pPr algn="ctr">
                        <a:lnSpc>
                          <a:spcPct val="100000"/>
                        </a:lnSpc>
                        <a:spcAft>
                          <a:spcPts val="0"/>
                        </a:spcAft>
                      </a:pPr>
                      <a:r>
                        <a:rPr lang="fr-FR" sz="1200">
                          <a:effectLst/>
                        </a:rPr>
                        <a:t>Mathématiques MHM collectif</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41111" marR="41111" marT="0" marB="0" anchor="ctr"/>
                </a:tc>
                <a:tc hMerge="1">
                  <a:txBody>
                    <a:bodyPr/>
                    <a:lstStyle/>
                    <a:p>
                      <a:pPr algn="ctr">
                        <a:lnSpc>
                          <a:spcPct val="107000"/>
                        </a:lnSpc>
                        <a:spcAft>
                          <a:spcPts val="800"/>
                        </a:spcAft>
                      </a:pPr>
                      <a:r>
                        <a:rPr lang="fr-FR" sz="1400">
                          <a:effectLst/>
                        </a:rPr>
                        <a:t>Mathématiques MHM collectif</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1111" marR="41111" marT="0" marB="0" anchor="ctr"/>
                </a:tc>
                <a:tc hMerge="1">
                  <a:txBody>
                    <a:bodyPr/>
                    <a:lstStyle/>
                    <a:p>
                      <a:endParaRPr lang="fr-FR"/>
                    </a:p>
                  </a:txBody>
                  <a:tcPr/>
                </a:tc>
                <a:tc gridSpan="2">
                  <a:txBody>
                    <a:bodyPr/>
                    <a:lstStyle/>
                    <a:p>
                      <a:pPr algn="ctr">
                        <a:lnSpc>
                          <a:spcPct val="100000"/>
                        </a:lnSpc>
                        <a:spcAft>
                          <a:spcPts val="0"/>
                        </a:spcAft>
                      </a:pPr>
                      <a:r>
                        <a:rPr lang="fr-FR" sz="1200" dirty="0">
                          <a:effectLst/>
                        </a:rPr>
                        <a:t>Mathématiques MHM collectif</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1111" marR="41111" marT="0" marB="0" anchor="ctr"/>
                </a:tc>
                <a:tc hMerge="1">
                  <a:txBody>
                    <a:bodyPr/>
                    <a:lstStyle/>
                    <a:p>
                      <a:endParaRPr lang="fr-FR"/>
                    </a:p>
                  </a:txBody>
                  <a:tcPr/>
                </a:tc>
                <a:tc gridSpan="2">
                  <a:txBody>
                    <a:bodyPr/>
                    <a:lstStyle/>
                    <a:p>
                      <a:pPr algn="ctr">
                        <a:lnSpc>
                          <a:spcPct val="100000"/>
                        </a:lnSpc>
                        <a:spcAft>
                          <a:spcPts val="0"/>
                        </a:spcAft>
                      </a:pPr>
                      <a:r>
                        <a:rPr lang="fr-FR" sz="1200" dirty="0">
                          <a:effectLst/>
                        </a:rPr>
                        <a:t>Mathématiques MHM collectif</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1111" marR="41111" marT="0" marB="0" anchor="ctr"/>
                </a:tc>
                <a:tc hMerge="1">
                  <a:txBody>
                    <a:bodyPr/>
                    <a:lstStyle/>
                    <a:p>
                      <a:endParaRPr lang="fr-FR"/>
                    </a:p>
                  </a:txBody>
                  <a:tcPr/>
                </a:tc>
                <a:extLst>
                  <a:ext uri="{0D108BD9-81ED-4DB2-BD59-A6C34878D82A}">
                    <a16:rowId xmlns:a16="http://schemas.microsoft.com/office/drawing/2014/main" val="3665640389"/>
                  </a:ext>
                </a:extLst>
              </a:tr>
              <a:tr h="0">
                <a:tc>
                  <a:txBody>
                    <a:bodyPr/>
                    <a:lstStyle/>
                    <a:p>
                      <a:pPr>
                        <a:lnSpc>
                          <a:spcPct val="100000"/>
                        </a:lnSpc>
                        <a:spcAft>
                          <a:spcPts val="0"/>
                        </a:spcAft>
                      </a:pPr>
                      <a:r>
                        <a:rPr lang="fr-FR" sz="1000">
                          <a:effectLst/>
                        </a:rPr>
                        <a:t>11h10</a:t>
                      </a:r>
                    </a:p>
                    <a:p>
                      <a:pPr>
                        <a:lnSpc>
                          <a:spcPct val="100000"/>
                        </a:lnSpc>
                        <a:spcAft>
                          <a:spcPts val="0"/>
                        </a:spcAft>
                      </a:pPr>
                      <a:r>
                        <a:rPr lang="fr-FR" sz="1000">
                          <a:effectLst/>
                        </a:rPr>
                        <a:t> </a:t>
                      </a:r>
                    </a:p>
                    <a:p>
                      <a:pPr>
                        <a:lnSpc>
                          <a:spcPct val="100000"/>
                        </a:lnSpc>
                        <a:spcAft>
                          <a:spcPts val="0"/>
                        </a:spcAft>
                      </a:pPr>
                      <a:r>
                        <a:rPr lang="fr-FR" sz="1000">
                          <a:effectLst/>
                        </a:rPr>
                        <a:t>11h45</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41111" marR="41111" marT="0" marB="0"/>
                </a:tc>
                <a:tc gridSpan="4">
                  <a:txBody>
                    <a:bodyPr/>
                    <a:lstStyle/>
                    <a:p>
                      <a:pPr algn="ctr">
                        <a:lnSpc>
                          <a:spcPct val="100000"/>
                        </a:lnSpc>
                        <a:spcAft>
                          <a:spcPts val="0"/>
                        </a:spcAft>
                      </a:pPr>
                      <a:r>
                        <a:rPr lang="fr-FR" sz="1200">
                          <a:effectLst/>
                        </a:rPr>
                        <a:t>Apprentissages/Ateliers</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41111" marR="41111" marT="0" marB="0" anchor="ctr"/>
                </a:tc>
                <a:tc hMerge="1">
                  <a:txBody>
                    <a:bodyPr/>
                    <a:lstStyle/>
                    <a:p>
                      <a:endParaRPr lang="fr-FR"/>
                    </a:p>
                  </a:txBody>
                  <a:tcPr/>
                </a:tc>
                <a:tc hMerge="1">
                  <a:txBody>
                    <a:bodyPr/>
                    <a:lstStyle/>
                    <a:p>
                      <a:endParaRPr lang="fr-FR"/>
                    </a:p>
                  </a:txBody>
                  <a:tcPr/>
                </a:tc>
                <a:tc hMerge="1">
                  <a:txBody>
                    <a:bodyPr/>
                    <a:lstStyle/>
                    <a:p>
                      <a:endParaRPr lang="fr-FR"/>
                    </a:p>
                  </a:txBody>
                  <a:tcPr/>
                </a:tc>
                <a:tc gridSpan="3">
                  <a:txBody>
                    <a:bodyPr/>
                    <a:lstStyle/>
                    <a:p>
                      <a:pPr algn="ctr">
                        <a:lnSpc>
                          <a:spcPct val="100000"/>
                        </a:lnSpc>
                        <a:spcAft>
                          <a:spcPts val="0"/>
                        </a:spcAft>
                      </a:pPr>
                      <a:r>
                        <a:rPr lang="fr-FR" sz="1200">
                          <a:effectLst/>
                        </a:rPr>
                        <a:t>Apprentissages/Ateliers</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41111" marR="41111" marT="0" marB="0" anchor="ctr"/>
                </a:tc>
                <a:tc hMerge="1">
                  <a:txBody>
                    <a:bodyPr/>
                    <a:lstStyle/>
                    <a:p>
                      <a:pPr algn="ctr">
                        <a:lnSpc>
                          <a:spcPct val="107000"/>
                        </a:lnSpc>
                        <a:spcAft>
                          <a:spcPts val="800"/>
                        </a:spcAft>
                      </a:pPr>
                      <a:r>
                        <a:rPr lang="fr-FR" sz="1400">
                          <a:effectLst/>
                        </a:rPr>
                        <a:t>Apprentissages/Ateliers</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1111" marR="41111" marT="0" marB="0" anchor="ctr"/>
                </a:tc>
                <a:tc hMerge="1">
                  <a:txBody>
                    <a:bodyPr/>
                    <a:lstStyle/>
                    <a:p>
                      <a:endParaRPr lang="fr-FR"/>
                    </a:p>
                  </a:txBody>
                  <a:tcPr/>
                </a:tc>
                <a:tc gridSpan="2">
                  <a:txBody>
                    <a:bodyPr/>
                    <a:lstStyle/>
                    <a:p>
                      <a:pPr algn="ctr">
                        <a:lnSpc>
                          <a:spcPct val="100000"/>
                        </a:lnSpc>
                        <a:spcAft>
                          <a:spcPts val="0"/>
                        </a:spcAft>
                      </a:pPr>
                      <a:r>
                        <a:rPr lang="fr-FR" sz="1200" dirty="0">
                          <a:effectLst/>
                        </a:rPr>
                        <a:t>Apprentissages/Ateliers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1111" marR="41111" marT="0" marB="0" anchor="ctr"/>
                </a:tc>
                <a:tc hMerge="1">
                  <a:txBody>
                    <a:bodyPr/>
                    <a:lstStyle/>
                    <a:p>
                      <a:endParaRPr lang="fr-FR"/>
                    </a:p>
                  </a:txBody>
                  <a:tcPr/>
                </a:tc>
                <a:tc gridSpan="2">
                  <a:txBody>
                    <a:bodyPr/>
                    <a:lstStyle/>
                    <a:p>
                      <a:pPr algn="ctr">
                        <a:lnSpc>
                          <a:spcPct val="100000"/>
                        </a:lnSpc>
                        <a:spcAft>
                          <a:spcPts val="0"/>
                        </a:spcAft>
                      </a:pPr>
                      <a:r>
                        <a:rPr lang="fr-FR" sz="1200" dirty="0">
                          <a:effectLst/>
                        </a:rPr>
                        <a:t>Apprentissages/Ateliers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1111" marR="41111" marT="0" marB="0" anchor="ctr"/>
                </a:tc>
                <a:tc hMerge="1">
                  <a:txBody>
                    <a:bodyPr/>
                    <a:lstStyle/>
                    <a:p>
                      <a:endParaRPr lang="fr-FR"/>
                    </a:p>
                  </a:txBody>
                  <a:tcPr/>
                </a:tc>
                <a:extLst>
                  <a:ext uri="{0D108BD9-81ED-4DB2-BD59-A6C34878D82A}">
                    <a16:rowId xmlns:a16="http://schemas.microsoft.com/office/drawing/2014/main" val="540201123"/>
                  </a:ext>
                </a:extLst>
              </a:tr>
              <a:tr h="0">
                <a:tc>
                  <a:txBody>
                    <a:bodyPr/>
                    <a:lstStyle/>
                    <a:p>
                      <a:pPr>
                        <a:lnSpc>
                          <a:spcPct val="100000"/>
                        </a:lnSpc>
                        <a:spcAft>
                          <a:spcPts val="0"/>
                        </a:spcAft>
                      </a:pPr>
                      <a:r>
                        <a:rPr lang="fr-FR" sz="1000">
                          <a:effectLst/>
                        </a:rPr>
                        <a:t>12h</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41111" marR="41111" marT="0" marB="0"/>
                </a:tc>
                <a:tc gridSpan="4">
                  <a:txBody>
                    <a:bodyPr/>
                    <a:lstStyle/>
                    <a:p>
                      <a:pPr algn="ctr">
                        <a:lnSpc>
                          <a:spcPct val="100000"/>
                        </a:lnSpc>
                        <a:spcAft>
                          <a:spcPts val="0"/>
                        </a:spcAft>
                      </a:pPr>
                      <a:r>
                        <a:rPr lang="fr-FR" sz="1200">
                          <a:effectLst/>
                        </a:rPr>
                        <a:t>Compréhension orale </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41111" marR="41111" marT="0" marB="0" anchor="ctr"/>
                </a:tc>
                <a:tc hMerge="1">
                  <a:txBody>
                    <a:bodyPr/>
                    <a:lstStyle/>
                    <a:p>
                      <a:endParaRPr lang="fr-FR"/>
                    </a:p>
                  </a:txBody>
                  <a:tcPr/>
                </a:tc>
                <a:tc hMerge="1">
                  <a:txBody>
                    <a:bodyPr/>
                    <a:lstStyle/>
                    <a:p>
                      <a:endParaRPr lang="fr-FR"/>
                    </a:p>
                  </a:txBody>
                  <a:tcPr/>
                </a:tc>
                <a:tc hMerge="1">
                  <a:txBody>
                    <a:bodyPr/>
                    <a:lstStyle/>
                    <a:p>
                      <a:endParaRPr lang="fr-FR"/>
                    </a:p>
                  </a:txBody>
                  <a:tcPr/>
                </a:tc>
                <a:tc gridSpan="3">
                  <a:txBody>
                    <a:bodyPr/>
                    <a:lstStyle/>
                    <a:p>
                      <a:pPr algn="ctr">
                        <a:lnSpc>
                          <a:spcPct val="100000"/>
                        </a:lnSpc>
                        <a:spcAft>
                          <a:spcPts val="0"/>
                        </a:spcAft>
                      </a:pPr>
                      <a:r>
                        <a:rPr lang="fr-FR" sz="1200" dirty="0">
                          <a:effectLst/>
                        </a:rPr>
                        <a:t>Lecture offerte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1111" marR="41111" marT="0" marB="0" anchor="ctr"/>
                </a:tc>
                <a:tc hMerge="1">
                  <a:txBody>
                    <a:bodyPr/>
                    <a:lstStyle/>
                    <a:p>
                      <a:pPr algn="ctr">
                        <a:lnSpc>
                          <a:spcPct val="107000"/>
                        </a:lnSpc>
                        <a:spcAft>
                          <a:spcPts val="800"/>
                        </a:spcAft>
                      </a:pPr>
                      <a:r>
                        <a:rPr lang="fr-FR" sz="1400">
                          <a:effectLst/>
                        </a:rPr>
                        <a:t>Lecture offerte</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1111" marR="41111" marT="0" marB="0" anchor="ctr"/>
                </a:tc>
                <a:tc hMerge="1">
                  <a:txBody>
                    <a:bodyPr/>
                    <a:lstStyle/>
                    <a:p>
                      <a:endParaRPr lang="fr-FR"/>
                    </a:p>
                  </a:txBody>
                  <a:tcPr/>
                </a:tc>
                <a:tc gridSpan="2">
                  <a:txBody>
                    <a:bodyPr/>
                    <a:lstStyle/>
                    <a:p>
                      <a:pPr algn="ctr">
                        <a:lnSpc>
                          <a:spcPct val="100000"/>
                        </a:lnSpc>
                        <a:spcAft>
                          <a:spcPts val="0"/>
                        </a:spcAft>
                      </a:pPr>
                      <a:r>
                        <a:rPr lang="fr-FR" sz="1200" dirty="0">
                          <a:effectLst/>
                        </a:rPr>
                        <a:t>Lecture offerte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1111" marR="41111" marT="0" marB="0" anchor="ctr"/>
                </a:tc>
                <a:tc hMerge="1">
                  <a:txBody>
                    <a:bodyPr/>
                    <a:lstStyle/>
                    <a:p>
                      <a:endParaRPr lang="fr-FR"/>
                    </a:p>
                  </a:txBody>
                  <a:tcPr/>
                </a:tc>
                <a:tc gridSpan="2">
                  <a:txBody>
                    <a:bodyPr/>
                    <a:lstStyle/>
                    <a:p>
                      <a:pPr algn="ctr">
                        <a:lnSpc>
                          <a:spcPct val="100000"/>
                        </a:lnSpc>
                        <a:spcAft>
                          <a:spcPts val="0"/>
                        </a:spcAft>
                      </a:pPr>
                      <a:r>
                        <a:rPr lang="fr-FR" sz="1200" dirty="0">
                          <a:effectLst/>
                        </a:rPr>
                        <a:t>Compréhension orale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1111" marR="41111" marT="0" marB="0" anchor="ctr"/>
                </a:tc>
                <a:tc hMerge="1">
                  <a:txBody>
                    <a:bodyPr/>
                    <a:lstStyle/>
                    <a:p>
                      <a:endParaRPr lang="fr-FR"/>
                    </a:p>
                  </a:txBody>
                  <a:tcPr/>
                </a:tc>
                <a:extLst>
                  <a:ext uri="{0D108BD9-81ED-4DB2-BD59-A6C34878D82A}">
                    <a16:rowId xmlns:a16="http://schemas.microsoft.com/office/drawing/2014/main" val="2464036374"/>
                  </a:ext>
                </a:extLst>
              </a:tr>
              <a:tr h="0">
                <a:tc>
                  <a:txBody>
                    <a:bodyPr/>
                    <a:lstStyle/>
                    <a:p>
                      <a:pPr>
                        <a:lnSpc>
                          <a:spcPct val="100000"/>
                        </a:lnSpc>
                        <a:spcAft>
                          <a:spcPts val="0"/>
                        </a:spcAft>
                      </a:pPr>
                      <a:r>
                        <a:rPr lang="fr-FR" sz="1000">
                          <a:effectLst/>
                        </a:rPr>
                        <a:t> </a:t>
                      </a:r>
                    </a:p>
                    <a:p>
                      <a:pPr>
                        <a:lnSpc>
                          <a:spcPct val="100000"/>
                        </a:lnSpc>
                        <a:spcAft>
                          <a:spcPts val="0"/>
                        </a:spcAft>
                      </a:pPr>
                      <a:r>
                        <a:rPr lang="fr-FR" sz="1000">
                          <a:effectLst/>
                        </a:rPr>
                        <a:t> </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41111" marR="41111" marT="0" marB="0"/>
                </a:tc>
                <a:tc gridSpan="11">
                  <a:txBody>
                    <a:bodyPr/>
                    <a:lstStyle/>
                    <a:p>
                      <a:pPr algn="ctr">
                        <a:lnSpc>
                          <a:spcPct val="100000"/>
                        </a:lnSpc>
                        <a:spcAft>
                          <a:spcPts val="0"/>
                        </a:spcAft>
                      </a:pPr>
                      <a:r>
                        <a:rPr lang="fr-FR" sz="1200" dirty="0">
                          <a:effectLst/>
                        </a:rPr>
                        <a:t>REPAS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1111" marR="41111" marT="0" marB="0" anchor="ct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515508364"/>
                  </a:ext>
                </a:extLst>
              </a:tr>
              <a:tr h="0">
                <a:tc>
                  <a:txBody>
                    <a:bodyPr/>
                    <a:lstStyle/>
                    <a:p>
                      <a:pPr>
                        <a:lnSpc>
                          <a:spcPct val="100000"/>
                        </a:lnSpc>
                        <a:spcAft>
                          <a:spcPts val="0"/>
                        </a:spcAft>
                      </a:pPr>
                      <a:r>
                        <a:rPr lang="fr-FR" sz="1000">
                          <a:effectLst/>
                        </a:rPr>
                        <a:t>13h30</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41111" marR="41111" marT="0" marB="0"/>
                </a:tc>
                <a:tc gridSpan="4">
                  <a:txBody>
                    <a:bodyPr/>
                    <a:lstStyle/>
                    <a:p>
                      <a:pPr algn="ctr">
                        <a:lnSpc>
                          <a:spcPct val="100000"/>
                        </a:lnSpc>
                        <a:spcAft>
                          <a:spcPts val="0"/>
                        </a:spcAft>
                      </a:pPr>
                      <a:r>
                        <a:rPr lang="fr-FR" sz="1200">
                          <a:effectLst/>
                        </a:rPr>
                        <a:t>SPORT</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41111" marR="41111" marT="0" marB="0" anchor="ctr"/>
                </a:tc>
                <a:tc hMerge="1">
                  <a:txBody>
                    <a:bodyPr/>
                    <a:lstStyle/>
                    <a:p>
                      <a:endParaRPr lang="fr-FR"/>
                    </a:p>
                  </a:txBody>
                  <a:tcPr/>
                </a:tc>
                <a:tc hMerge="1">
                  <a:txBody>
                    <a:bodyPr/>
                    <a:lstStyle/>
                    <a:p>
                      <a:endParaRPr lang="fr-FR"/>
                    </a:p>
                  </a:txBody>
                  <a:tcPr/>
                </a:tc>
                <a:tc hMerge="1">
                  <a:txBody>
                    <a:bodyPr/>
                    <a:lstStyle/>
                    <a:p>
                      <a:endParaRPr lang="fr-FR"/>
                    </a:p>
                  </a:txBody>
                  <a:tcPr/>
                </a:tc>
                <a:tc rowSpan="2" gridSpan="3">
                  <a:txBody>
                    <a:bodyPr/>
                    <a:lstStyle/>
                    <a:p>
                      <a:pPr algn="ctr">
                        <a:lnSpc>
                          <a:spcPct val="100000"/>
                        </a:lnSpc>
                        <a:spcAft>
                          <a:spcPts val="0"/>
                        </a:spcAft>
                      </a:pPr>
                      <a:r>
                        <a:rPr lang="fr-FR" sz="1200">
                          <a:effectLst/>
                        </a:rPr>
                        <a:t>Sport</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41111" marR="41111" marT="0" marB="0" anchor="ctr"/>
                </a:tc>
                <a:tc rowSpan="2" hMerge="1">
                  <a:txBody>
                    <a:bodyPr/>
                    <a:lstStyle/>
                    <a:p>
                      <a:pPr algn="ctr">
                        <a:lnSpc>
                          <a:spcPct val="107000"/>
                        </a:lnSpc>
                        <a:spcAft>
                          <a:spcPts val="800"/>
                        </a:spcAft>
                      </a:pPr>
                      <a:r>
                        <a:rPr lang="fr-FR" sz="1400">
                          <a:effectLst/>
                        </a:rPr>
                        <a:t>Sport</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1111" marR="41111" marT="0" marB="0" anchor="ctr"/>
                </a:tc>
                <a:tc rowSpan="2" hMerge="1">
                  <a:txBody>
                    <a:bodyPr/>
                    <a:lstStyle/>
                    <a:p>
                      <a:endParaRPr lang="fr-FR"/>
                    </a:p>
                  </a:txBody>
                  <a:tcPr/>
                </a:tc>
                <a:tc gridSpan="2">
                  <a:txBody>
                    <a:bodyPr/>
                    <a:lstStyle/>
                    <a:p>
                      <a:pPr algn="ctr">
                        <a:lnSpc>
                          <a:spcPct val="100000"/>
                        </a:lnSpc>
                        <a:spcAft>
                          <a:spcPts val="0"/>
                        </a:spcAft>
                      </a:pPr>
                      <a:r>
                        <a:rPr lang="fr-FR" sz="1200" dirty="0">
                          <a:effectLst/>
                        </a:rPr>
                        <a:t>SPORT</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1111" marR="41111" marT="0" marB="0" anchor="ctr"/>
                </a:tc>
                <a:tc hMerge="1">
                  <a:txBody>
                    <a:bodyPr/>
                    <a:lstStyle/>
                    <a:p>
                      <a:endParaRPr lang="fr-FR"/>
                    </a:p>
                  </a:txBody>
                  <a:tcPr/>
                </a:tc>
                <a:tc gridSpan="2">
                  <a:txBody>
                    <a:bodyPr/>
                    <a:lstStyle/>
                    <a:p>
                      <a:pPr algn="ctr">
                        <a:lnSpc>
                          <a:spcPct val="100000"/>
                        </a:lnSpc>
                        <a:spcAft>
                          <a:spcPts val="0"/>
                        </a:spcAft>
                      </a:pPr>
                      <a:r>
                        <a:rPr lang="fr-FR" sz="1200" dirty="0">
                          <a:effectLst/>
                        </a:rPr>
                        <a:t>SPORT</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1111" marR="41111" marT="0" marB="0" anchor="ctr"/>
                </a:tc>
                <a:tc hMerge="1">
                  <a:txBody>
                    <a:bodyPr/>
                    <a:lstStyle/>
                    <a:p>
                      <a:endParaRPr lang="fr-FR"/>
                    </a:p>
                  </a:txBody>
                  <a:tcPr/>
                </a:tc>
                <a:extLst>
                  <a:ext uri="{0D108BD9-81ED-4DB2-BD59-A6C34878D82A}">
                    <a16:rowId xmlns:a16="http://schemas.microsoft.com/office/drawing/2014/main" val="1985288207"/>
                  </a:ext>
                </a:extLst>
              </a:tr>
              <a:tr h="0">
                <a:tc>
                  <a:txBody>
                    <a:bodyPr/>
                    <a:lstStyle/>
                    <a:p>
                      <a:pPr>
                        <a:lnSpc>
                          <a:spcPct val="100000"/>
                        </a:lnSpc>
                        <a:spcAft>
                          <a:spcPts val="0"/>
                        </a:spcAft>
                      </a:pPr>
                      <a:r>
                        <a:rPr lang="fr-FR" sz="1000">
                          <a:effectLst/>
                        </a:rPr>
                        <a:t>14h</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41111" marR="41111" marT="0" marB="0"/>
                </a:tc>
                <a:tc rowSpan="2" gridSpan="2">
                  <a:txBody>
                    <a:bodyPr/>
                    <a:lstStyle/>
                    <a:p>
                      <a:pPr algn="ctr">
                        <a:lnSpc>
                          <a:spcPct val="100000"/>
                        </a:lnSpc>
                        <a:spcAft>
                          <a:spcPts val="0"/>
                        </a:spcAft>
                      </a:pPr>
                      <a:r>
                        <a:rPr lang="fr-FR" sz="1200" dirty="0">
                          <a:effectLst/>
                        </a:rPr>
                        <a:t>Etude du code : encodage, </a:t>
                      </a:r>
                      <a:r>
                        <a:rPr lang="fr-FR" sz="1200" dirty="0" err="1">
                          <a:effectLst/>
                        </a:rPr>
                        <a:t>lect</a:t>
                      </a:r>
                      <a:r>
                        <a:rPr lang="fr-FR" sz="1200" dirty="0">
                          <a:effectLst/>
                        </a:rPr>
                        <a:t> du manuel A</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1111" marR="41111" marT="0" marB="0" anchor="ctr"/>
                </a:tc>
                <a:tc rowSpan="2" hMerge="1">
                  <a:txBody>
                    <a:bodyPr/>
                    <a:lstStyle/>
                    <a:p>
                      <a:endParaRPr lang="fr-FR"/>
                    </a:p>
                  </a:txBody>
                  <a:tcPr/>
                </a:tc>
                <a:tc rowSpan="2" gridSpan="2">
                  <a:txBody>
                    <a:bodyPr/>
                    <a:lstStyle/>
                    <a:p>
                      <a:pPr algn="ctr">
                        <a:lnSpc>
                          <a:spcPct val="100000"/>
                        </a:lnSpc>
                        <a:spcAft>
                          <a:spcPts val="0"/>
                        </a:spcAft>
                      </a:pPr>
                      <a:r>
                        <a:rPr lang="fr-FR" sz="1200" dirty="0">
                          <a:effectLst/>
                        </a:rPr>
                        <a:t>Ateliers/PDT B</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1111" marR="41111" marT="0" marB="0" anchor="ctr"/>
                </a:tc>
                <a:tc rowSpan="2" hMerge="1">
                  <a:txBody>
                    <a:bodyPr/>
                    <a:lstStyle/>
                    <a:p>
                      <a:pPr algn="ctr">
                        <a:lnSpc>
                          <a:spcPct val="107000"/>
                        </a:lnSpc>
                        <a:spcAft>
                          <a:spcPts val="800"/>
                        </a:spcAft>
                      </a:pPr>
                      <a:r>
                        <a:rPr lang="fr-FR" sz="1400">
                          <a:effectLst/>
                        </a:rPr>
                        <a:t>Ateliers/PDT B</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1111" marR="41111" marT="0" marB="0" anchor="ctr"/>
                </a:tc>
                <a:tc gridSpan="3" vMerge="1">
                  <a:txBody>
                    <a:bodyPr/>
                    <a:lstStyle/>
                    <a:p>
                      <a:pPr algn="ctr">
                        <a:lnSpc>
                          <a:spcPct val="107000"/>
                        </a:lnSpc>
                        <a:spcAft>
                          <a:spcPts val="800"/>
                        </a:spcAft>
                      </a:pP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1111" marR="41111" marT="0" marB="0" anchor="ctr"/>
                </a:tc>
                <a:tc hMerge="1" vMerge="1">
                  <a:txBody>
                    <a:bodyPr/>
                    <a:lstStyle/>
                    <a:p>
                      <a:endParaRPr lang="fr-FR"/>
                    </a:p>
                  </a:txBody>
                  <a:tcPr/>
                </a:tc>
                <a:tc hMerge="1" vMerge="1">
                  <a:txBody>
                    <a:bodyPr/>
                    <a:lstStyle/>
                    <a:p>
                      <a:endParaRPr lang="fr-FR"/>
                    </a:p>
                  </a:txBody>
                  <a:tcPr/>
                </a:tc>
                <a:tc rowSpan="2">
                  <a:txBody>
                    <a:bodyPr/>
                    <a:lstStyle/>
                    <a:p>
                      <a:pPr algn="ctr">
                        <a:lnSpc>
                          <a:spcPct val="100000"/>
                        </a:lnSpc>
                        <a:spcAft>
                          <a:spcPts val="0"/>
                        </a:spcAft>
                      </a:pPr>
                      <a:r>
                        <a:rPr lang="fr-FR" sz="1200">
                          <a:effectLst/>
                        </a:rPr>
                        <a:t>Ateliers/PDT A</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41111" marR="41111" marT="0" marB="0" anchor="ctr"/>
                </a:tc>
                <a:tc rowSpan="2">
                  <a:txBody>
                    <a:bodyPr/>
                    <a:lstStyle/>
                    <a:p>
                      <a:pPr algn="ctr">
                        <a:lnSpc>
                          <a:spcPct val="100000"/>
                        </a:lnSpc>
                        <a:spcAft>
                          <a:spcPts val="0"/>
                        </a:spcAft>
                      </a:pPr>
                      <a:r>
                        <a:rPr lang="fr-FR" sz="1200" dirty="0">
                          <a:effectLst/>
                        </a:rPr>
                        <a:t>Etude du code : encodage, </a:t>
                      </a:r>
                      <a:r>
                        <a:rPr lang="fr-FR" sz="1200" dirty="0" err="1">
                          <a:effectLst/>
                        </a:rPr>
                        <a:t>lect</a:t>
                      </a:r>
                      <a:r>
                        <a:rPr lang="fr-FR" sz="1200" dirty="0">
                          <a:effectLst/>
                        </a:rPr>
                        <a:t> du manuel B</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1111" marR="41111" marT="0" marB="0" anchor="ctr"/>
                </a:tc>
                <a:tc rowSpan="2">
                  <a:txBody>
                    <a:bodyPr/>
                    <a:lstStyle/>
                    <a:p>
                      <a:pPr algn="ctr">
                        <a:lnSpc>
                          <a:spcPct val="100000"/>
                        </a:lnSpc>
                        <a:spcAft>
                          <a:spcPts val="0"/>
                        </a:spcAft>
                      </a:pPr>
                      <a:r>
                        <a:rPr lang="fr-FR" sz="1200" dirty="0">
                          <a:effectLst/>
                        </a:rPr>
                        <a:t>Ateliers/PDT A</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1111" marR="41111" marT="0" marB="0" anchor="ctr"/>
                </a:tc>
                <a:tc rowSpan="2">
                  <a:txBody>
                    <a:bodyPr/>
                    <a:lstStyle/>
                    <a:p>
                      <a:pPr algn="ctr">
                        <a:lnSpc>
                          <a:spcPct val="100000"/>
                        </a:lnSpc>
                        <a:spcAft>
                          <a:spcPts val="0"/>
                        </a:spcAft>
                      </a:pPr>
                      <a:r>
                        <a:rPr lang="fr-FR" sz="1200">
                          <a:effectLst/>
                        </a:rPr>
                        <a:t>Production d’écrit B</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41111" marR="41111" marT="0" marB="0" anchor="ctr"/>
                </a:tc>
                <a:extLst>
                  <a:ext uri="{0D108BD9-81ED-4DB2-BD59-A6C34878D82A}">
                    <a16:rowId xmlns:a16="http://schemas.microsoft.com/office/drawing/2014/main" val="1823873369"/>
                  </a:ext>
                </a:extLst>
              </a:tr>
              <a:tr h="0">
                <a:tc>
                  <a:txBody>
                    <a:bodyPr/>
                    <a:lstStyle/>
                    <a:p>
                      <a:pPr>
                        <a:lnSpc>
                          <a:spcPct val="100000"/>
                        </a:lnSpc>
                        <a:spcAft>
                          <a:spcPts val="0"/>
                        </a:spcAft>
                      </a:pPr>
                      <a:r>
                        <a:rPr lang="fr-FR" sz="1000">
                          <a:effectLst/>
                        </a:rPr>
                        <a:t>14h15</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41111" marR="41111" marT="0" marB="0"/>
                </a:tc>
                <a:tc gridSpan="2" vMerge="1">
                  <a:txBody>
                    <a:bodyPr/>
                    <a:lstStyle/>
                    <a:p>
                      <a:endParaRPr lang="fr-FR"/>
                    </a:p>
                  </a:txBody>
                  <a:tcPr/>
                </a:tc>
                <a:tc hMerge="1" vMerge="1">
                  <a:txBody>
                    <a:bodyPr/>
                    <a:lstStyle/>
                    <a:p>
                      <a:endParaRPr lang="fr-FR"/>
                    </a:p>
                  </a:txBody>
                  <a:tcPr/>
                </a:tc>
                <a:tc gridSpan="2" vMerge="1">
                  <a:txBody>
                    <a:bodyPr/>
                    <a:lstStyle/>
                    <a:p>
                      <a:endParaRPr lang="fr-FR"/>
                    </a:p>
                  </a:txBody>
                  <a:tcPr/>
                </a:tc>
                <a:tc hMerge="1" vMerge="1">
                  <a:txBody>
                    <a:bodyPr/>
                    <a:lstStyle/>
                    <a:p>
                      <a:endParaRPr lang="fr-FR"/>
                    </a:p>
                  </a:txBody>
                  <a:tcPr/>
                </a:tc>
                <a:tc rowSpan="2" gridSpan="3">
                  <a:txBody>
                    <a:bodyPr/>
                    <a:lstStyle/>
                    <a:p>
                      <a:pPr algn="ctr">
                        <a:lnSpc>
                          <a:spcPct val="100000"/>
                        </a:lnSpc>
                        <a:spcAft>
                          <a:spcPts val="0"/>
                        </a:spcAft>
                      </a:pPr>
                      <a:r>
                        <a:rPr lang="fr-FR" sz="1200" dirty="0">
                          <a:effectLst/>
                        </a:rPr>
                        <a:t>Etude du code : fiche graphème</a:t>
                      </a:r>
                    </a:p>
                    <a:p>
                      <a:pPr algn="ctr">
                        <a:lnSpc>
                          <a:spcPct val="100000"/>
                        </a:lnSpc>
                        <a:spcAft>
                          <a:spcPts val="0"/>
                        </a:spcAft>
                      </a:pPr>
                      <a:r>
                        <a:rPr lang="fr-FR" sz="1200" dirty="0">
                          <a:effectLst/>
                        </a:rPr>
                        <a:t> + Ateliers/PDT</a:t>
                      </a:r>
                      <a:endParaRPr lang="fr-FR" sz="1200" dirty="0"/>
                    </a:p>
                  </a:txBody>
                  <a:tcPr marL="41111" marR="41111" marT="0" marB="0" anchor="ctr"/>
                </a:tc>
                <a:tc rowSpan="2" hMerge="1">
                  <a:txBody>
                    <a:bodyPr/>
                    <a:lstStyle/>
                    <a:p>
                      <a:pPr algn="ctr">
                        <a:lnSpc>
                          <a:spcPct val="107000"/>
                        </a:lnSpc>
                        <a:spcAft>
                          <a:spcPts val="800"/>
                        </a:spcAft>
                      </a:pPr>
                      <a:r>
                        <a:rPr lang="fr-FR" sz="1400" dirty="0">
                          <a:effectLst/>
                        </a:rPr>
                        <a:t>Etude du code : fiche graphème</a:t>
                      </a:r>
                    </a:p>
                    <a:p>
                      <a:pPr algn="ctr">
                        <a:lnSpc>
                          <a:spcPct val="107000"/>
                        </a:lnSpc>
                        <a:spcAft>
                          <a:spcPts val="800"/>
                        </a:spcAft>
                      </a:pPr>
                      <a:r>
                        <a:rPr lang="fr-FR" sz="1400" dirty="0">
                          <a:effectLst/>
                        </a:rPr>
                        <a:t> + Ateliers/PDT</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111" marR="41111" marT="0" marB="0" anchor="ctr"/>
                </a:tc>
                <a:tc rowSpan="2" h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3217296794"/>
                  </a:ext>
                </a:extLst>
              </a:tr>
              <a:tr h="0">
                <a:tc>
                  <a:txBody>
                    <a:bodyPr/>
                    <a:lstStyle/>
                    <a:p>
                      <a:pPr>
                        <a:lnSpc>
                          <a:spcPct val="100000"/>
                        </a:lnSpc>
                        <a:spcAft>
                          <a:spcPts val="0"/>
                        </a:spcAft>
                      </a:pPr>
                      <a:r>
                        <a:rPr lang="fr-FR" sz="1000">
                          <a:effectLst/>
                        </a:rPr>
                        <a:t>14h30</a:t>
                      </a:r>
                    </a:p>
                    <a:p>
                      <a:pPr>
                        <a:lnSpc>
                          <a:spcPct val="100000"/>
                        </a:lnSpc>
                        <a:spcAft>
                          <a:spcPts val="0"/>
                        </a:spcAft>
                      </a:pPr>
                      <a:r>
                        <a:rPr lang="fr-FR" sz="1000">
                          <a:effectLst/>
                        </a:rPr>
                        <a:t> </a:t>
                      </a:r>
                    </a:p>
                    <a:p>
                      <a:pPr>
                        <a:lnSpc>
                          <a:spcPct val="100000"/>
                        </a:lnSpc>
                        <a:spcAft>
                          <a:spcPts val="0"/>
                        </a:spcAft>
                      </a:pPr>
                      <a:r>
                        <a:rPr lang="fr-FR" sz="1000">
                          <a:effectLst/>
                        </a:rPr>
                        <a:t> </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41111" marR="41111" marT="0" marB="0"/>
                </a:tc>
                <a:tc gridSpan="2">
                  <a:txBody>
                    <a:bodyPr/>
                    <a:lstStyle/>
                    <a:p>
                      <a:pPr algn="ctr">
                        <a:lnSpc>
                          <a:spcPct val="100000"/>
                        </a:lnSpc>
                        <a:spcAft>
                          <a:spcPts val="0"/>
                        </a:spcAft>
                      </a:pPr>
                      <a:r>
                        <a:rPr lang="fr-FR" sz="1200">
                          <a:effectLst/>
                        </a:rPr>
                        <a:t>Ateliers/PDT A</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41111" marR="41111" marT="0" marB="0" anchor="ctr"/>
                </a:tc>
                <a:tc hMerge="1">
                  <a:txBody>
                    <a:bodyPr/>
                    <a:lstStyle/>
                    <a:p>
                      <a:endParaRPr lang="fr-FR"/>
                    </a:p>
                  </a:txBody>
                  <a:tcPr/>
                </a:tc>
                <a:tc gridSpan="2">
                  <a:txBody>
                    <a:bodyPr/>
                    <a:lstStyle/>
                    <a:p>
                      <a:pPr algn="ctr">
                        <a:lnSpc>
                          <a:spcPct val="100000"/>
                        </a:lnSpc>
                        <a:spcAft>
                          <a:spcPts val="0"/>
                        </a:spcAft>
                      </a:pPr>
                      <a:r>
                        <a:rPr lang="fr-FR" sz="1200" dirty="0">
                          <a:effectLst/>
                        </a:rPr>
                        <a:t>Etude du code : encodage, </a:t>
                      </a:r>
                      <a:r>
                        <a:rPr lang="fr-FR" sz="1200" dirty="0" err="1">
                          <a:effectLst/>
                        </a:rPr>
                        <a:t>lect</a:t>
                      </a:r>
                      <a:r>
                        <a:rPr lang="fr-FR" sz="1200" dirty="0">
                          <a:effectLst/>
                        </a:rPr>
                        <a:t> du manuel B</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1111" marR="41111" marT="0" marB="0" anchor="ctr"/>
                </a:tc>
                <a:tc hMerge="1">
                  <a:txBody>
                    <a:bodyPr/>
                    <a:lstStyle/>
                    <a:p>
                      <a:pPr algn="ctr">
                        <a:lnSpc>
                          <a:spcPct val="107000"/>
                        </a:lnSpc>
                        <a:spcAft>
                          <a:spcPts val="800"/>
                        </a:spcAft>
                      </a:pPr>
                      <a:r>
                        <a:rPr lang="fr-FR" sz="1400">
                          <a:effectLst/>
                        </a:rPr>
                        <a:t>Etude du code : encodage, lect du manuel B</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1111" marR="41111" marT="0" marB="0" anchor="ctr"/>
                </a:tc>
                <a:tc gridSpan="3" vMerge="1">
                  <a:txBody>
                    <a:bodyPr/>
                    <a:lstStyle/>
                    <a:p>
                      <a:pPr algn="ctr">
                        <a:lnSpc>
                          <a:spcPct val="107000"/>
                        </a:lnSpc>
                        <a:spcAft>
                          <a:spcPts val="800"/>
                        </a:spcAft>
                      </a:pP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1111" marR="41111" marT="0" marB="0" anchor="ctr"/>
                </a:tc>
                <a:tc hMerge="1" vMerge="1">
                  <a:txBody>
                    <a:bodyPr/>
                    <a:lstStyle/>
                    <a:p>
                      <a:endParaRPr lang="fr-FR"/>
                    </a:p>
                  </a:txBody>
                  <a:tcPr/>
                </a:tc>
                <a:tc hMerge="1" vMerge="1">
                  <a:txBody>
                    <a:bodyPr/>
                    <a:lstStyle/>
                    <a:p>
                      <a:endParaRPr lang="fr-FR"/>
                    </a:p>
                  </a:txBody>
                  <a:tcPr/>
                </a:tc>
                <a:tc>
                  <a:txBody>
                    <a:bodyPr/>
                    <a:lstStyle/>
                    <a:p>
                      <a:pPr algn="ctr">
                        <a:lnSpc>
                          <a:spcPct val="100000"/>
                        </a:lnSpc>
                        <a:spcAft>
                          <a:spcPts val="0"/>
                        </a:spcAft>
                      </a:pPr>
                      <a:r>
                        <a:rPr lang="fr-FR" sz="1200">
                          <a:effectLst/>
                        </a:rPr>
                        <a:t>Etude du code : encodage, lect du manuel A</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41111" marR="41111" marT="0" marB="0" anchor="ctr"/>
                </a:tc>
                <a:tc>
                  <a:txBody>
                    <a:bodyPr/>
                    <a:lstStyle/>
                    <a:p>
                      <a:pPr algn="ctr">
                        <a:lnSpc>
                          <a:spcPct val="100000"/>
                        </a:lnSpc>
                        <a:spcAft>
                          <a:spcPts val="0"/>
                        </a:spcAft>
                      </a:pPr>
                      <a:r>
                        <a:rPr lang="fr-FR" sz="1200" dirty="0">
                          <a:effectLst/>
                        </a:rPr>
                        <a:t>Ateliers/PDT B</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1111" marR="41111" marT="0" marB="0" anchor="ctr"/>
                </a:tc>
                <a:tc gridSpan="2">
                  <a:txBody>
                    <a:bodyPr/>
                    <a:lstStyle/>
                    <a:p>
                      <a:pPr algn="ctr">
                        <a:lnSpc>
                          <a:spcPct val="100000"/>
                        </a:lnSpc>
                        <a:spcAft>
                          <a:spcPts val="0"/>
                        </a:spcAft>
                      </a:pPr>
                      <a:r>
                        <a:rPr lang="fr-FR" sz="1200" dirty="0">
                          <a:effectLst/>
                        </a:rPr>
                        <a:t>Ateliers/PDT B</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1111" marR="41111" marT="0" marB="0" anchor="ctr"/>
                </a:tc>
                <a:tc hMerge="1">
                  <a:txBody>
                    <a:bodyPr/>
                    <a:lstStyle/>
                    <a:p>
                      <a:endParaRPr lang="fr-FR"/>
                    </a:p>
                  </a:txBody>
                  <a:tcPr/>
                </a:tc>
                <a:extLst>
                  <a:ext uri="{0D108BD9-81ED-4DB2-BD59-A6C34878D82A}">
                    <a16:rowId xmlns:a16="http://schemas.microsoft.com/office/drawing/2014/main" val="1776262535"/>
                  </a:ext>
                </a:extLst>
              </a:tr>
              <a:tr h="0">
                <a:tc>
                  <a:txBody>
                    <a:bodyPr/>
                    <a:lstStyle/>
                    <a:p>
                      <a:pPr>
                        <a:lnSpc>
                          <a:spcPct val="100000"/>
                        </a:lnSpc>
                        <a:spcAft>
                          <a:spcPts val="0"/>
                        </a:spcAft>
                      </a:pPr>
                      <a:r>
                        <a:rPr lang="fr-FR" sz="1000">
                          <a:effectLst/>
                        </a:rPr>
                        <a:t>15h-15h20</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41111" marR="41111" marT="0" marB="0"/>
                </a:tc>
                <a:tc gridSpan="11">
                  <a:txBody>
                    <a:bodyPr/>
                    <a:lstStyle/>
                    <a:p>
                      <a:pPr algn="ctr">
                        <a:lnSpc>
                          <a:spcPct val="100000"/>
                        </a:lnSpc>
                        <a:spcAft>
                          <a:spcPts val="0"/>
                        </a:spcAft>
                      </a:pPr>
                      <a:r>
                        <a:rPr lang="fr-FR" sz="1200" dirty="0">
                          <a:effectLst/>
                        </a:rPr>
                        <a:t>récréation</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1111" marR="41111" marT="0" marB="0" anchor="ct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773849391"/>
                  </a:ext>
                </a:extLst>
              </a:tr>
              <a:tr h="0">
                <a:tc>
                  <a:txBody>
                    <a:bodyPr/>
                    <a:lstStyle/>
                    <a:p>
                      <a:pPr>
                        <a:lnSpc>
                          <a:spcPct val="100000"/>
                        </a:lnSpc>
                        <a:spcAft>
                          <a:spcPts val="0"/>
                        </a:spcAft>
                      </a:pPr>
                      <a:r>
                        <a:rPr lang="fr-FR" sz="1000" dirty="0">
                          <a:effectLst/>
                        </a:rPr>
                        <a:t>15h20</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111" marR="41111" marT="0" marB="0"/>
                </a:tc>
                <a:tc gridSpan="3">
                  <a:txBody>
                    <a:bodyPr/>
                    <a:lstStyle/>
                    <a:p>
                      <a:pPr algn="ctr">
                        <a:lnSpc>
                          <a:spcPct val="100000"/>
                        </a:lnSpc>
                        <a:spcAft>
                          <a:spcPts val="0"/>
                        </a:spcAft>
                      </a:pPr>
                      <a:r>
                        <a:rPr lang="fr-FR" sz="1200">
                          <a:effectLst/>
                        </a:rPr>
                        <a:t>Résolution de problèmes B</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41111" marR="41111" marT="0" marB="0" anchor="ctr"/>
                </a:tc>
                <a:tc hMerge="1">
                  <a:txBody>
                    <a:bodyPr/>
                    <a:lstStyle/>
                    <a:p>
                      <a:endParaRPr lang="fr-FR"/>
                    </a:p>
                  </a:txBody>
                  <a:tcPr/>
                </a:tc>
                <a:tc hMerge="1">
                  <a:txBody>
                    <a:bodyPr/>
                    <a:lstStyle/>
                    <a:p>
                      <a:pPr algn="ctr">
                        <a:lnSpc>
                          <a:spcPct val="107000"/>
                        </a:lnSpc>
                        <a:spcAft>
                          <a:spcPts val="800"/>
                        </a:spcAft>
                      </a:pP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1111" marR="41111" marT="0" marB="0" anchor="ctr"/>
                </a:tc>
                <a:tc gridSpan="2">
                  <a:txBody>
                    <a:bodyPr/>
                    <a:lstStyle/>
                    <a:p>
                      <a:pPr algn="ctr">
                        <a:lnSpc>
                          <a:spcPct val="100000"/>
                        </a:lnSpc>
                        <a:spcAft>
                          <a:spcPts val="0"/>
                        </a:spcAft>
                      </a:pPr>
                      <a:r>
                        <a:rPr lang="fr-FR" sz="1200">
                          <a:effectLst/>
                        </a:rPr>
                        <a:t>Jeux de logique A</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41111" marR="41111" marT="0" marB="0" anchor="ctr"/>
                </a:tc>
                <a:tc hMerge="1">
                  <a:txBody>
                    <a:bodyPr/>
                    <a:lstStyle/>
                    <a:p>
                      <a:pPr algn="ctr">
                        <a:lnSpc>
                          <a:spcPct val="107000"/>
                        </a:lnSpc>
                        <a:spcAft>
                          <a:spcPts val="800"/>
                        </a:spcAft>
                      </a:pP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1111" marR="41111" marT="0" marB="0" anchor="ctr"/>
                </a:tc>
                <a:tc>
                  <a:txBody>
                    <a:bodyPr/>
                    <a:lstStyle/>
                    <a:p>
                      <a:pPr algn="ctr">
                        <a:lnSpc>
                          <a:spcPct val="100000"/>
                        </a:lnSpc>
                        <a:spcAft>
                          <a:spcPts val="0"/>
                        </a:spcAft>
                      </a:pPr>
                      <a:r>
                        <a:rPr lang="fr-FR" sz="1200">
                          <a:effectLst/>
                        </a:rPr>
                        <a:t>Production d’écrit A</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41111" marR="41111" marT="0" marB="0" anchor="ctr"/>
                </a:tc>
                <a:tc>
                  <a:txBody>
                    <a:bodyPr/>
                    <a:lstStyle/>
                    <a:p>
                      <a:pPr algn="ctr">
                        <a:lnSpc>
                          <a:spcPct val="100000"/>
                        </a:lnSpc>
                        <a:spcAft>
                          <a:spcPts val="0"/>
                        </a:spcAft>
                      </a:pPr>
                      <a:r>
                        <a:rPr lang="fr-FR" sz="1200">
                          <a:effectLst/>
                        </a:rPr>
                        <a:t>Ateliers/PDT B</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41111" marR="41111" marT="0" marB="0" anchor="ctr"/>
                </a:tc>
                <a:tc>
                  <a:txBody>
                    <a:bodyPr/>
                    <a:lstStyle/>
                    <a:p>
                      <a:pPr algn="ctr">
                        <a:lnSpc>
                          <a:spcPct val="100000"/>
                        </a:lnSpc>
                        <a:spcAft>
                          <a:spcPts val="0"/>
                        </a:spcAft>
                      </a:pPr>
                      <a:r>
                        <a:rPr lang="fr-FR" sz="1200">
                          <a:effectLst/>
                        </a:rPr>
                        <a:t>Résolution de problèmes A</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41111" marR="41111" marT="0" marB="0" anchor="ctr"/>
                </a:tc>
                <a:tc>
                  <a:txBody>
                    <a:bodyPr/>
                    <a:lstStyle/>
                    <a:p>
                      <a:pPr algn="ctr">
                        <a:lnSpc>
                          <a:spcPct val="100000"/>
                        </a:lnSpc>
                        <a:spcAft>
                          <a:spcPts val="0"/>
                        </a:spcAft>
                      </a:pPr>
                      <a:r>
                        <a:rPr lang="fr-FR" sz="1200">
                          <a:effectLst/>
                        </a:rPr>
                        <a:t>Jeux de logique B</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41111" marR="41111" marT="0" marB="0" anchor="ctr"/>
                </a:tc>
                <a:tc gridSpan="2">
                  <a:txBody>
                    <a:bodyPr/>
                    <a:lstStyle/>
                    <a:p>
                      <a:pPr algn="ctr">
                        <a:lnSpc>
                          <a:spcPct val="100000"/>
                        </a:lnSpc>
                        <a:spcAft>
                          <a:spcPts val="0"/>
                        </a:spcAft>
                      </a:pPr>
                      <a:r>
                        <a:rPr lang="fr-FR" sz="1200" dirty="0">
                          <a:effectLst/>
                        </a:rPr>
                        <a:t>Arts visuels (suite)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1111" marR="41111" marT="0" marB="0" anchor="ctr"/>
                </a:tc>
                <a:tc hMerge="1">
                  <a:txBody>
                    <a:bodyPr/>
                    <a:lstStyle/>
                    <a:p>
                      <a:endParaRPr lang="fr-FR"/>
                    </a:p>
                  </a:txBody>
                  <a:tcPr/>
                </a:tc>
                <a:extLst>
                  <a:ext uri="{0D108BD9-81ED-4DB2-BD59-A6C34878D82A}">
                    <a16:rowId xmlns:a16="http://schemas.microsoft.com/office/drawing/2014/main" val="3867990169"/>
                  </a:ext>
                </a:extLst>
              </a:tr>
              <a:tr h="414957">
                <a:tc>
                  <a:txBody>
                    <a:bodyPr/>
                    <a:lstStyle/>
                    <a:p>
                      <a:pPr>
                        <a:lnSpc>
                          <a:spcPct val="107000"/>
                        </a:lnSpc>
                        <a:spcAft>
                          <a:spcPts val="800"/>
                        </a:spcAft>
                      </a:pPr>
                      <a:r>
                        <a:rPr lang="fr-FR" sz="700">
                          <a:effectLst/>
                        </a:rPr>
                        <a:t>16h</a:t>
                      </a:r>
                    </a:p>
                    <a:p>
                      <a:pPr>
                        <a:lnSpc>
                          <a:spcPct val="107000"/>
                        </a:lnSpc>
                        <a:spcAft>
                          <a:spcPts val="800"/>
                        </a:spcAft>
                      </a:pPr>
                      <a:r>
                        <a:rPr lang="fr-FR" sz="700">
                          <a:effectLst/>
                        </a:rPr>
                        <a:t>16h30</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41111" marR="41111" marT="0" marB="0"/>
                </a:tc>
                <a:tc gridSpan="5">
                  <a:txBody>
                    <a:bodyPr/>
                    <a:lstStyle/>
                    <a:p>
                      <a:pPr algn="ctr">
                        <a:lnSpc>
                          <a:spcPct val="107000"/>
                        </a:lnSpc>
                        <a:spcAft>
                          <a:spcPts val="800"/>
                        </a:spcAft>
                      </a:pPr>
                      <a:r>
                        <a:rPr lang="fr-FR" sz="1200" dirty="0">
                          <a:effectLst/>
                        </a:rPr>
                        <a:t>QLM</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1111" marR="41111" marT="0" marB="0" anchor="ct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pPr algn="ctr">
                        <a:lnSpc>
                          <a:spcPct val="107000"/>
                        </a:lnSpc>
                        <a:spcAft>
                          <a:spcPts val="800"/>
                        </a:spcAft>
                      </a:pP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1111" marR="41111" marT="0" marB="0" anchor="ctr"/>
                </a:tc>
                <a:tc gridSpan="2">
                  <a:txBody>
                    <a:bodyPr/>
                    <a:lstStyle/>
                    <a:p>
                      <a:pPr algn="ctr">
                        <a:lnSpc>
                          <a:spcPct val="107000"/>
                        </a:lnSpc>
                        <a:spcAft>
                          <a:spcPts val="800"/>
                        </a:spcAft>
                      </a:pPr>
                      <a:r>
                        <a:rPr lang="fr-FR" sz="1200" dirty="0">
                          <a:effectLst/>
                        </a:rPr>
                        <a:t>Anglais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1111" marR="41111" marT="0" marB="0" anchor="ctr"/>
                </a:tc>
                <a:tc hMerge="1">
                  <a:txBody>
                    <a:bodyPr/>
                    <a:lstStyle/>
                    <a:p>
                      <a:endParaRPr lang="fr-FR"/>
                    </a:p>
                  </a:txBody>
                  <a:tcPr/>
                </a:tc>
                <a:tc gridSpan="2">
                  <a:txBody>
                    <a:bodyPr/>
                    <a:lstStyle/>
                    <a:p>
                      <a:pPr algn="ctr">
                        <a:lnSpc>
                          <a:spcPct val="107000"/>
                        </a:lnSpc>
                        <a:spcAft>
                          <a:spcPts val="800"/>
                        </a:spcAft>
                      </a:pPr>
                      <a:r>
                        <a:rPr lang="fr-FR" sz="1200" dirty="0">
                          <a:effectLst/>
                        </a:rPr>
                        <a:t>Anglais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1111" marR="41111" marT="0" marB="0" anchor="ctr"/>
                </a:tc>
                <a:tc hMerge="1">
                  <a:txBody>
                    <a:bodyPr/>
                    <a:lstStyle/>
                    <a:p>
                      <a:endParaRPr lang="fr-FR"/>
                    </a:p>
                  </a:txBody>
                  <a:tcPr/>
                </a:tc>
                <a:tc gridSpan="2">
                  <a:txBody>
                    <a:bodyPr/>
                    <a:lstStyle/>
                    <a:p>
                      <a:pPr algn="ctr">
                        <a:lnSpc>
                          <a:spcPct val="107000"/>
                        </a:lnSpc>
                        <a:spcAft>
                          <a:spcPts val="800"/>
                        </a:spcAft>
                      </a:pPr>
                      <a:r>
                        <a:rPr lang="fr-FR" sz="1200" dirty="0">
                          <a:effectLst/>
                        </a:rPr>
                        <a:t>QLM</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1111" marR="41111" marT="0" marB="0" anchor="ctr"/>
                </a:tc>
                <a:tc hMerge="1">
                  <a:txBody>
                    <a:bodyPr/>
                    <a:lstStyle/>
                    <a:p>
                      <a:endParaRPr lang="fr-FR"/>
                    </a:p>
                  </a:txBody>
                  <a:tcPr/>
                </a:tc>
                <a:extLst>
                  <a:ext uri="{0D108BD9-81ED-4DB2-BD59-A6C34878D82A}">
                    <a16:rowId xmlns:a16="http://schemas.microsoft.com/office/drawing/2014/main" val="1819098439"/>
                  </a:ext>
                </a:extLst>
              </a:tr>
            </a:tbl>
          </a:graphicData>
        </a:graphic>
      </p:graphicFrame>
    </p:spTree>
    <p:extLst>
      <p:ext uri="{BB962C8B-B14F-4D97-AF65-F5344CB8AC3E}">
        <p14:creationId xmlns:p14="http://schemas.microsoft.com/office/powerpoint/2010/main" val="122508956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82">
            <a:extLst>
              <a:ext uri="{FF2B5EF4-FFF2-40B4-BE49-F238E27FC236}">
                <a16:creationId xmlns:a16="http://schemas.microsoft.com/office/drawing/2014/main" id="{FE1387A3-9000-4BAD-A948-00B0E428BA31}"/>
              </a:ext>
            </a:extLst>
          </p:cNvPr>
          <p:cNvPicPr/>
          <p:nvPr/>
        </p:nvPicPr>
        <p:blipFill>
          <a:blip r:embed="rId2"/>
          <a:stretch>
            <a:fillRect/>
          </a:stretch>
        </p:blipFill>
        <p:spPr>
          <a:xfrm>
            <a:off x="518" y="-4002"/>
            <a:ext cx="10188106" cy="7681474"/>
          </a:xfrm>
          <a:prstGeom prst="rect">
            <a:avLst/>
          </a:prstGeom>
        </p:spPr>
      </p:pic>
      <p:sp>
        <p:nvSpPr>
          <p:cNvPr id="4" name="ZoneTexte 3">
            <a:extLst>
              <a:ext uri="{FF2B5EF4-FFF2-40B4-BE49-F238E27FC236}">
                <a16:creationId xmlns:a16="http://schemas.microsoft.com/office/drawing/2014/main" id="{EE1BCFBB-1EB6-4AB3-B622-834BDF7249AF}"/>
              </a:ext>
            </a:extLst>
          </p:cNvPr>
          <p:cNvSpPr txBox="1"/>
          <p:nvPr/>
        </p:nvSpPr>
        <p:spPr>
          <a:xfrm>
            <a:off x="611560" y="404664"/>
            <a:ext cx="6336704" cy="523220"/>
          </a:xfrm>
          <a:prstGeom prst="rect">
            <a:avLst/>
          </a:prstGeom>
          <a:noFill/>
        </p:spPr>
        <p:txBody>
          <a:bodyPr wrap="square" rtlCol="0">
            <a:spAutoFit/>
          </a:bodyPr>
          <a:lstStyle/>
          <a:p>
            <a:r>
              <a:rPr lang="fr-FR" sz="2800" dirty="0"/>
              <a:t>Aider son enfant à apprendre à lire</a:t>
            </a:r>
          </a:p>
        </p:txBody>
      </p:sp>
      <p:sp>
        <p:nvSpPr>
          <p:cNvPr id="7" name="ZoneTexte 6">
            <a:extLst>
              <a:ext uri="{FF2B5EF4-FFF2-40B4-BE49-F238E27FC236}">
                <a16:creationId xmlns:a16="http://schemas.microsoft.com/office/drawing/2014/main" id="{7CF1BC7C-6100-4685-94C8-B1D6A7CDA349}"/>
              </a:ext>
            </a:extLst>
          </p:cNvPr>
          <p:cNvSpPr txBox="1"/>
          <p:nvPr/>
        </p:nvSpPr>
        <p:spPr>
          <a:xfrm>
            <a:off x="638335" y="895769"/>
            <a:ext cx="8583996" cy="6647974"/>
          </a:xfrm>
          <a:prstGeom prst="rect">
            <a:avLst/>
          </a:prstGeom>
          <a:noFill/>
        </p:spPr>
        <p:txBody>
          <a:bodyPr wrap="square">
            <a:spAutoFit/>
          </a:bodyPr>
          <a:lstStyle/>
          <a:p>
            <a:pPr marL="342900" indent="-342900">
              <a:buAutoNum type="arabicParenR"/>
            </a:pPr>
            <a:r>
              <a:rPr lang="fr-FR" sz="1500" b="1" i="0" dirty="0">
                <a:effectLst/>
                <a:latin typeface="Century Gothic" panose="020B0502020202020204" pitchFamily="34" charset="0"/>
              </a:rPr>
              <a:t>Aider votre enfant à bien maîtriser </a:t>
            </a:r>
            <a:r>
              <a:rPr lang="fr-FR" sz="1500" b="0" i="0" dirty="0">
                <a:effectLst/>
                <a:latin typeface="Century Gothic" panose="020B0502020202020204" pitchFamily="34" charset="0"/>
              </a:rPr>
              <a:t>Soyez attentifs à reprendre les tournures que l’enfant malmène, fournir les mots qui manquent… Plus la langue écrite et la langue parlée se rapprochent, et plus l’enfant va passer de l’une à l’autre avec facilité.</a:t>
            </a:r>
          </a:p>
          <a:p>
            <a:pPr marL="342900" indent="-342900">
              <a:buAutoNum type="arabicParenR"/>
            </a:pPr>
            <a:r>
              <a:rPr lang="fr-FR" sz="1500" b="1" i="0" dirty="0">
                <a:effectLst/>
                <a:latin typeface="Century Gothic" panose="020B0502020202020204" pitchFamily="34" charset="0"/>
              </a:rPr>
              <a:t>Rester serein,</a:t>
            </a:r>
            <a:r>
              <a:rPr lang="fr-FR" sz="1500" b="0" i="0" dirty="0">
                <a:effectLst/>
                <a:latin typeface="Century Gothic" panose="020B0502020202020204" pitchFamily="34" charset="0"/>
              </a:rPr>
              <a:t> la lecture est une aventure qui prend du temps L’apprentissage de la lecture se poursuivra tout au long du CE1 et jusqu’à la fin de l’école élémentaire avec l’approfondissement de la compréhension. Alors inutile de se mettre trop de pression </a:t>
            </a:r>
            <a:endParaRPr lang="fr-FR" sz="1500" dirty="0">
              <a:latin typeface="Century Gothic" panose="020B0502020202020204" pitchFamily="34" charset="0"/>
            </a:endParaRPr>
          </a:p>
          <a:p>
            <a:pPr marL="342900" indent="-342900">
              <a:buAutoNum type="arabicParenR"/>
            </a:pPr>
            <a:r>
              <a:rPr lang="fr-FR" sz="1500" b="1" i="0" dirty="0">
                <a:effectLst/>
                <a:latin typeface="Century Gothic" panose="020B0502020202020204" pitchFamily="34" charset="0"/>
              </a:rPr>
              <a:t>Laisser votre enfant avancer à son rythme </a:t>
            </a:r>
            <a:r>
              <a:rPr lang="fr-FR" sz="1500" b="0" i="0" dirty="0">
                <a:effectLst/>
                <a:latin typeface="Century Gothic" panose="020B0502020202020204" pitchFamily="34" charset="0"/>
              </a:rPr>
              <a:t>Chaque enfant aborde la lecture à sa façon et à son rythme, en fonction de sa personnalité, de son cadre familial </a:t>
            </a:r>
          </a:p>
          <a:p>
            <a:pPr marL="342900" indent="-342900">
              <a:buAutoNum type="arabicParenR"/>
            </a:pPr>
            <a:r>
              <a:rPr lang="fr-FR" sz="1500" b="1" i="0" dirty="0">
                <a:effectLst/>
                <a:latin typeface="Century Gothic" panose="020B0502020202020204" pitchFamily="34" charset="0"/>
              </a:rPr>
              <a:t>Rassurer et encourager </a:t>
            </a:r>
            <a:r>
              <a:rPr lang="fr-FR" sz="1500" b="0" i="0" dirty="0">
                <a:effectLst/>
                <a:latin typeface="Century Gothic" panose="020B0502020202020204" pitchFamily="34" charset="0"/>
              </a:rPr>
              <a:t>Tous les enfants ont appris à marcher, à parler, à être propre… </a:t>
            </a:r>
          </a:p>
          <a:p>
            <a:pPr marL="342900" indent="-342900">
              <a:buAutoNum type="arabicParenR"/>
            </a:pPr>
            <a:r>
              <a:rPr lang="fr-FR" sz="1500" b="1" i="0" dirty="0">
                <a:effectLst/>
                <a:latin typeface="Century Gothic" panose="020B0502020202020204" pitchFamily="34" charset="0"/>
              </a:rPr>
              <a:t>Faire confiance à l’enseignant </a:t>
            </a:r>
            <a:r>
              <a:rPr lang="fr-FR" sz="1500" b="0" i="0" dirty="0">
                <a:effectLst/>
                <a:latin typeface="Century Gothic" panose="020B0502020202020204" pitchFamily="34" charset="0"/>
              </a:rPr>
              <a:t>Ne cherchez pas à prendre de l’avance avec votre enfant, vous risqueriez de le mettre dans une situation inconfortable. Et si l’enseignant vous donne des conseils, suivez-les ! </a:t>
            </a:r>
          </a:p>
          <a:p>
            <a:pPr marL="342900" indent="-342900">
              <a:buAutoNum type="arabicParenR"/>
            </a:pPr>
            <a:r>
              <a:rPr lang="fr-FR" sz="1500" b="1" i="0" dirty="0">
                <a:effectLst/>
                <a:latin typeface="Century Gothic" panose="020B0502020202020204" pitchFamily="34" charset="0"/>
              </a:rPr>
              <a:t>Continuer à lire des histoires le soir </a:t>
            </a:r>
          </a:p>
          <a:p>
            <a:pPr marL="342900" indent="-342900">
              <a:buAutoNum type="arabicParenR"/>
            </a:pPr>
            <a:r>
              <a:rPr lang="fr-FR" sz="1500" b="1" i="0" dirty="0">
                <a:effectLst/>
                <a:latin typeface="Century Gothic" panose="020B0502020202020204" pitchFamily="34" charset="0"/>
              </a:rPr>
              <a:t>Respecter ses choix de lecture </a:t>
            </a:r>
          </a:p>
          <a:p>
            <a:pPr marL="342900" indent="-342900">
              <a:buAutoNum type="arabicParenR"/>
            </a:pPr>
            <a:r>
              <a:rPr lang="fr-FR" sz="1500" b="1" i="0" dirty="0">
                <a:effectLst/>
                <a:latin typeface="Century Gothic" panose="020B0502020202020204" pitchFamily="34" charset="0"/>
              </a:rPr>
              <a:t>Faire de la lecture un jeu </a:t>
            </a:r>
            <a:r>
              <a:rPr lang="fr-FR" sz="1500" b="0" i="0" dirty="0">
                <a:effectLst/>
                <a:latin typeface="Century Gothic" panose="020B0502020202020204" pitchFamily="34" charset="0"/>
              </a:rPr>
              <a:t>À l’école, votre petit CP travaille dur ! Alors le soir venu, passé le petit temps de lecture demandé par l’enseignant, pas la peine d’en rajouter ! En revanche, autour de la lecture, mille jeux peuvent s’improviser : déchiffrer la boîte de céréales et les enseignes des magasins, s’emparer d’une recette de cuisine, lire une histoire à deux voix, écrire une carte postale à Mamie, laisser un petit mot sur la table de la cuisine pour maman qui rentre tard ce soir… La lecture fait partie de toute la vie, et votre enfant s’émerveille d’y avoir enfin accès !</a:t>
            </a:r>
          </a:p>
          <a:p>
            <a:pPr marL="342900" indent="-342900">
              <a:buAutoNum type="arabicParenR"/>
            </a:pPr>
            <a:r>
              <a:rPr lang="fr-FR" sz="1500" b="1" i="0" dirty="0">
                <a:effectLst/>
                <a:latin typeface="Century Gothic" panose="020B0502020202020204" pitchFamily="34" charset="0"/>
              </a:rPr>
              <a:t>Respecter le temps de sommeil nécessaire</a:t>
            </a:r>
            <a:r>
              <a:rPr lang="fr-FR" sz="1500" b="0" i="0" dirty="0">
                <a:effectLst/>
                <a:latin typeface="Century Gothic" panose="020B0502020202020204" pitchFamily="34" charset="0"/>
              </a:rPr>
              <a:t> </a:t>
            </a:r>
          </a:p>
          <a:p>
            <a:pPr marL="342900" indent="-342900">
              <a:buAutoNum type="arabicParenR"/>
            </a:pPr>
            <a:r>
              <a:rPr lang="fr-FR" sz="1500" b="1" i="0" dirty="0">
                <a:effectLst/>
                <a:latin typeface="Century Gothic" panose="020B0502020202020204" pitchFamily="34" charset="0"/>
              </a:rPr>
              <a:t>Que faire si vous pensez qu’il y a un problème. </a:t>
            </a:r>
            <a:r>
              <a:rPr lang="fr-FR" sz="1500" b="0" i="0" dirty="0">
                <a:effectLst/>
                <a:latin typeface="Century Gothic" panose="020B0502020202020204" pitchFamily="34" charset="0"/>
              </a:rPr>
              <a:t>la première précaution à prendre est de faire contrôler la vue et l’ouïe de votre enfant. Ensuite, prenez rendez-vous avec son enseignant par le biais du cahier de liaison : il connaît bien votre enfant désormais et saura vous aider</a:t>
            </a:r>
            <a:br>
              <a:rPr lang="fr-FR" dirty="0"/>
            </a:br>
            <a:br>
              <a:rPr lang="fr-FR" dirty="0"/>
            </a:br>
            <a:endParaRPr lang="fr-FR" dirty="0"/>
          </a:p>
        </p:txBody>
      </p:sp>
    </p:spTree>
    <p:extLst>
      <p:ext uri="{BB962C8B-B14F-4D97-AF65-F5344CB8AC3E}">
        <p14:creationId xmlns:p14="http://schemas.microsoft.com/office/powerpoint/2010/main" val="320485264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82"/>
          <p:cNvPicPr/>
          <p:nvPr/>
        </p:nvPicPr>
        <p:blipFill>
          <a:blip r:embed="rId2"/>
          <a:stretch>
            <a:fillRect/>
          </a:stretch>
        </p:blipFill>
        <p:spPr>
          <a:xfrm>
            <a:off x="518" y="-4002"/>
            <a:ext cx="9143482" cy="6858000"/>
          </a:xfrm>
          <a:prstGeom prst="rect">
            <a:avLst/>
          </a:prstGeom>
        </p:spPr>
      </p:pic>
      <p:pic>
        <p:nvPicPr>
          <p:cNvPr id="1026" name="Picture 2" descr="Afficher l'image d'origi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3200" y="1412776"/>
            <a:ext cx="6892542" cy="4968552"/>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p:txBody>
          <a:bodyPr>
            <a:normAutofit/>
          </a:bodyPr>
          <a:lstStyle/>
          <a:p>
            <a:pPr algn="ctr"/>
            <a:r>
              <a:rPr lang="fr-FR" sz="5300" dirty="0">
                <a:solidFill>
                  <a:schemeClr val="tx1">
                    <a:lumMod val="75000"/>
                  </a:schemeClr>
                </a:solidFill>
                <a:latin typeface="Sketch Nice" panose="02000500000000000000" pitchFamily="2" charset="0"/>
              </a:rPr>
              <a:t>Méthode de lecture</a:t>
            </a:r>
            <a:br>
              <a:rPr lang="fr-FR" sz="8000" dirty="0">
                <a:latin typeface="Little Days" panose="02000607020000020004" pitchFamily="2" charset="0"/>
              </a:rPr>
            </a:br>
            <a:r>
              <a:rPr lang="fr-FR" i="1" dirty="0">
                <a:latin typeface="Millennial Solstice" panose="02000500000000000000" pitchFamily="2" charset="0"/>
              </a:rPr>
              <a:t>La </a:t>
            </a:r>
            <a:r>
              <a:rPr lang="fr-FR" i="1" dirty="0" err="1">
                <a:latin typeface="Millennial Solstice" panose="02000500000000000000" pitchFamily="2" charset="0"/>
              </a:rPr>
              <a:t>planete</a:t>
            </a:r>
            <a:r>
              <a:rPr lang="fr-FR" i="1" dirty="0">
                <a:latin typeface="Millennial Solstice" panose="02000500000000000000" pitchFamily="2" charset="0"/>
              </a:rPr>
              <a:t> des Alphas</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C4F1F5-AAE5-4472-BB5E-D175379F2C4F}"/>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654841A1-879B-4B0D-BB47-E8C147C77923}"/>
              </a:ext>
            </a:extLst>
          </p:cNvPr>
          <p:cNvSpPr>
            <a:spLocks noGrp="1"/>
          </p:cNvSpPr>
          <p:nvPr>
            <p:ph idx="1"/>
          </p:nvPr>
        </p:nvSpPr>
        <p:spPr/>
        <p:txBody>
          <a:bodyPr/>
          <a:lstStyle/>
          <a:p>
            <a:endParaRPr lang="fr-FR"/>
          </a:p>
        </p:txBody>
      </p:sp>
      <p:pic>
        <p:nvPicPr>
          <p:cNvPr id="5" name="Picture 182">
            <a:extLst>
              <a:ext uri="{FF2B5EF4-FFF2-40B4-BE49-F238E27FC236}">
                <a16:creationId xmlns:a16="http://schemas.microsoft.com/office/drawing/2014/main" id="{53A9CE38-E4AC-427F-A67B-89A1CB92B4F3}"/>
              </a:ext>
            </a:extLst>
          </p:cNvPr>
          <p:cNvPicPr/>
          <p:nvPr/>
        </p:nvPicPr>
        <p:blipFill>
          <a:blip r:embed="rId2"/>
          <a:stretch>
            <a:fillRect/>
          </a:stretch>
        </p:blipFill>
        <p:spPr>
          <a:xfrm>
            <a:off x="518" y="-4002"/>
            <a:ext cx="9143482" cy="6858000"/>
          </a:xfrm>
          <a:prstGeom prst="rect">
            <a:avLst/>
          </a:prstGeom>
        </p:spPr>
      </p:pic>
      <p:sp>
        <p:nvSpPr>
          <p:cNvPr id="6" name="Titre 1">
            <a:extLst>
              <a:ext uri="{FF2B5EF4-FFF2-40B4-BE49-F238E27FC236}">
                <a16:creationId xmlns:a16="http://schemas.microsoft.com/office/drawing/2014/main" id="{9E09A5BA-8A52-4FA8-BB30-C8BA30BA196B}"/>
              </a:ext>
            </a:extLst>
          </p:cNvPr>
          <p:cNvSpPr txBox="1">
            <a:spLocks/>
          </p:cNvSpPr>
          <p:nvPr/>
        </p:nvSpPr>
        <p:spPr>
          <a:xfrm>
            <a:off x="1331640" y="743176"/>
            <a:ext cx="6309360" cy="1130175"/>
          </a:xfrm>
          <a:prstGeom prst="rect">
            <a:avLst/>
          </a:prstGeom>
        </p:spPr>
        <p:txBody>
          <a:bodyPr vert="horz" lIns="91440" tIns="45720" rIns="91440" bIns="45720" rtlCol="0" anchor="ctr">
            <a:normAutofit fontScale="90000"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fr-FR" sz="6000">
                <a:solidFill>
                  <a:schemeClr val="tx1">
                    <a:lumMod val="75000"/>
                  </a:schemeClr>
                </a:solidFill>
                <a:latin typeface="Sketch Nice" panose="02000500000000000000" pitchFamily="2" charset="0"/>
              </a:rPr>
              <a:t>Méthode de lecture</a:t>
            </a:r>
            <a:br>
              <a:rPr lang="fr-FR" sz="2200">
                <a:latin typeface="Sketch Nice" panose="02000500000000000000" pitchFamily="2" charset="0"/>
              </a:rPr>
            </a:br>
            <a:endParaRPr lang="fr-FR" i="1" dirty="0">
              <a:latin typeface="Millennial Solstice" panose="02000500000000000000" pitchFamily="2" charset="0"/>
            </a:endParaRPr>
          </a:p>
        </p:txBody>
      </p:sp>
      <p:pic>
        <p:nvPicPr>
          <p:cNvPr id="7" name="Image 6">
            <a:extLst>
              <a:ext uri="{FF2B5EF4-FFF2-40B4-BE49-F238E27FC236}">
                <a16:creationId xmlns:a16="http://schemas.microsoft.com/office/drawing/2014/main" id="{2516FC95-0717-4FFF-8E55-31A142CE438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115616" y="2078299"/>
            <a:ext cx="2455761" cy="3528392"/>
          </a:xfrm>
          <a:prstGeom prst="rect">
            <a:avLst/>
          </a:prstGeom>
        </p:spPr>
      </p:pic>
      <p:sp>
        <p:nvSpPr>
          <p:cNvPr id="8" name="ZoneTexte 7">
            <a:extLst>
              <a:ext uri="{FF2B5EF4-FFF2-40B4-BE49-F238E27FC236}">
                <a16:creationId xmlns:a16="http://schemas.microsoft.com/office/drawing/2014/main" id="{550C1D9E-F317-429C-8258-2D5198C920D7}"/>
              </a:ext>
            </a:extLst>
          </p:cNvPr>
          <p:cNvSpPr txBox="1"/>
          <p:nvPr/>
        </p:nvSpPr>
        <p:spPr>
          <a:xfrm>
            <a:off x="3713322" y="1869392"/>
            <a:ext cx="4147660" cy="4247317"/>
          </a:xfrm>
          <a:prstGeom prst="rect">
            <a:avLst/>
          </a:prstGeom>
          <a:noFill/>
        </p:spPr>
        <p:txBody>
          <a:bodyPr wrap="square">
            <a:spAutoFit/>
          </a:bodyPr>
          <a:lstStyle/>
          <a:p>
            <a:pPr algn="l"/>
            <a:r>
              <a:rPr lang="fr-FR" sz="1350" dirty="0">
                <a:solidFill>
                  <a:srgbClr val="333333"/>
                </a:solidFill>
                <a:latin typeface="Roboto"/>
              </a:rPr>
              <a:t>Elle facilite aussi l'identification rapide des mots grâce à un apprentissage renforcé du code.</a:t>
            </a:r>
          </a:p>
          <a:p>
            <a:pPr algn="l">
              <a:buFont typeface="Arial" panose="020B0604020202020204" pitchFamily="34" charset="0"/>
              <a:buChar char="•"/>
            </a:pPr>
            <a:br>
              <a:rPr lang="fr-FR" sz="1350" dirty="0">
                <a:solidFill>
                  <a:srgbClr val="333333"/>
                </a:solidFill>
                <a:latin typeface="Roboto"/>
              </a:rPr>
            </a:br>
            <a:r>
              <a:rPr lang="fr-FR" sz="1350" u="sng" dirty="0">
                <a:solidFill>
                  <a:srgbClr val="333333"/>
                </a:solidFill>
                <a:latin typeface="Roboto"/>
              </a:rPr>
              <a:t>Lecture Piano est un dispositif simple et facile à s'approprier :</a:t>
            </a:r>
            <a:r>
              <a:rPr lang="fr-FR" sz="1350" dirty="0">
                <a:solidFill>
                  <a:srgbClr val="333333"/>
                </a:solidFill>
                <a:latin typeface="Roboto"/>
              </a:rPr>
              <a:t>un </a:t>
            </a:r>
            <a:r>
              <a:rPr lang="fr-FR" sz="1350" b="1" dirty="0">
                <a:solidFill>
                  <a:srgbClr val="333333"/>
                </a:solidFill>
                <a:latin typeface="Roboto"/>
              </a:rPr>
              <a:t>manuel de lecture</a:t>
            </a:r>
            <a:endParaRPr lang="fr-FR" sz="1350" dirty="0">
              <a:solidFill>
                <a:srgbClr val="333333"/>
              </a:solidFill>
              <a:latin typeface="Roboto"/>
            </a:endParaRPr>
          </a:p>
          <a:p>
            <a:pPr algn="l">
              <a:buFont typeface="Arial" panose="020B0604020202020204" pitchFamily="34" charset="0"/>
              <a:buChar char="•"/>
            </a:pPr>
            <a:r>
              <a:rPr lang="fr-FR" sz="1350" dirty="0">
                <a:solidFill>
                  <a:srgbClr val="333333"/>
                </a:solidFill>
                <a:latin typeface="Roboto"/>
              </a:rPr>
              <a:t>un </a:t>
            </a:r>
            <a:r>
              <a:rPr lang="fr-FR" sz="1350" b="1" dirty="0">
                <a:solidFill>
                  <a:srgbClr val="014479"/>
                </a:solidFill>
                <a:latin typeface="Roboto"/>
                <a:hlinkClick r:id="rId5"/>
              </a:rPr>
              <a:t>cahier d'activités</a:t>
            </a:r>
            <a:endParaRPr lang="fr-FR" sz="1350" dirty="0">
              <a:solidFill>
                <a:srgbClr val="333333"/>
              </a:solidFill>
              <a:latin typeface="Roboto"/>
            </a:endParaRPr>
          </a:p>
          <a:p>
            <a:pPr algn="l">
              <a:buFont typeface="Arial" panose="020B0604020202020204" pitchFamily="34" charset="0"/>
              <a:buChar char="•"/>
            </a:pPr>
            <a:r>
              <a:rPr lang="fr-FR" sz="1350" dirty="0">
                <a:solidFill>
                  <a:srgbClr val="333333"/>
                </a:solidFill>
                <a:latin typeface="Roboto"/>
              </a:rPr>
              <a:t>des </a:t>
            </a:r>
            <a:r>
              <a:rPr lang="fr-FR" sz="1350" b="1" dirty="0">
                <a:solidFill>
                  <a:srgbClr val="014479"/>
                </a:solidFill>
                <a:latin typeface="Roboto"/>
                <a:hlinkClick r:id="rId6"/>
              </a:rPr>
              <a:t>albums de premières lectures</a:t>
            </a:r>
            <a:endParaRPr lang="fr-FR" sz="1350" dirty="0">
              <a:solidFill>
                <a:srgbClr val="333333"/>
              </a:solidFill>
              <a:latin typeface="Roboto"/>
            </a:endParaRPr>
          </a:p>
          <a:p>
            <a:pPr algn="l">
              <a:buFont typeface="Arial" panose="020B0604020202020204" pitchFamily="34" charset="0"/>
              <a:buChar char="•"/>
            </a:pPr>
            <a:br>
              <a:rPr lang="fr-FR" sz="1350" dirty="0">
                <a:solidFill>
                  <a:srgbClr val="333333"/>
                </a:solidFill>
                <a:latin typeface="Roboto"/>
              </a:rPr>
            </a:br>
            <a:r>
              <a:rPr lang="fr-FR" sz="1350" u="sng" dirty="0">
                <a:solidFill>
                  <a:srgbClr val="333333"/>
                </a:solidFill>
                <a:latin typeface="Roboto"/>
              </a:rPr>
              <a:t>Une approche </a:t>
            </a:r>
            <a:r>
              <a:rPr lang="fr-FR" sz="1350" u="sng" dirty="0" err="1">
                <a:solidFill>
                  <a:srgbClr val="333333"/>
                </a:solidFill>
                <a:latin typeface="Roboto"/>
              </a:rPr>
              <a:t>orginale</a:t>
            </a:r>
            <a:r>
              <a:rPr lang="fr-FR" sz="1350" u="sng" dirty="0">
                <a:solidFill>
                  <a:srgbClr val="333333"/>
                </a:solidFill>
                <a:latin typeface="Roboto"/>
              </a:rPr>
              <a:t> :</a:t>
            </a:r>
            <a:r>
              <a:rPr lang="fr-FR" sz="1350" dirty="0">
                <a:solidFill>
                  <a:srgbClr val="333333"/>
                </a:solidFill>
                <a:latin typeface="Roboto"/>
              </a:rPr>
              <a:t>Des </a:t>
            </a:r>
            <a:r>
              <a:rPr lang="fr-FR" sz="1350" b="1" dirty="0">
                <a:solidFill>
                  <a:srgbClr val="333333"/>
                </a:solidFill>
                <a:latin typeface="Roboto"/>
              </a:rPr>
              <a:t>graphèmes en couleur</a:t>
            </a:r>
            <a:r>
              <a:rPr lang="fr-FR" sz="1350" dirty="0">
                <a:solidFill>
                  <a:srgbClr val="333333"/>
                </a:solidFill>
                <a:latin typeface="Roboto"/>
              </a:rPr>
              <a:t> pour favoriser leur mise en mémoire.</a:t>
            </a:r>
          </a:p>
          <a:p>
            <a:pPr algn="l">
              <a:buFont typeface="Arial" panose="020B0604020202020204" pitchFamily="34" charset="0"/>
              <a:buChar char="•"/>
            </a:pPr>
            <a:r>
              <a:rPr lang="fr-FR" sz="1350" dirty="0">
                <a:solidFill>
                  <a:srgbClr val="333333"/>
                </a:solidFill>
                <a:latin typeface="Roboto"/>
              </a:rPr>
              <a:t>Chaque graphème introduit par </a:t>
            </a:r>
            <a:r>
              <a:rPr lang="fr-FR" sz="1350" b="1" dirty="0">
                <a:solidFill>
                  <a:srgbClr val="333333"/>
                </a:solidFill>
                <a:latin typeface="Roboto"/>
              </a:rPr>
              <a:t>une petite phrase décalée</a:t>
            </a:r>
            <a:r>
              <a:rPr lang="fr-FR" sz="1350" dirty="0">
                <a:solidFill>
                  <a:srgbClr val="333333"/>
                </a:solidFill>
                <a:latin typeface="Roboto"/>
              </a:rPr>
              <a:t> met en scène un personnage.</a:t>
            </a:r>
          </a:p>
          <a:p>
            <a:pPr algn="l">
              <a:buFont typeface="Arial" panose="020B0604020202020204" pitchFamily="34" charset="0"/>
              <a:buChar char="•"/>
            </a:pPr>
            <a:r>
              <a:rPr lang="fr-FR" sz="1350" dirty="0">
                <a:solidFill>
                  <a:srgbClr val="333333"/>
                </a:solidFill>
                <a:latin typeface="Roboto"/>
              </a:rPr>
              <a:t>Encarté dans le manuel élève, quatre </a:t>
            </a:r>
            <a:r>
              <a:rPr lang="fr-FR" sz="1350" b="1" dirty="0">
                <a:solidFill>
                  <a:srgbClr val="333333"/>
                </a:solidFill>
                <a:latin typeface="Roboto"/>
              </a:rPr>
              <a:t>"pianos" miniatures en carton</a:t>
            </a:r>
            <a:r>
              <a:rPr lang="fr-FR" sz="1350" dirty="0">
                <a:solidFill>
                  <a:srgbClr val="333333"/>
                </a:solidFill>
                <a:latin typeface="Roboto"/>
              </a:rPr>
              <a:t> dont les touches sont associées aux lettres, pour </a:t>
            </a:r>
            <a:r>
              <a:rPr lang="fr-FR" sz="1350" b="1" dirty="0">
                <a:solidFill>
                  <a:srgbClr val="333333"/>
                </a:solidFill>
                <a:latin typeface="Roboto"/>
              </a:rPr>
              <a:t>"chanter les syllabes"</a:t>
            </a:r>
            <a:r>
              <a:rPr lang="fr-FR" sz="1350" dirty="0">
                <a:solidFill>
                  <a:srgbClr val="333333"/>
                </a:solidFill>
                <a:latin typeface="Roboto"/>
              </a:rPr>
              <a:t> et faire comprendre le principe de la </a:t>
            </a:r>
            <a:r>
              <a:rPr lang="fr-FR" sz="1350" b="1" dirty="0">
                <a:solidFill>
                  <a:srgbClr val="333333"/>
                </a:solidFill>
                <a:latin typeface="Roboto"/>
              </a:rPr>
              <a:t>combinatoire</a:t>
            </a:r>
            <a:r>
              <a:rPr lang="fr-FR" sz="1350" dirty="0">
                <a:solidFill>
                  <a:srgbClr val="333333"/>
                </a:solidFill>
                <a:latin typeface="Roboto"/>
              </a:rPr>
              <a:t> par la </a:t>
            </a:r>
            <a:r>
              <a:rPr lang="fr-FR" sz="1350" b="1" dirty="0">
                <a:solidFill>
                  <a:srgbClr val="333333"/>
                </a:solidFill>
                <a:latin typeface="Roboto"/>
              </a:rPr>
              <a:t>manipulation</a:t>
            </a:r>
            <a:r>
              <a:rPr lang="fr-FR" sz="1350" dirty="0">
                <a:solidFill>
                  <a:srgbClr val="333333"/>
                </a:solidFill>
                <a:latin typeface="Roboto"/>
              </a:rPr>
              <a:t>..</a:t>
            </a:r>
          </a:p>
          <a:p>
            <a:pPr algn="l">
              <a:buFont typeface="Arial" panose="020B0604020202020204" pitchFamily="34" charset="0"/>
              <a:buChar char="•"/>
            </a:pPr>
            <a:r>
              <a:rPr lang="fr-FR" sz="1350" dirty="0">
                <a:solidFill>
                  <a:srgbClr val="333333"/>
                </a:solidFill>
                <a:latin typeface="Roboto"/>
              </a:rPr>
              <a:t>Une </a:t>
            </a:r>
            <a:r>
              <a:rPr lang="fr-FR" sz="1350" b="1" dirty="0">
                <a:solidFill>
                  <a:srgbClr val="333333"/>
                </a:solidFill>
                <a:latin typeface="Roboto"/>
              </a:rPr>
              <a:t>différenciation à 3 niveaux </a:t>
            </a:r>
            <a:r>
              <a:rPr lang="fr-FR" sz="1350" dirty="0">
                <a:solidFill>
                  <a:srgbClr val="333333"/>
                </a:solidFill>
                <a:latin typeface="Roboto"/>
              </a:rPr>
              <a:t>: dans la lecture de </a:t>
            </a:r>
            <a:r>
              <a:rPr lang="fr-FR" sz="1350" b="1" dirty="0">
                <a:solidFill>
                  <a:srgbClr val="333333"/>
                </a:solidFill>
                <a:latin typeface="Roboto"/>
              </a:rPr>
              <a:t>syllabes</a:t>
            </a:r>
            <a:r>
              <a:rPr lang="fr-FR" sz="1350" dirty="0">
                <a:solidFill>
                  <a:srgbClr val="333333"/>
                </a:solidFill>
                <a:latin typeface="Roboto"/>
              </a:rPr>
              <a:t>, de </a:t>
            </a:r>
            <a:r>
              <a:rPr lang="fr-FR" sz="1350" b="1" dirty="0">
                <a:solidFill>
                  <a:srgbClr val="333333"/>
                </a:solidFill>
                <a:latin typeface="Roboto"/>
              </a:rPr>
              <a:t>mots</a:t>
            </a:r>
            <a:r>
              <a:rPr lang="fr-FR" sz="1350" dirty="0">
                <a:solidFill>
                  <a:srgbClr val="333333"/>
                </a:solidFill>
                <a:latin typeface="Roboto"/>
              </a:rPr>
              <a:t>, de </a:t>
            </a:r>
            <a:r>
              <a:rPr lang="fr-FR" sz="1350" b="1" dirty="0">
                <a:solidFill>
                  <a:srgbClr val="333333"/>
                </a:solidFill>
                <a:latin typeface="Roboto"/>
              </a:rPr>
              <a:t>textes</a:t>
            </a:r>
            <a:r>
              <a:rPr lang="fr-FR" sz="1350" dirty="0">
                <a:solidFill>
                  <a:srgbClr val="333333"/>
                </a:solidFill>
                <a:latin typeface="Roboto"/>
              </a:rPr>
              <a:t> avec un niveau d'étayage qui évolue en fonction du niveau.</a:t>
            </a:r>
          </a:p>
        </p:txBody>
      </p:sp>
    </p:spTree>
    <p:extLst>
      <p:ext uri="{BB962C8B-B14F-4D97-AF65-F5344CB8AC3E}">
        <p14:creationId xmlns:p14="http://schemas.microsoft.com/office/powerpoint/2010/main" val="231189383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p:cNvPicPr/>
          <p:nvPr/>
        </p:nvPicPr>
        <p:blipFill rotWithShape="1">
          <a:blip r:embed="rId2"/>
          <a:srcRect l="-1342" t="9371" r="12618" b="16558"/>
          <a:stretch/>
        </p:blipFill>
        <p:spPr>
          <a:xfrm rot="16200000">
            <a:off x="48812" y="-2072664"/>
            <a:ext cx="9066132" cy="9124243"/>
          </a:xfrm>
          <a:prstGeom prst="rect">
            <a:avLst/>
          </a:prstGeom>
        </p:spPr>
      </p:pic>
      <p:sp>
        <p:nvSpPr>
          <p:cNvPr id="2" name="Titre 1"/>
          <p:cNvSpPr>
            <a:spLocks noGrp="1"/>
          </p:cNvSpPr>
          <p:nvPr>
            <p:ph type="title"/>
          </p:nvPr>
        </p:nvSpPr>
        <p:spPr>
          <a:xfrm>
            <a:off x="179512" y="-747686"/>
            <a:ext cx="12061755" cy="1656183"/>
          </a:xfrm>
        </p:spPr>
        <p:txBody>
          <a:bodyPr>
            <a:noAutofit/>
          </a:bodyPr>
          <a:lstStyle/>
          <a:p>
            <a:r>
              <a:rPr lang="fr-FR" sz="5400" cap="none" dirty="0">
                <a:solidFill>
                  <a:schemeClr val="tx1">
                    <a:lumMod val="95000"/>
                  </a:schemeClr>
                </a:solidFill>
                <a:latin typeface="Little Days" panose="02000607020000020004" pitchFamily="2" charset="0"/>
              </a:rPr>
              <a:t>Fonctionnement de la méthode</a:t>
            </a:r>
          </a:p>
        </p:txBody>
      </p:sp>
      <p:sp>
        <p:nvSpPr>
          <p:cNvPr id="4" name="Espace réservé du texte 3"/>
          <p:cNvSpPr>
            <a:spLocks noGrp="1"/>
          </p:cNvSpPr>
          <p:nvPr>
            <p:ph type="body" sz="half" idx="2"/>
          </p:nvPr>
        </p:nvSpPr>
        <p:spPr>
          <a:xfrm>
            <a:off x="6372200" y="1151096"/>
            <a:ext cx="2520280" cy="5518264"/>
          </a:xfrm>
        </p:spPr>
        <p:txBody>
          <a:bodyPr>
            <a:normAutofit/>
          </a:bodyPr>
          <a:lstStyle/>
          <a:p>
            <a:pPr algn="just"/>
            <a:endParaRPr lang="fr-FR" b="1" i="1" dirty="0"/>
          </a:p>
          <a:p>
            <a:pPr algn="just"/>
            <a:r>
              <a:rPr lang="fr-FR" b="1" i="1" dirty="0"/>
              <a:t>De nombreux exercices oraux, primordiaux pour un apprentissage efficace,  y sont associés. </a:t>
            </a:r>
          </a:p>
          <a:p>
            <a:pPr algn="just"/>
            <a:endParaRPr lang="fr-FR" b="1" i="1" dirty="0"/>
          </a:p>
          <a:p>
            <a:pPr algn="ctr"/>
            <a:r>
              <a:rPr lang="fr-FR" sz="1800" i="1" dirty="0">
                <a:solidFill>
                  <a:srgbClr val="FF0000"/>
                </a:solidFill>
              </a:rPr>
              <a:t>C’est pourquoi il est très important de se contenter de faire relire à votre enfant les pages indiquées en devoirs. </a:t>
            </a:r>
          </a:p>
          <a:p>
            <a:pPr algn="just"/>
            <a:endParaRPr lang="fr-FR" b="1" i="1" dirty="0"/>
          </a:p>
          <a:p>
            <a:pPr algn="just"/>
            <a:r>
              <a:rPr lang="fr-FR" b="1" i="1" dirty="0"/>
              <a:t>Découvrir de nouveaux sons et prendre de l’avance sur le manuel, ne sera pas bénéfique si tout ce travail préparatoire effectué en amont est absent.</a:t>
            </a:r>
            <a:endParaRPr lang="fr-FR" dirty="0"/>
          </a:p>
          <a:p>
            <a:endParaRPr lang="fr-FR" dirty="0"/>
          </a:p>
        </p:txBody>
      </p:sp>
      <p:pic>
        <p:nvPicPr>
          <p:cNvPr id="3" name="Image 2"/>
          <p:cNvPicPr>
            <a:picLocks noChangeAspect="1"/>
          </p:cNvPicPr>
          <p:nvPr/>
        </p:nvPicPr>
        <p:blipFill rotWithShape="1">
          <a:blip r:embed="rId3"/>
          <a:srcRect l="33760" t="17718" r="34140" b="8454"/>
          <a:stretch/>
        </p:blipFill>
        <p:spPr>
          <a:xfrm>
            <a:off x="1219118" y="836712"/>
            <a:ext cx="3953720" cy="5112568"/>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82"/>
          <p:cNvPicPr/>
          <p:nvPr/>
        </p:nvPicPr>
        <p:blipFill rotWithShape="1">
          <a:blip r:embed="rId3"/>
          <a:srcRect t="81116"/>
          <a:stretch/>
        </p:blipFill>
        <p:spPr>
          <a:xfrm rot="10800000">
            <a:off x="-1116632" y="33695"/>
            <a:ext cx="11305255" cy="1709636"/>
          </a:xfrm>
          <a:prstGeom prst="rect">
            <a:avLst/>
          </a:prstGeom>
        </p:spPr>
      </p:pic>
      <p:sp>
        <p:nvSpPr>
          <p:cNvPr id="2" name="Titre 1"/>
          <p:cNvSpPr>
            <a:spLocks noGrp="1"/>
          </p:cNvSpPr>
          <p:nvPr>
            <p:ph type="ctrTitle"/>
          </p:nvPr>
        </p:nvSpPr>
        <p:spPr>
          <a:xfrm>
            <a:off x="-900608" y="218472"/>
            <a:ext cx="10369152" cy="1050288"/>
          </a:xfrm>
        </p:spPr>
        <p:txBody>
          <a:bodyPr>
            <a:noAutofit/>
          </a:bodyPr>
          <a:lstStyle/>
          <a:p>
            <a:pPr algn="ctr">
              <a:lnSpc>
                <a:spcPct val="100000"/>
              </a:lnSpc>
            </a:pPr>
            <a:r>
              <a:rPr lang="fr-FR" sz="4400" dirty="0">
                <a:latin typeface="Sketch Nice" panose="02000500000000000000" pitchFamily="2" charset="0"/>
              </a:rPr>
              <a:t>Méthode de mathématiques MHM</a:t>
            </a:r>
            <a:endParaRPr lang="fr-FR" sz="3800" i="1" dirty="0">
              <a:latin typeface="Millennial Solstice" panose="02000500000000000000" pitchFamily="2" charset="0"/>
            </a:endParaRPr>
          </a:p>
        </p:txBody>
      </p:sp>
      <p:sp>
        <p:nvSpPr>
          <p:cNvPr id="3" name="Sous-titre 2"/>
          <p:cNvSpPr>
            <a:spLocks noGrp="1"/>
          </p:cNvSpPr>
          <p:nvPr>
            <p:ph type="subTitle" idx="1"/>
          </p:nvPr>
        </p:nvSpPr>
        <p:spPr>
          <a:xfrm>
            <a:off x="251520" y="1218613"/>
            <a:ext cx="8784976" cy="914243"/>
          </a:xfrm>
        </p:spPr>
        <p:txBody>
          <a:bodyPr>
            <a:normAutofit/>
          </a:bodyPr>
          <a:lstStyle/>
          <a:p>
            <a:pPr algn="l">
              <a:buFont typeface="Wingdings" pitchFamily="2" charset="2"/>
              <a:buChar char="v"/>
            </a:pPr>
            <a:r>
              <a:rPr lang="fr-FR" sz="1600" dirty="0">
                <a:latin typeface="Comic Sans MS" pitchFamily="66" charset="0"/>
              </a:rPr>
              <a:t>Une pédagogie active qui implique l’enfant dans le processus d’apprentissage.</a:t>
            </a:r>
          </a:p>
          <a:p>
            <a:pPr algn="l">
              <a:buFont typeface="Wingdings" pitchFamily="2" charset="2"/>
              <a:buChar char="v"/>
            </a:pPr>
            <a:r>
              <a:rPr lang="fr-FR" sz="1600" dirty="0">
                <a:latin typeface="Comic Sans MS" pitchFamily="66" charset="0"/>
              </a:rPr>
              <a:t>Une démarche équilibrée qui alterne les activités de découverte, les manipulations, la conceptualisation et les exercices.</a:t>
            </a:r>
          </a:p>
          <a:p>
            <a:pPr algn="l"/>
            <a:endParaRPr lang="fr-FR" sz="1600" b="1" dirty="0">
              <a:latin typeface="Comic Sans MS" pitchFamily="66" charset="0"/>
            </a:endParaRPr>
          </a:p>
          <a:p>
            <a:pPr algn="l"/>
            <a:endParaRPr lang="fr-FR" sz="1600" dirty="0">
              <a:latin typeface="Comic Sans MS" pitchFamily="66" charset="0"/>
            </a:endParaRPr>
          </a:p>
        </p:txBody>
      </p:sp>
      <p:pic>
        <p:nvPicPr>
          <p:cNvPr id="7" name="Image 6">
            <a:extLst>
              <a:ext uri="{FF2B5EF4-FFF2-40B4-BE49-F238E27FC236}">
                <a16:creationId xmlns:a16="http://schemas.microsoft.com/office/drawing/2014/main" id="{2BD9FE5A-1472-4834-BFC7-094DED27AE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425" y="1985370"/>
            <a:ext cx="8273149" cy="4896024"/>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p:cNvPicPr/>
          <p:nvPr/>
        </p:nvPicPr>
        <p:blipFill>
          <a:blip r:embed="rId2"/>
          <a:stretch>
            <a:fillRect/>
          </a:stretch>
        </p:blipFill>
        <p:spPr>
          <a:xfrm>
            <a:off x="0" y="-1143000"/>
            <a:ext cx="9144000" cy="9144000"/>
          </a:xfrm>
          <a:prstGeom prst="rect">
            <a:avLst/>
          </a:prstGeom>
        </p:spPr>
      </p:pic>
      <p:sp>
        <p:nvSpPr>
          <p:cNvPr id="2" name="Titre 1"/>
          <p:cNvSpPr>
            <a:spLocks noGrp="1"/>
          </p:cNvSpPr>
          <p:nvPr>
            <p:ph type="title"/>
          </p:nvPr>
        </p:nvSpPr>
        <p:spPr>
          <a:xfrm>
            <a:off x="690093" y="260648"/>
            <a:ext cx="7763814" cy="1216503"/>
          </a:xfrm>
        </p:spPr>
        <p:txBody>
          <a:bodyPr>
            <a:normAutofit/>
          </a:bodyPr>
          <a:lstStyle/>
          <a:p>
            <a:pPr algn="ctr"/>
            <a:r>
              <a:rPr lang="fr-FR" dirty="0">
                <a:latin typeface="Sketch Nice" panose="02000500000000000000" pitchFamily="2" charset="0"/>
              </a:rPr>
              <a:t>Présentation du groupe classe</a:t>
            </a:r>
          </a:p>
        </p:txBody>
      </p:sp>
      <p:sp>
        <p:nvSpPr>
          <p:cNvPr id="3" name="Espace réservé du texte 2"/>
          <p:cNvSpPr>
            <a:spLocks noGrp="1"/>
          </p:cNvSpPr>
          <p:nvPr>
            <p:ph type="body" idx="1"/>
          </p:nvPr>
        </p:nvSpPr>
        <p:spPr>
          <a:xfrm>
            <a:off x="971600" y="1633539"/>
            <a:ext cx="7128792" cy="4797152"/>
          </a:xfrm>
        </p:spPr>
        <p:txBody>
          <a:bodyPr>
            <a:normAutofit/>
          </a:bodyPr>
          <a:lstStyle/>
          <a:p>
            <a:pPr algn="ctr"/>
            <a:r>
              <a:rPr lang="fr-FR" sz="2400" dirty="0">
                <a:solidFill>
                  <a:schemeClr val="tx1"/>
                </a:solidFill>
              </a:rPr>
              <a:t>20 élèves en CP </a:t>
            </a:r>
          </a:p>
          <a:p>
            <a:pPr marL="54864" algn="ctr"/>
            <a:r>
              <a:rPr lang="fr-FR" sz="2400" dirty="0">
                <a:solidFill>
                  <a:schemeClr val="tx1"/>
                </a:solidFill>
              </a:rPr>
              <a:t>16 garçons</a:t>
            </a:r>
          </a:p>
          <a:p>
            <a:pPr marL="54864" algn="ctr"/>
            <a:r>
              <a:rPr lang="fr-FR" sz="2400" dirty="0">
                <a:solidFill>
                  <a:schemeClr val="tx1"/>
                </a:solidFill>
              </a:rPr>
              <a:t>4 filles</a:t>
            </a:r>
          </a:p>
          <a:p>
            <a:pPr marL="54864" algn="ctr"/>
            <a:endParaRPr lang="fr-FR" sz="2400" dirty="0">
              <a:solidFill>
                <a:schemeClr val="tx1"/>
              </a:solidFill>
            </a:endParaRPr>
          </a:p>
          <a:p>
            <a:pPr marL="54864"/>
            <a:r>
              <a:rPr lang="fr-FR" sz="2400" dirty="0">
                <a:solidFill>
                  <a:schemeClr val="tx1"/>
                </a:solidFill>
              </a:rPr>
              <a:t>Lundi, mardi et 2 jeudis/3 		Magali Redouin</a:t>
            </a:r>
          </a:p>
          <a:p>
            <a:pPr marL="54864"/>
            <a:r>
              <a:rPr lang="fr-FR" sz="2400" dirty="0">
                <a:solidFill>
                  <a:schemeClr val="tx1"/>
                </a:solidFill>
              </a:rPr>
              <a:t>1 jeudi /3 et tous les vendredis 		Sandrine Faguet</a:t>
            </a:r>
          </a:p>
          <a:p>
            <a:pPr marL="54864"/>
            <a:endParaRPr lang="fr-FR" sz="2400" dirty="0">
              <a:solidFill>
                <a:schemeClr val="tx1"/>
              </a:solidFill>
            </a:endParaRPr>
          </a:p>
          <a:p>
            <a:pPr marL="54864"/>
            <a:r>
              <a:rPr lang="fr-FR" sz="2400" dirty="0">
                <a:solidFill>
                  <a:schemeClr val="tx1"/>
                </a:solidFill>
              </a:rPr>
              <a:t>Continuité pédagogique : tous les jours de la phonologie, des mathématiques, de la lecture, du sport, …</a:t>
            </a:r>
          </a:p>
        </p:txBody>
      </p:sp>
      <p:pic>
        <p:nvPicPr>
          <p:cNvPr id="7" name="Picture 2" descr="RÃ©sultat de recherche d'images pour &quot;fille garÃ§on mysticlolly&quot;">
            <a:extLst>
              <a:ext uri="{FF2B5EF4-FFF2-40B4-BE49-F238E27FC236}">
                <a16:creationId xmlns:a16="http://schemas.microsoft.com/office/drawing/2014/main" id="{3FB3458C-C863-47D0-9FE7-BB2AD63576D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13324" y="1532439"/>
            <a:ext cx="1080000" cy="1350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RÃ©sultat de recherche d'images pour &quot;fille garÃ§on mysticlolly&quot;">
            <a:extLst>
              <a:ext uri="{FF2B5EF4-FFF2-40B4-BE49-F238E27FC236}">
                <a16:creationId xmlns:a16="http://schemas.microsoft.com/office/drawing/2014/main" id="{B1D40AE3-DE6D-420E-92D4-FB8728CA031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33782" y="1485535"/>
            <a:ext cx="1080000" cy="1350000"/>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id="{A9A4F543-6886-4D7F-A336-53CBA7F2E915}"/>
              </a:ext>
            </a:extLst>
          </p:cNvPr>
          <p:cNvSpPr txBox="1"/>
          <p:nvPr/>
        </p:nvSpPr>
        <p:spPr>
          <a:xfrm>
            <a:off x="2171074" y="2944701"/>
            <a:ext cx="926857" cy="380873"/>
          </a:xfrm>
          <a:prstGeom prst="rect">
            <a:avLst/>
          </a:prstGeom>
          <a:noFill/>
        </p:spPr>
        <p:txBody>
          <a:bodyPr wrap="none" rtlCol="0">
            <a:spAutoFit/>
          </a:bodyPr>
          <a:lstStyle/>
          <a:p>
            <a:r>
              <a:rPr lang="fr-FR" sz="1875" b="1" dirty="0">
                <a:latin typeface="Book Antiqua" panose="02040602050305030304" pitchFamily="18" charset="0"/>
              </a:rPr>
              <a:t>4 filles</a:t>
            </a:r>
          </a:p>
        </p:txBody>
      </p:sp>
      <p:sp>
        <p:nvSpPr>
          <p:cNvPr id="10" name="Rectangle 9">
            <a:extLst>
              <a:ext uri="{FF2B5EF4-FFF2-40B4-BE49-F238E27FC236}">
                <a16:creationId xmlns:a16="http://schemas.microsoft.com/office/drawing/2014/main" id="{523C78FE-B367-4B22-9DF3-E4931A037DE5}"/>
              </a:ext>
            </a:extLst>
          </p:cNvPr>
          <p:cNvSpPr/>
          <p:nvPr/>
        </p:nvSpPr>
        <p:spPr>
          <a:xfrm>
            <a:off x="5645318" y="2919014"/>
            <a:ext cx="1327608" cy="380873"/>
          </a:xfrm>
          <a:prstGeom prst="rect">
            <a:avLst/>
          </a:prstGeom>
        </p:spPr>
        <p:txBody>
          <a:bodyPr wrap="none">
            <a:spAutoFit/>
          </a:bodyPr>
          <a:lstStyle/>
          <a:p>
            <a:r>
              <a:rPr lang="fr-FR" sz="1875" b="1" dirty="0">
                <a:latin typeface="Book Antiqua" panose="02040602050305030304" pitchFamily="18" charset="0"/>
              </a:rPr>
              <a:t>16 garçons</a:t>
            </a:r>
            <a:endParaRPr lang="fr-FR" sz="1875" dirty="0"/>
          </a:p>
        </p:txBody>
      </p:sp>
    </p:spTree>
    <p:extLst>
      <p:ext uri="{BB962C8B-B14F-4D97-AF65-F5344CB8AC3E}">
        <p14:creationId xmlns:p14="http://schemas.microsoft.com/office/powerpoint/2010/main" val="84816789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601537" y="1747620"/>
            <a:ext cx="4938808" cy="3105338"/>
          </a:xfrm>
          <a:prstGeom prst="rect">
            <a:avLst/>
          </a:prstGeom>
        </p:spPr>
      </p:pic>
      <p:pic>
        <p:nvPicPr>
          <p:cNvPr id="3" name="Image 2"/>
          <p:cNvPicPr>
            <a:picLocks noChangeAspect="1"/>
          </p:cNvPicPr>
          <p:nvPr/>
        </p:nvPicPr>
        <p:blipFill>
          <a:blip r:embed="rId3"/>
          <a:stretch>
            <a:fillRect/>
          </a:stretch>
        </p:blipFill>
        <p:spPr>
          <a:xfrm>
            <a:off x="2051720" y="5301208"/>
            <a:ext cx="5498605" cy="1298822"/>
          </a:xfrm>
          <a:prstGeom prst="rect">
            <a:avLst/>
          </a:prstGeom>
        </p:spPr>
      </p:pic>
      <p:sp>
        <p:nvSpPr>
          <p:cNvPr id="4" name="Rectangle 3"/>
          <p:cNvSpPr/>
          <p:nvPr/>
        </p:nvSpPr>
        <p:spPr>
          <a:xfrm>
            <a:off x="5418902" y="2792458"/>
            <a:ext cx="3743325" cy="507831"/>
          </a:xfrm>
          <a:prstGeom prst="rect">
            <a:avLst/>
          </a:prstGeom>
        </p:spPr>
        <p:txBody>
          <a:bodyPr wrap="square">
            <a:spAutoFit/>
          </a:bodyPr>
          <a:lstStyle/>
          <a:p>
            <a:r>
              <a:rPr lang="fr-FR" sz="1350" b="1" dirty="0">
                <a:solidFill>
                  <a:srgbClr val="0000FF"/>
                </a:solidFill>
                <a:latin typeface="Comic Sans MS" panose="030F0702030302020204" pitchFamily="66" charset="0"/>
              </a:rPr>
              <a:t>&gt;</a:t>
            </a:r>
            <a:r>
              <a:rPr lang="fr-FR" sz="1350" b="1" u="sng" dirty="0">
                <a:solidFill>
                  <a:srgbClr val="FF007F"/>
                </a:solidFill>
                <a:latin typeface="Comic Sans MS" panose="030F0702030302020204" pitchFamily="66" charset="0"/>
              </a:rPr>
              <a:t>En classe </a:t>
            </a:r>
            <a:r>
              <a:rPr lang="fr-FR" sz="1350" b="1" dirty="0">
                <a:solidFill>
                  <a:srgbClr val="0000FF"/>
                </a:solidFill>
                <a:latin typeface="Comic Sans MS" panose="030F0702030302020204" pitchFamily="66" charset="0"/>
              </a:rPr>
              <a:t>: Comment se passe une séance de mathématiques ?</a:t>
            </a:r>
            <a:endParaRPr lang="fr-FR" sz="1350" dirty="0"/>
          </a:p>
        </p:txBody>
      </p:sp>
      <p:sp>
        <p:nvSpPr>
          <p:cNvPr id="5" name="Rectangle 4"/>
          <p:cNvSpPr/>
          <p:nvPr/>
        </p:nvSpPr>
        <p:spPr>
          <a:xfrm>
            <a:off x="5418902" y="3434788"/>
            <a:ext cx="3695700" cy="923330"/>
          </a:xfrm>
          <a:prstGeom prst="rect">
            <a:avLst/>
          </a:prstGeom>
        </p:spPr>
        <p:txBody>
          <a:bodyPr wrap="square">
            <a:spAutoFit/>
          </a:bodyPr>
          <a:lstStyle/>
          <a:p>
            <a:r>
              <a:rPr lang="fr-FR" sz="1350" b="1" dirty="0">
                <a:solidFill>
                  <a:srgbClr val="0000FF"/>
                </a:solidFill>
                <a:latin typeface="Comic Sans MS" panose="030F0702030302020204" pitchFamily="66" charset="0"/>
              </a:rPr>
              <a:t>&gt;</a:t>
            </a:r>
            <a:r>
              <a:rPr lang="fr-FR" sz="1350" b="1" u="sng" dirty="0">
                <a:solidFill>
                  <a:srgbClr val="FF007F"/>
                </a:solidFill>
                <a:latin typeface="Comic Sans MS" panose="030F0702030302020204" pitchFamily="66" charset="0"/>
              </a:rPr>
              <a:t>A la maison</a:t>
            </a:r>
            <a:r>
              <a:rPr lang="fr-FR" sz="1350" b="1" dirty="0">
                <a:solidFill>
                  <a:srgbClr val="0000FF"/>
                </a:solidFill>
                <a:latin typeface="Comic Sans MS" panose="030F0702030302020204" pitchFamily="66" charset="0"/>
              </a:rPr>
              <a:t>: sur les leçons, il y aura parfois des </a:t>
            </a:r>
            <a:r>
              <a:rPr lang="fr-FR" sz="1350" b="1" u="sng" dirty="0">
                <a:solidFill>
                  <a:srgbClr val="0000FF"/>
                </a:solidFill>
                <a:latin typeface="Comic Sans MS" panose="030F0702030302020204" pitchFamily="66" charset="0"/>
              </a:rPr>
              <a:t>vidéos</a:t>
            </a:r>
            <a:r>
              <a:rPr lang="fr-FR" sz="1350" b="1" dirty="0">
                <a:solidFill>
                  <a:srgbClr val="0000FF"/>
                </a:solidFill>
                <a:latin typeface="Comic Sans MS" panose="030F0702030302020204" pitchFamily="66" charset="0"/>
              </a:rPr>
              <a:t> à </a:t>
            </a:r>
            <a:r>
              <a:rPr lang="fr-FR" sz="1350" b="1" dirty="0" err="1">
                <a:solidFill>
                  <a:srgbClr val="0000FF"/>
                </a:solidFill>
                <a:latin typeface="Comic Sans MS" panose="030F0702030302020204" pitchFamily="66" charset="0"/>
              </a:rPr>
              <a:t>re</a:t>
            </a:r>
            <a:r>
              <a:rPr lang="fr-FR" sz="1350" b="1" dirty="0">
                <a:solidFill>
                  <a:srgbClr val="0000FF"/>
                </a:solidFill>
                <a:latin typeface="Comic Sans MS" panose="030F0702030302020204" pitchFamily="66" charset="0"/>
              </a:rPr>
              <a:t>-visionner avec les enfants (QR Codes à flasher) -&gt;environ 3 minutes!</a:t>
            </a:r>
            <a:endParaRPr lang="fr-FR" sz="1350" dirty="0"/>
          </a:p>
        </p:txBody>
      </p:sp>
      <p:sp>
        <p:nvSpPr>
          <p:cNvPr id="6" name="Rectangle 5"/>
          <p:cNvSpPr/>
          <p:nvPr/>
        </p:nvSpPr>
        <p:spPr>
          <a:xfrm>
            <a:off x="5484213" y="4848956"/>
            <a:ext cx="2016899" cy="300082"/>
          </a:xfrm>
          <a:prstGeom prst="rect">
            <a:avLst/>
          </a:prstGeom>
        </p:spPr>
        <p:txBody>
          <a:bodyPr wrap="none">
            <a:spAutoFit/>
          </a:bodyPr>
          <a:lstStyle/>
          <a:p>
            <a:r>
              <a:rPr lang="fr-FR" sz="1350" b="1" dirty="0">
                <a:solidFill>
                  <a:srgbClr val="0000FF"/>
                </a:solidFill>
                <a:latin typeface="Comic Sans MS" panose="030F0702030302020204" pitchFamily="66" charset="0"/>
              </a:rPr>
              <a:t>&gt;</a:t>
            </a:r>
            <a:r>
              <a:rPr lang="fr-FR" sz="1350" b="1" u="sng" dirty="0">
                <a:solidFill>
                  <a:srgbClr val="FF007F"/>
                </a:solidFill>
                <a:latin typeface="Comic Sans MS" panose="030F0702030302020204" pitchFamily="66" charset="0"/>
              </a:rPr>
              <a:t>100ème jour d'école</a:t>
            </a:r>
            <a:endParaRPr lang="fr-FR" sz="1350" dirty="0"/>
          </a:p>
        </p:txBody>
      </p:sp>
      <p:pic>
        <p:nvPicPr>
          <p:cNvPr id="10" name="Picture 182">
            <a:extLst>
              <a:ext uri="{FF2B5EF4-FFF2-40B4-BE49-F238E27FC236}">
                <a16:creationId xmlns:a16="http://schemas.microsoft.com/office/drawing/2014/main" id="{1C4B406D-91CA-4B84-8025-1656A6F6A5BE}"/>
              </a:ext>
            </a:extLst>
          </p:cNvPr>
          <p:cNvPicPr/>
          <p:nvPr/>
        </p:nvPicPr>
        <p:blipFill rotWithShape="1">
          <a:blip r:embed="rId4"/>
          <a:srcRect t="81116"/>
          <a:stretch/>
        </p:blipFill>
        <p:spPr>
          <a:xfrm rot="10800000">
            <a:off x="-1116632" y="33695"/>
            <a:ext cx="11305255" cy="1709636"/>
          </a:xfrm>
          <a:prstGeom prst="rect">
            <a:avLst/>
          </a:prstGeom>
        </p:spPr>
      </p:pic>
      <p:sp>
        <p:nvSpPr>
          <p:cNvPr id="7" name="Rectangle 6"/>
          <p:cNvSpPr/>
          <p:nvPr/>
        </p:nvSpPr>
        <p:spPr>
          <a:xfrm>
            <a:off x="5418902" y="4403254"/>
            <a:ext cx="3927678" cy="300082"/>
          </a:xfrm>
          <a:prstGeom prst="rect">
            <a:avLst/>
          </a:prstGeom>
        </p:spPr>
        <p:txBody>
          <a:bodyPr wrap="none">
            <a:spAutoFit/>
          </a:bodyPr>
          <a:lstStyle/>
          <a:p>
            <a:r>
              <a:rPr lang="fr-FR" sz="1350" b="1" dirty="0">
                <a:solidFill>
                  <a:srgbClr val="0000FF"/>
                </a:solidFill>
                <a:latin typeface="Comic Sans MS" panose="030F0702030302020204" pitchFamily="66" charset="0"/>
              </a:rPr>
              <a:t>Jouez aux </a:t>
            </a:r>
            <a:r>
              <a:rPr lang="fr-FR" sz="1350" b="1" u="sng" dirty="0">
                <a:solidFill>
                  <a:srgbClr val="0000FF"/>
                </a:solidFill>
                <a:latin typeface="Comic Sans MS" panose="030F0702030302020204" pitchFamily="66" charset="0"/>
              </a:rPr>
              <a:t>jeux de société </a:t>
            </a:r>
            <a:r>
              <a:rPr lang="fr-FR" sz="1350" b="1" dirty="0">
                <a:solidFill>
                  <a:srgbClr val="0000FF"/>
                </a:solidFill>
                <a:latin typeface="Comic Sans MS" panose="030F0702030302020204" pitchFamily="66" charset="0"/>
              </a:rPr>
              <a:t>avec vos enfants!</a:t>
            </a:r>
            <a:endParaRPr lang="fr-FR" sz="1350" dirty="0"/>
          </a:p>
        </p:txBody>
      </p:sp>
      <p:sp>
        <p:nvSpPr>
          <p:cNvPr id="8" name="ZoneTexte 7"/>
          <p:cNvSpPr txBox="1"/>
          <p:nvPr/>
        </p:nvSpPr>
        <p:spPr>
          <a:xfrm>
            <a:off x="225599" y="2122342"/>
            <a:ext cx="497380" cy="4157613"/>
          </a:xfrm>
          <a:prstGeom prst="rect">
            <a:avLst/>
          </a:prstGeom>
          <a:noFill/>
        </p:spPr>
        <p:txBody>
          <a:bodyPr vert="wordArtVert" wrap="none" rtlCol="0">
            <a:spAutoFit/>
          </a:bodyPr>
          <a:lstStyle/>
          <a:p>
            <a:r>
              <a:rPr lang="fr-FR" sz="1500" dirty="0">
                <a:latin typeface="Comic Sans MS" panose="030F0702030302020204" pitchFamily="66" charset="0"/>
              </a:rPr>
              <a:t>MATHEMATIQUES</a:t>
            </a:r>
          </a:p>
        </p:txBody>
      </p:sp>
    </p:spTree>
    <p:extLst>
      <p:ext uri="{BB962C8B-B14F-4D97-AF65-F5344CB8AC3E}">
        <p14:creationId xmlns:p14="http://schemas.microsoft.com/office/powerpoint/2010/main" val="306311557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38"/>
          <p:cNvPicPr/>
          <p:nvPr/>
        </p:nvPicPr>
        <p:blipFill>
          <a:blip r:embed="rId2"/>
          <a:stretch>
            <a:fillRect/>
          </a:stretch>
        </p:blipFill>
        <p:spPr>
          <a:xfrm>
            <a:off x="-393" y="5892"/>
            <a:ext cx="9144393" cy="6858000"/>
          </a:xfrm>
          <a:prstGeom prst="rect">
            <a:avLst/>
          </a:prstGeom>
        </p:spPr>
      </p:pic>
      <p:sp>
        <p:nvSpPr>
          <p:cNvPr id="4" name="Espace réservé du texte 3"/>
          <p:cNvSpPr>
            <a:spLocks noGrp="1"/>
          </p:cNvSpPr>
          <p:nvPr>
            <p:ph type="body" sz="half" idx="2"/>
          </p:nvPr>
        </p:nvSpPr>
        <p:spPr>
          <a:xfrm>
            <a:off x="1016547" y="1123424"/>
            <a:ext cx="7227861" cy="5185896"/>
          </a:xfrm>
        </p:spPr>
        <p:txBody>
          <a:bodyPr>
            <a:normAutofit fontScale="92500" lnSpcReduction="10000"/>
          </a:bodyPr>
          <a:lstStyle/>
          <a:p>
            <a:r>
              <a:rPr lang="fr-FR" sz="2800" dirty="0">
                <a:latin typeface="Millennial Solstice" panose="02000500000000000000" pitchFamily="2" charset="0"/>
              </a:rPr>
              <a:t>Anglais</a:t>
            </a:r>
          </a:p>
          <a:p>
            <a:endParaRPr lang="fr-FR" sz="2800" dirty="0"/>
          </a:p>
          <a:p>
            <a:r>
              <a:rPr lang="fr-FR" sz="2800" dirty="0">
                <a:latin typeface="Millennial Solstice" panose="02000500000000000000" pitchFamily="2" charset="0"/>
              </a:rPr>
              <a:t>Questionner le monde </a:t>
            </a:r>
          </a:p>
          <a:p>
            <a:pPr marL="457200" indent="-457200">
              <a:buFont typeface="Arial" panose="020B0604020202020204" pitchFamily="34" charset="0"/>
              <a:buChar char="•"/>
            </a:pPr>
            <a:r>
              <a:rPr lang="fr-FR" sz="2600" dirty="0"/>
              <a:t>Monde du vivant</a:t>
            </a:r>
          </a:p>
          <a:p>
            <a:pPr marL="457200" indent="-457200">
              <a:buFont typeface="Arial" panose="020B0604020202020204" pitchFamily="34" charset="0"/>
              <a:buChar char="•"/>
            </a:pPr>
            <a:r>
              <a:rPr lang="fr-FR" sz="2600" dirty="0"/>
              <a:t>Espace</a:t>
            </a:r>
          </a:p>
          <a:p>
            <a:pPr marL="457200" indent="-457200">
              <a:buFont typeface="Arial" panose="020B0604020202020204" pitchFamily="34" charset="0"/>
              <a:buChar char="•"/>
            </a:pPr>
            <a:r>
              <a:rPr lang="fr-FR" sz="2600" dirty="0"/>
              <a:t>Temps</a:t>
            </a:r>
          </a:p>
          <a:p>
            <a:pPr marL="457200" indent="-457200">
              <a:buFont typeface="Arial" panose="020B0604020202020204" pitchFamily="34" charset="0"/>
              <a:buChar char="•"/>
            </a:pPr>
            <a:r>
              <a:rPr lang="fr-FR" sz="2600" dirty="0"/>
              <a:t>Matière / Objets techniques</a:t>
            </a:r>
          </a:p>
          <a:p>
            <a:pPr marL="1280160" lvl="1" indent="-457200">
              <a:buFont typeface="Arial" panose="020B0604020202020204" pitchFamily="34" charset="0"/>
              <a:buChar char="•"/>
            </a:pPr>
            <a:endParaRPr lang="fr-FR" sz="2600" dirty="0"/>
          </a:p>
          <a:p>
            <a:r>
              <a:rPr lang="fr-FR" sz="2800" dirty="0">
                <a:latin typeface="Millennial Solstice" panose="02000500000000000000" pitchFamily="2" charset="0"/>
              </a:rPr>
              <a:t>Enseignement artistique </a:t>
            </a:r>
          </a:p>
          <a:p>
            <a:r>
              <a:rPr lang="fr-FR" sz="2800" dirty="0"/>
              <a:t>	Arts plastique et éducation musicale</a:t>
            </a:r>
          </a:p>
          <a:p>
            <a:endParaRPr lang="fr-FR" sz="2800" dirty="0"/>
          </a:p>
          <a:p>
            <a:r>
              <a:rPr lang="fr-FR" sz="2800" dirty="0">
                <a:latin typeface="Millennial Solstice" panose="02000500000000000000" pitchFamily="2" charset="0"/>
              </a:rPr>
              <a:t>Education physique et sportive (tous les jours ou presque)</a:t>
            </a:r>
          </a:p>
          <a:p>
            <a:endParaRPr lang="fr-FR" sz="2800" dirty="0"/>
          </a:p>
        </p:txBody>
      </p:sp>
      <p:sp>
        <p:nvSpPr>
          <p:cNvPr id="3" name="Titre 2"/>
          <p:cNvSpPr>
            <a:spLocks noGrp="1"/>
          </p:cNvSpPr>
          <p:nvPr>
            <p:ph type="title"/>
          </p:nvPr>
        </p:nvSpPr>
        <p:spPr>
          <a:xfrm>
            <a:off x="1016547" y="690203"/>
            <a:ext cx="7110511" cy="466006"/>
          </a:xfrm>
        </p:spPr>
        <p:txBody>
          <a:bodyPr>
            <a:noAutofit/>
          </a:bodyPr>
          <a:lstStyle/>
          <a:p>
            <a:pPr algn="ctr"/>
            <a:r>
              <a:rPr lang="fr-FR" sz="4400" dirty="0">
                <a:latin typeface="Sketch Nice" panose="02000500000000000000" pitchFamily="2" charset="0"/>
              </a:rPr>
              <a:t>Les autres matières</a:t>
            </a:r>
          </a:p>
        </p:txBody>
      </p:sp>
      <p:pic>
        <p:nvPicPr>
          <p:cNvPr id="7" name="Image 6"/>
          <p:cNvPicPr>
            <a:picLocks noChangeAspect="1"/>
          </p:cNvPicPr>
          <p:nvPr/>
        </p:nvPicPr>
        <p:blipFill rotWithShape="1">
          <a:blip r:embed="rId3"/>
          <a:srcRect l="41974" t="24038" r="33121" b="56883"/>
          <a:stretch/>
        </p:blipFill>
        <p:spPr>
          <a:xfrm>
            <a:off x="7402884" y="5938545"/>
            <a:ext cx="860880" cy="370775"/>
          </a:xfrm>
          <a:prstGeom prst="rect">
            <a:avLst/>
          </a:prstGeom>
        </p:spPr>
      </p:pic>
    </p:spTree>
    <p:extLst>
      <p:ext uri="{BB962C8B-B14F-4D97-AF65-F5344CB8AC3E}">
        <p14:creationId xmlns:p14="http://schemas.microsoft.com/office/powerpoint/2010/main" val="212813934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82"/>
          <p:cNvPicPr/>
          <p:nvPr/>
        </p:nvPicPr>
        <p:blipFill rotWithShape="1">
          <a:blip r:embed="rId2"/>
          <a:srcRect t="81116"/>
          <a:stretch/>
        </p:blipFill>
        <p:spPr>
          <a:xfrm rot="10800000">
            <a:off x="-1116632" y="33695"/>
            <a:ext cx="11305255" cy="1709636"/>
          </a:xfrm>
          <a:prstGeom prst="rect">
            <a:avLst/>
          </a:prstGeom>
        </p:spPr>
      </p:pic>
      <p:sp>
        <p:nvSpPr>
          <p:cNvPr id="2" name="Titre 1"/>
          <p:cNvSpPr>
            <a:spLocks noGrp="1"/>
          </p:cNvSpPr>
          <p:nvPr>
            <p:ph type="title"/>
          </p:nvPr>
        </p:nvSpPr>
        <p:spPr>
          <a:xfrm>
            <a:off x="-180528" y="365126"/>
            <a:ext cx="9324528" cy="1325563"/>
          </a:xfrm>
        </p:spPr>
        <p:txBody>
          <a:bodyPr>
            <a:normAutofit/>
          </a:bodyPr>
          <a:lstStyle/>
          <a:p>
            <a:pPr algn="ctr"/>
            <a:r>
              <a:rPr lang="fr-FR" sz="4000" dirty="0">
                <a:latin typeface="Sketch Nice" panose="02000500000000000000" pitchFamily="2" charset="0"/>
              </a:rPr>
              <a:t>A.P.C.</a:t>
            </a:r>
            <a:br>
              <a:rPr lang="fr-FR" sz="3200" dirty="0">
                <a:latin typeface="Sketch Nice" panose="02000500000000000000" pitchFamily="2" charset="0"/>
              </a:rPr>
            </a:br>
            <a:r>
              <a:rPr lang="fr-FR" sz="3200" dirty="0">
                <a:latin typeface="Sketch Nice" panose="02000500000000000000" pitchFamily="2" charset="0"/>
              </a:rPr>
              <a:t>Activités pédagogiques complémentaires</a:t>
            </a:r>
          </a:p>
        </p:txBody>
      </p:sp>
    </p:spTree>
    <p:extLst>
      <p:ext uri="{BB962C8B-B14F-4D97-AF65-F5344CB8AC3E}">
        <p14:creationId xmlns:p14="http://schemas.microsoft.com/office/powerpoint/2010/main" val="223768515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8622" y="692696"/>
            <a:ext cx="7301730" cy="936104"/>
          </a:xfrm>
        </p:spPr>
        <p:txBody>
          <a:bodyPr>
            <a:normAutofit/>
          </a:bodyPr>
          <a:lstStyle/>
          <a:p>
            <a:r>
              <a:rPr lang="fr-FR" sz="4500" dirty="0">
                <a:latin typeface="Ananda" pitchFamily="2" charset="0"/>
              </a:rPr>
              <a:t>Anniversaires et collations</a:t>
            </a:r>
          </a:p>
        </p:txBody>
      </p:sp>
      <p:pic>
        <p:nvPicPr>
          <p:cNvPr id="3" name="Image 2" descr="OpenBoard"/>
          <p:cNvPicPr>
            <a:picLocks noChangeAspect="1"/>
          </p:cNvPicPr>
          <p:nvPr/>
        </p:nvPicPr>
        <p:blipFill rotWithShape="1">
          <a:blip r:embed="rId2">
            <a:extLst>
              <a:ext uri="{28A0092B-C50C-407E-A947-70E740481C1C}">
                <a14:useLocalDpi xmlns:a14="http://schemas.microsoft.com/office/drawing/2010/main" val="0"/>
              </a:ext>
            </a:extLst>
          </a:blip>
          <a:srcRect l="3413" t="466" r="25753" b="56637"/>
          <a:stretch/>
        </p:blipFill>
        <p:spPr>
          <a:xfrm>
            <a:off x="208114" y="2639581"/>
            <a:ext cx="6207122" cy="2113394"/>
          </a:xfrm>
          <a:prstGeom prst="rect">
            <a:avLst/>
          </a:prstGeom>
        </p:spPr>
      </p:pic>
      <p:pic>
        <p:nvPicPr>
          <p:cNvPr id="4" name="Image 3" descr="OpenBoard"/>
          <p:cNvPicPr>
            <a:picLocks noChangeAspect="1"/>
          </p:cNvPicPr>
          <p:nvPr/>
        </p:nvPicPr>
        <p:blipFill rotWithShape="1">
          <a:blip r:embed="rId2">
            <a:extLst>
              <a:ext uri="{28A0092B-C50C-407E-A947-70E740481C1C}">
                <a14:useLocalDpi xmlns:a14="http://schemas.microsoft.com/office/drawing/2010/main" val="0"/>
              </a:ext>
            </a:extLst>
          </a:blip>
          <a:srcRect l="3020" t="46162" r="75581" b="9980"/>
          <a:stretch/>
        </p:blipFill>
        <p:spPr>
          <a:xfrm>
            <a:off x="6228184" y="2367545"/>
            <a:ext cx="2306211" cy="2657466"/>
          </a:xfrm>
          <a:prstGeom prst="rect">
            <a:avLst/>
          </a:prstGeom>
        </p:spPr>
      </p:pic>
      <p:cxnSp>
        <p:nvCxnSpPr>
          <p:cNvPr id="7" name="Connecteur droit 6"/>
          <p:cNvCxnSpPr/>
          <p:nvPr/>
        </p:nvCxnSpPr>
        <p:spPr>
          <a:xfrm>
            <a:off x="6076950" y="2639581"/>
            <a:ext cx="28575" cy="243724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flipH="1">
            <a:off x="85725" y="5080907"/>
            <a:ext cx="6019800"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043922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sz="4500" dirty="0">
                <a:latin typeface="Ananda" pitchFamily="2" charset="0"/>
              </a:rPr>
              <a:t>La</a:t>
            </a:r>
            <a:r>
              <a:rPr lang="fr-FR" dirty="0"/>
              <a:t> </a:t>
            </a:r>
            <a:r>
              <a:rPr lang="fr-FR" sz="4500" dirty="0">
                <a:latin typeface="Ananda" pitchFamily="2" charset="0"/>
              </a:rPr>
              <a:t>coopérative</a:t>
            </a:r>
          </a:p>
        </p:txBody>
      </p:sp>
      <p:sp>
        <p:nvSpPr>
          <p:cNvPr id="4" name="Rectangle 3"/>
          <p:cNvSpPr/>
          <p:nvPr/>
        </p:nvSpPr>
        <p:spPr>
          <a:xfrm>
            <a:off x="560819" y="2660542"/>
            <a:ext cx="6459106" cy="3208571"/>
          </a:xfrm>
          <a:prstGeom prst="rect">
            <a:avLst/>
          </a:prstGeom>
        </p:spPr>
        <p:txBody>
          <a:bodyPr wrap="square">
            <a:spAutoFit/>
          </a:bodyPr>
          <a:lstStyle/>
          <a:p>
            <a:r>
              <a:rPr lang="fr-FR" sz="1350" b="1" u="sng" dirty="0">
                <a:latin typeface="Comic Sans MS" panose="030F0702030302020204" pitchFamily="66" charset="0"/>
              </a:rPr>
              <a:t>A quoi sert la coopérative?</a:t>
            </a:r>
            <a:endParaRPr lang="fr-FR" sz="1350" dirty="0"/>
          </a:p>
          <a:p>
            <a:br>
              <a:rPr lang="fr-FR" sz="1350" dirty="0">
                <a:latin typeface="Comic Sans MS" panose="030F0702030302020204" pitchFamily="66" charset="0"/>
              </a:rPr>
            </a:br>
            <a:endParaRPr lang="fr-FR" sz="1350" dirty="0">
              <a:latin typeface="Comic Sans MS" panose="030F0702030302020204" pitchFamily="66" charset="0"/>
            </a:endParaRPr>
          </a:p>
          <a:p>
            <a:r>
              <a:rPr lang="fr-FR" sz="1350" dirty="0">
                <a:latin typeface="Comic Sans MS" panose="030F0702030302020204" pitchFamily="66" charset="0"/>
              </a:rPr>
              <a:t>- financer un abonnement (école des loisirs ou autre),</a:t>
            </a:r>
            <a:endParaRPr lang="fr-FR" sz="1350" dirty="0"/>
          </a:p>
          <a:p>
            <a:r>
              <a:rPr lang="fr-FR" sz="1350" dirty="0">
                <a:latin typeface="Comic Sans MS" panose="030F0702030302020204" pitchFamily="66" charset="0"/>
              </a:rPr>
              <a:t>- payer toutes les sorties, </a:t>
            </a:r>
            <a:endParaRPr lang="fr-FR" sz="1350" dirty="0"/>
          </a:p>
          <a:p>
            <a:r>
              <a:rPr lang="fr-FR" sz="1350" dirty="0">
                <a:latin typeface="Comic Sans MS" panose="030F0702030302020204" pitchFamily="66" charset="0"/>
              </a:rPr>
              <a:t>- acheter:</a:t>
            </a:r>
            <a:endParaRPr lang="fr-FR" sz="1350" dirty="0"/>
          </a:p>
          <a:p>
            <a:r>
              <a:rPr lang="fr-FR" sz="1350" dirty="0">
                <a:latin typeface="Comic Sans MS" panose="030F0702030302020204" pitchFamily="66" charset="0"/>
              </a:rPr>
              <a:t>* des petits cadeaux ‘privilèges’</a:t>
            </a:r>
            <a:endParaRPr lang="fr-FR" sz="1350" dirty="0"/>
          </a:p>
          <a:p>
            <a:r>
              <a:rPr lang="fr-FR" sz="1350" dirty="0">
                <a:latin typeface="Comic Sans MS" panose="030F0702030302020204" pitchFamily="66" charset="0"/>
              </a:rPr>
              <a:t>* des petites boîtes de rangement, </a:t>
            </a:r>
            <a:endParaRPr lang="fr-FR" sz="1350" dirty="0"/>
          </a:p>
          <a:p>
            <a:r>
              <a:rPr lang="fr-FR" sz="1350" dirty="0">
                <a:latin typeface="Comic Sans MS" panose="030F0702030302020204" pitchFamily="66" charset="0"/>
              </a:rPr>
              <a:t>* des livres pour la bibliothèque de classe, </a:t>
            </a:r>
            <a:endParaRPr lang="fr-FR" sz="1350" dirty="0"/>
          </a:p>
          <a:p>
            <a:r>
              <a:rPr lang="fr-FR" sz="1350" dirty="0">
                <a:latin typeface="Comic Sans MS" panose="030F0702030302020204" pitchFamily="66" charset="0"/>
              </a:rPr>
              <a:t>* des jeux éducatifs,</a:t>
            </a:r>
            <a:endParaRPr lang="fr-FR" sz="1350" dirty="0"/>
          </a:p>
          <a:p>
            <a:r>
              <a:rPr lang="fr-FR" sz="1350" dirty="0">
                <a:latin typeface="Comic Sans MS" panose="030F0702030302020204" pitchFamily="66" charset="0"/>
              </a:rPr>
              <a:t>* du matériel pour les arts visuels, ...</a:t>
            </a:r>
            <a:endParaRPr lang="fr-FR" sz="1350" dirty="0"/>
          </a:p>
          <a:p>
            <a:br>
              <a:rPr lang="fr-FR" sz="1350" dirty="0">
                <a:latin typeface="Comic Sans MS" panose="030F0702030302020204" pitchFamily="66" charset="0"/>
              </a:rPr>
            </a:br>
            <a:endParaRPr lang="fr-FR" sz="1350" dirty="0">
              <a:latin typeface="Comic Sans MS" panose="030F0702030302020204" pitchFamily="66" charset="0"/>
            </a:endParaRPr>
          </a:p>
          <a:p>
            <a:r>
              <a:rPr lang="fr-FR" sz="1350" dirty="0">
                <a:latin typeface="Comic Sans MS" panose="030F0702030302020204" pitchFamily="66" charset="0"/>
              </a:rPr>
              <a:t>Toutes les dépenses de classe sont notées dans un cahier de coopérative, consultables dès que vous le désirez.</a:t>
            </a:r>
            <a:endParaRPr lang="fr-FR" sz="1350" dirty="0"/>
          </a:p>
        </p:txBody>
      </p:sp>
      <p:pic>
        <p:nvPicPr>
          <p:cNvPr id="5" name="Image 4" descr="OpenBoard"/>
          <p:cNvPicPr>
            <a:picLocks noChangeAspect="1"/>
          </p:cNvPicPr>
          <p:nvPr/>
        </p:nvPicPr>
        <p:blipFill rotWithShape="1">
          <a:blip r:embed="rId2">
            <a:extLst>
              <a:ext uri="{28A0092B-C50C-407E-A947-70E740481C1C}">
                <a14:useLocalDpi xmlns:a14="http://schemas.microsoft.com/office/drawing/2010/main" val="0"/>
              </a:ext>
            </a:extLst>
          </a:blip>
          <a:srcRect l="56490" r="29076" b="70936"/>
          <a:stretch/>
        </p:blipFill>
        <p:spPr>
          <a:xfrm>
            <a:off x="6448424" y="2793891"/>
            <a:ext cx="2124076" cy="2397123"/>
          </a:xfrm>
          <a:prstGeom prst="rect">
            <a:avLst/>
          </a:prstGeom>
        </p:spPr>
      </p:pic>
    </p:spTree>
    <p:extLst>
      <p:ext uri="{BB962C8B-B14F-4D97-AF65-F5344CB8AC3E}">
        <p14:creationId xmlns:p14="http://schemas.microsoft.com/office/powerpoint/2010/main" val="30268321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82">
            <a:extLst>
              <a:ext uri="{FF2B5EF4-FFF2-40B4-BE49-F238E27FC236}">
                <a16:creationId xmlns:a16="http://schemas.microsoft.com/office/drawing/2014/main" id="{91EBC415-4560-4C6A-A6F2-A2A66E8D23A3}"/>
              </a:ext>
            </a:extLst>
          </p:cNvPr>
          <p:cNvPicPr/>
          <p:nvPr/>
        </p:nvPicPr>
        <p:blipFill>
          <a:blip r:embed="rId3"/>
          <a:stretch>
            <a:fillRect/>
          </a:stretch>
        </p:blipFill>
        <p:spPr>
          <a:xfrm>
            <a:off x="518" y="-31304"/>
            <a:ext cx="9143482" cy="6889304"/>
          </a:xfrm>
          <a:prstGeom prst="rect">
            <a:avLst/>
          </a:prstGeom>
        </p:spPr>
      </p:pic>
      <p:sp>
        <p:nvSpPr>
          <p:cNvPr id="4" name="Titre 1">
            <a:extLst>
              <a:ext uri="{FF2B5EF4-FFF2-40B4-BE49-F238E27FC236}">
                <a16:creationId xmlns:a16="http://schemas.microsoft.com/office/drawing/2014/main" id="{9E27B5B6-757F-4E44-A9C7-E71392C23764}"/>
              </a:ext>
            </a:extLst>
          </p:cNvPr>
          <p:cNvSpPr txBox="1">
            <a:spLocks/>
          </p:cNvSpPr>
          <p:nvPr/>
        </p:nvSpPr>
        <p:spPr>
          <a:xfrm>
            <a:off x="1374885" y="972167"/>
            <a:ext cx="6915710" cy="530223"/>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fr-FR" sz="4000" dirty="0">
                <a:latin typeface="Ananda" pitchFamily="2" charset="0"/>
              </a:rPr>
              <a:t>Quel est le rôle des parents </a:t>
            </a:r>
            <a:r>
              <a:rPr lang="fr-FR" sz="4000" dirty="0">
                <a:latin typeface="Comic Sans MS" panose="030F0702030302020204" pitchFamily="66" charset="0"/>
              </a:rPr>
              <a:t>?</a:t>
            </a:r>
          </a:p>
        </p:txBody>
      </p:sp>
      <p:sp>
        <p:nvSpPr>
          <p:cNvPr id="5" name="Rectangle 4">
            <a:extLst>
              <a:ext uri="{FF2B5EF4-FFF2-40B4-BE49-F238E27FC236}">
                <a16:creationId xmlns:a16="http://schemas.microsoft.com/office/drawing/2014/main" id="{89F57D52-6AF5-49F4-831B-080817A10B4F}"/>
              </a:ext>
            </a:extLst>
          </p:cNvPr>
          <p:cNvSpPr/>
          <p:nvPr/>
        </p:nvSpPr>
        <p:spPr>
          <a:xfrm>
            <a:off x="1452562" y="1797306"/>
            <a:ext cx="6238875" cy="1015663"/>
          </a:xfrm>
          <a:prstGeom prst="rect">
            <a:avLst/>
          </a:prstGeom>
        </p:spPr>
        <p:txBody>
          <a:bodyPr wrap="square">
            <a:spAutoFit/>
          </a:bodyPr>
          <a:lstStyle/>
          <a:p>
            <a:pPr algn="ctr"/>
            <a:r>
              <a:rPr lang="fr-FR" sz="2000" dirty="0">
                <a:solidFill>
                  <a:srgbClr val="55FF00"/>
                </a:solidFill>
                <a:latin typeface="Comic Sans MS" panose="030F0702030302020204" pitchFamily="66" charset="0"/>
              </a:rPr>
              <a:t>En tant que parent, j'accompagne mon enfant au quotidien, je l'encourage, je le félicite et je lui donne de l'assurance.</a:t>
            </a:r>
            <a:endParaRPr lang="fr-FR" sz="2000" dirty="0"/>
          </a:p>
        </p:txBody>
      </p:sp>
      <p:sp>
        <p:nvSpPr>
          <p:cNvPr id="6" name="Rectangle 5">
            <a:extLst>
              <a:ext uri="{FF2B5EF4-FFF2-40B4-BE49-F238E27FC236}">
                <a16:creationId xmlns:a16="http://schemas.microsoft.com/office/drawing/2014/main" id="{91E5F385-AC2C-4DDD-8E8A-D78697849B70}"/>
              </a:ext>
            </a:extLst>
          </p:cNvPr>
          <p:cNvSpPr/>
          <p:nvPr/>
        </p:nvSpPr>
        <p:spPr>
          <a:xfrm>
            <a:off x="2269321" y="3028607"/>
            <a:ext cx="5801005" cy="1200329"/>
          </a:xfrm>
          <a:prstGeom prst="rect">
            <a:avLst/>
          </a:prstGeom>
        </p:spPr>
        <p:txBody>
          <a:bodyPr wrap="square">
            <a:spAutoFit/>
          </a:bodyPr>
          <a:lstStyle/>
          <a:p>
            <a:pPr algn="ctr"/>
            <a:r>
              <a:rPr lang="fr-FR" sz="2400" dirty="0">
                <a:solidFill>
                  <a:srgbClr val="00AAFF"/>
                </a:solidFill>
                <a:latin typeface="Comic Sans MS" panose="030F0702030302020204" pitchFamily="66" charset="0"/>
              </a:rPr>
              <a:t>Je continue à lui lire des histoires à voix hautes (ou je pratique avec lui une lecture "à deux voix".)</a:t>
            </a:r>
            <a:endParaRPr lang="fr-FR" sz="2400" dirty="0"/>
          </a:p>
        </p:txBody>
      </p:sp>
      <p:sp>
        <p:nvSpPr>
          <p:cNvPr id="7" name="Rectangle 6">
            <a:extLst>
              <a:ext uri="{FF2B5EF4-FFF2-40B4-BE49-F238E27FC236}">
                <a16:creationId xmlns:a16="http://schemas.microsoft.com/office/drawing/2014/main" id="{55C6A494-3B0E-489F-836C-BB4AE45F1F95}"/>
              </a:ext>
            </a:extLst>
          </p:cNvPr>
          <p:cNvSpPr/>
          <p:nvPr/>
        </p:nvSpPr>
        <p:spPr>
          <a:xfrm>
            <a:off x="3689365" y="5654749"/>
            <a:ext cx="227948" cy="300082"/>
          </a:xfrm>
          <a:prstGeom prst="rect">
            <a:avLst/>
          </a:prstGeom>
        </p:spPr>
        <p:txBody>
          <a:bodyPr wrap="none">
            <a:spAutoFit/>
          </a:bodyPr>
          <a:lstStyle/>
          <a:p>
            <a:r>
              <a:rPr lang="fr-FR" sz="1350" dirty="0">
                <a:solidFill>
                  <a:srgbClr val="FFAA00"/>
                </a:solidFill>
                <a:latin typeface="Comic Sans MS" panose="030F0702030302020204" pitchFamily="66" charset="0"/>
              </a:rPr>
              <a:t>.</a:t>
            </a:r>
            <a:endParaRPr lang="fr-FR" sz="1350" dirty="0"/>
          </a:p>
        </p:txBody>
      </p:sp>
      <p:sp>
        <p:nvSpPr>
          <p:cNvPr id="8" name="ZoneTexte 7">
            <a:extLst>
              <a:ext uri="{FF2B5EF4-FFF2-40B4-BE49-F238E27FC236}">
                <a16:creationId xmlns:a16="http://schemas.microsoft.com/office/drawing/2014/main" id="{62056E49-FB55-4652-8E88-BCD910F21250}"/>
              </a:ext>
            </a:extLst>
          </p:cNvPr>
          <p:cNvSpPr txBox="1"/>
          <p:nvPr/>
        </p:nvSpPr>
        <p:spPr>
          <a:xfrm>
            <a:off x="914656" y="1539705"/>
            <a:ext cx="768352" cy="4178131"/>
          </a:xfrm>
          <a:prstGeom prst="rect">
            <a:avLst/>
          </a:prstGeom>
          <a:noFill/>
        </p:spPr>
        <p:txBody>
          <a:bodyPr vert="wordArtVert" wrap="none" rtlCol="0">
            <a:spAutoFit/>
          </a:bodyPr>
          <a:lstStyle/>
          <a:p>
            <a:r>
              <a:rPr lang="fr-FR" sz="2800" dirty="0">
                <a:latin typeface="Comic Sans MS" panose="030F0702030302020204" pitchFamily="66" charset="0"/>
              </a:rPr>
              <a:t>LECTURE</a:t>
            </a:r>
          </a:p>
        </p:txBody>
      </p:sp>
      <p:sp>
        <p:nvSpPr>
          <p:cNvPr id="9" name="Rectangle à coins arrondis 7">
            <a:extLst>
              <a:ext uri="{FF2B5EF4-FFF2-40B4-BE49-F238E27FC236}">
                <a16:creationId xmlns:a16="http://schemas.microsoft.com/office/drawing/2014/main" id="{0201DC74-2B36-4F0A-A053-2D203AE12DE5}"/>
              </a:ext>
            </a:extLst>
          </p:cNvPr>
          <p:cNvSpPr/>
          <p:nvPr/>
        </p:nvSpPr>
        <p:spPr>
          <a:xfrm>
            <a:off x="1298832" y="3028607"/>
            <a:ext cx="7258050" cy="1501776"/>
          </a:xfrm>
          <a:prstGeom prst="roundRect">
            <a:avLst/>
          </a:prstGeom>
          <a:noFill/>
          <a:ln>
            <a:solidFill>
              <a:srgbClr val="ACD4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1" name="Rectangle 10">
            <a:extLst>
              <a:ext uri="{FF2B5EF4-FFF2-40B4-BE49-F238E27FC236}">
                <a16:creationId xmlns:a16="http://schemas.microsoft.com/office/drawing/2014/main" id="{FF48F39E-5357-44F5-8EC1-FE1DCD00B825}"/>
              </a:ext>
            </a:extLst>
          </p:cNvPr>
          <p:cNvSpPr/>
          <p:nvPr/>
        </p:nvSpPr>
        <p:spPr>
          <a:xfrm>
            <a:off x="748676" y="5804790"/>
            <a:ext cx="7646645" cy="584775"/>
          </a:xfrm>
          <a:prstGeom prst="rect">
            <a:avLst/>
          </a:prstGeom>
        </p:spPr>
        <p:txBody>
          <a:bodyPr wrap="none">
            <a:spAutoFit/>
          </a:bodyPr>
          <a:lstStyle/>
          <a:p>
            <a:r>
              <a:rPr lang="fr-FR" sz="3200" b="1" dirty="0">
                <a:solidFill>
                  <a:srgbClr val="FF007F"/>
                </a:solidFill>
                <a:latin typeface="Comic Sans MS" panose="030F0702030302020204" pitchFamily="66" charset="0"/>
              </a:rPr>
              <a:t>Chaque enfant apprend à </a:t>
            </a:r>
            <a:r>
              <a:rPr lang="fr-FR" sz="3200" b="1" u="sng" dirty="0">
                <a:solidFill>
                  <a:srgbClr val="FF007F"/>
                </a:solidFill>
                <a:latin typeface="Comic Sans MS" panose="030F0702030302020204" pitchFamily="66" charset="0"/>
              </a:rPr>
              <a:t>son</a:t>
            </a:r>
            <a:r>
              <a:rPr lang="fr-FR" sz="3200" b="1" dirty="0">
                <a:solidFill>
                  <a:srgbClr val="FF007F"/>
                </a:solidFill>
                <a:latin typeface="Comic Sans MS" panose="030F0702030302020204" pitchFamily="66" charset="0"/>
              </a:rPr>
              <a:t> rythme!</a:t>
            </a:r>
            <a:endParaRPr lang="fr-FR" sz="3200" dirty="0"/>
          </a:p>
        </p:txBody>
      </p:sp>
      <p:sp>
        <p:nvSpPr>
          <p:cNvPr id="13" name="ZoneTexte 12">
            <a:extLst>
              <a:ext uri="{FF2B5EF4-FFF2-40B4-BE49-F238E27FC236}">
                <a16:creationId xmlns:a16="http://schemas.microsoft.com/office/drawing/2014/main" id="{73615810-864A-41CC-8794-3F7AB24D6F93}"/>
              </a:ext>
            </a:extLst>
          </p:cNvPr>
          <p:cNvSpPr txBox="1"/>
          <p:nvPr/>
        </p:nvSpPr>
        <p:spPr>
          <a:xfrm>
            <a:off x="2195736" y="4776992"/>
            <a:ext cx="5976664" cy="584775"/>
          </a:xfrm>
          <a:prstGeom prst="rect">
            <a:avLst/>
          </a:prstGeom>
          <a:noFill/>
        </p:spPr>
        <p:txBody>
          <a:bodyPr wrap="square">
            <a:spAutoFit/>
          </a:bodyPr>
          <a:lstStyle/>
          <a:p>
            <a:r>
              <a:rPr lang="fr-FR" sz="3200" dirty="0">
                <a:solidFill>
                  <a:srgbClr val="FFAA00"/>
                </a:solidFill>
                <a:latin typeface="Comic Sans MS" panose="030F0702030302020204" pitchFamily="66" charset="0"/>
              </a:rPr>
              <a:t>Je l'emmène à la bibliothèque</a:t>
            </a:r>
            <a:endParaRPr lang="fr-FR" sz="3200" dirty="0"/>
          </a:p>
        </p:txBody>
      </p:sp>
    </p:spTree>
    <p:extLst>
      <p:ext uri="{BB962C8B-B14F-4D97-AF65-F5344CB8AC3E}">
        <p14:creationId xmlns:p14="http://schemas.microsoft.com/office/powerpoint/2010/main" val="216441284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82">
            <a:extLst>
              <a:ext uri="{FF2B5EF4-FFF2-40B4-BE49-F238E27FC236}">
                <a16:creationId xmlns:a16="http://schemas.microsoft.com/office/drawing/2014/main" id="{96D8878B-9276-478A-90A8-2E273C339E23}"/>
              </a:ext>
            </a:extLst>
          </p:cNvPr>
          <p:cNvPicPr/>
          <p:nvPr/>
        </p:nvPicPr>
        <p:blipFill>
          <a:blip r:embed="rId2"/>
          <a:stretch>
            <a:fillRect/>
          </a:stretch>
        </p:blipFill>
        <p:spPr>
          <a:xfrm>
            <a:off x="-10790" y="-603448"/>
            <a:ext cx="9143482" cy="7632848"/>
          </a:xfrm>
          <a:prstGeom prst="rect">
            <a:avLst/>
          </a:prstGeom>
        </p:spPr>
      </p:pic>
      <p:pic>
        <p:nvPicPr>
          <p:cNvPr id="5" name="Image 4">
            <a:extLst>
              <a:ext uri="{FF2B5EF4-FFF2-40B4-BE49-F238E27FC236}">
                <a16:creationId xmlns:a16="http://schemas.microsoft.com/office/drawing/2014/main" id="{38312B8F-288D-45A6-9FD7-C376CF32A8D1}"/>
              </a:ext>
            </a:extLst>
          </p:cNvPr>
          <p:cNvPicPr>
            <a:picLocks noChangeAspect="1"/>
          </p:cNvPicPr>
          <p:nvPr/>
        </p:nvPicPr>
        <p:blipFill>
          <a:blip r:embed="rId3"/>
          <a:stretch>
            <a:fillRect/>
          </a:stretch>
        </p:blipFill>
        <p:spPr>
          <a:xfrm>
            <a:off x="1043608" y="0"/>
            <a:ext cx="7420315" cy="6407058"/>
          </a:xfrm>
          <a:prstGeom prst="rect">
            <a:avLst/>
          </a:prstGeom>
        </p:spPr>
      </p:pic>
    </p:spTree>
    <p:extLst>
      <p:ext uri="{BB962C8B-B14F-4D97-AF65-F5344CB8AC3E}">
        <p14:creationId xmlns:p14="http://schemas.microsoft.com/office/powerpoint/2010/main" val="196446745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82">
            <a:extLst>
              <a:ext uri="{FF2B5EF4-FFF2-40B4-BE49-F238E27FC236}">
                <a16:creationId xmlns:a16="http://schemas.microsoft.com/office/drawing/2014/main" id="{A26FEF06-58A3-4F15-A604-5A1A05DDA015}"/>
              </a:ext>
            </a:extLst>
          </p:cNvPr>
          <p:cNvPicPr/>
          <p:nvPr/>
        </p:nvPicPr>
        <p:blipFill>
          <a:blip r:embed="rId2"/>
          <a:stretch>
            <a:fillRect/>
          </a:stretch>
        </p:blipFill>
        <p:spPr>
          <a:xfrm>
            <a:off x="-10790" y="-603448"/>
            <a:ext cx="9143482" cy="8352928"/>
          </a:xfrm>
          <a:prstGeom prst="rect">
            <a:avLst/>
          </a:prstGeom>
        </p:spPr>
      </p:pic>
      <p:sp>
        <p:nvSpPr>
          <p:cNvPr id="4" name="Titre 1">
            <a:extLst>
              <a:ext uri="{FF2B5EF4-FFF2-40B4-BE49-F238E27FC236}">
                <a16:creationId xmlns:a16="http://schemas.microsoft.com/office/drawing/2014/main" id="{C020F264-8624-4163-AC73-3A9F12278B52}"/>
              </a:ext>
            </a:extLst>
          </p:cNvPr>
          <p:cNvSpPr txBox="1">
            <a:spLocks/>
          </p:cNvSpPr>
          <p:nvPr/>
        </p:nvSpPr>
        <p:spPr>
          <a:xfrm>
            <a:off x="778707" y="260648"/>
            <a:ext cx="8353985" cy="638908"/>
          </a:xfrm>
          <a:prstGeom prst="rect">
            <a:avLst/>
          </a:prstGeom>
        </p:spPr>
        <p:txBody>
          <a:bodyPr>
            <a:normAutofit fontScale="90000"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fr-FR" sz="4500">
                <a:latin typeface="Ananda" pitchFamily="2" charset="0"/>
              </a:rPr>
              <a:t>Longues veillées…journées gâchées</a:t>
            </a:r>
            <a:r>
              <a:rPr lang="fr-FR" sz="4500">
                <a:latin typeface="Comic Sans MS" panose="030F0702030302020204" pitchFamily="66" charset="0"/>
              </a:rPr>
              <a:t> ! </a:t>
            </a:r>
            <a:r>
              <a:rPr lang="fr-FR" sz="4500">
                <a:latin typeface="Ananda" pitchFamily="2" charset="0"/>
              </a:rPr>
              <a:t>!</a:t>
            </a:r>
            <a:endParaRPr lang="fr-FR" sz="4500" dirty="0">
              <a:latin typeface="Ananda" pitchFamily="2" charset="0"/>
            </a:endParaRPr>
          </a:p>
        </p:txBody>
      </p:sp>
      <p:sp>
        <p:nvSpPr>
          <p:cNvPr id="5" name="Rectangle 4">
            <a:extLst>
              <a:ext uri="{FF2B5EF4-FFF2-40B4-BE49-F238E27FC236}">
                <a16:creationId xmlns:a16="http://schemas.microsoft.com/office/drawing/2014/main" id="{37172388-0B16-42F9-AE70-5AE5023710E1}"/>
              </a:ext>
            </a:extLst>
          </p:cNvPr>
          <p:cNvSpPr/>
          <p:nvPr/>
        </p:nvSpPr>
        <p:spPr>
          <a:xfrm>
            <a:off x="995449" y="1055945"/>
            <a:ext cx="4373383" cy="830997"/>
          </a:xfrm>
          <a:prstGeom prst="rect">
            <a:avLst/>
          </a:prstGeom>
        </p:spPr>
        <p:txBody>
          <a:bodyPr wrap="square">
            <a:spAutoFit/>
          </a:bodyPr>
          <a:lstStyle/>
          <a:p>
            <a:pPr algn="ctr"/>
            <a:r>
              <a:rPr lang="fr-FR" sz="1350" dirty="0">
                <a:solidFill>
                  <a:srgbClr val="00AA00"/>
                </a:solidFill>
                <a:latin typeface="Comic Sans MS" panose="030F0702030302020204" pitchFamily="66" charset="0"/>
              </a:rPr>
              <a:t>&gt; </a:t>
            </a:r>
            <a:r>
              <a:rPr lang="fr-FR" sz="2400" dirty="0">
                <a:solidFill>
                  <a:srgbClr val="00AA00"/>
                </a:solidFill>
                <a:latin typeface="Comic Sans MS" panose="030F0702030302020204" pitchFamily="66" charset="0"/>
              </a:rPr>
              <a:t>Imposez règles, rythme de travail et de sommeil</a:t>
            </a:r>
            <a:endParaRPr lang="fr-FR" sz="1350" dirty="0"/>
          </a:p>
        </p:txBody>
      </p:sp>
      <p:pic>
        <p:nvPicPr>
          <p:cNvPr id="6" name="Image 5">
            <a:extLst>
              <a:ext uri="{FF2B5EF4-FFF2-40B4-BE49-F238E27FC236}">
                <a16:creationId xmlns:a16="http://schemas.microsoft.com/office/drawing/2014/main" id="{832023D6-59C7-4180-AA61-23448B48BFA4}"/>
              </a:ext>
            </a:extLst>
          </p:cNvPr>
          <p:cNvPicPr>
            <a:picLocks noChangeAspect="1"/>
          </p:cNvPicPr>
          <p:nvPr/>
        </p:nvPicPr>
        <p:blipFill rotWithShape="1">
          <a:blip r:embed="rId3">
            <a:extLst>
              <a:ext uri="{28A0092B-C50C-407E-A947-70E740481C1C}">
                <a14:useLocalDpi xmlns:a14="http://schemas.microsoft.com/office/drawing/2010/main" val="0"/>
              </a:ext>
            </a:extLst>
          </a:blip>
          <a:srcRect b="2459"/>
          <a:stretch/>
        </p:blipFill>
        <p:spPr>
          <a:xfrm>
            <a:off x="4561261" y="2780928"/>
            <a:ext cx="3598749" cy="4184893"/>
          </a:xfrm>
          <a:prstGeom prst="rect">
            <a:avLst/>
          </a:prstGeom>
        </p:spPr>
      </p:pic>
      <p:sp>
        <p:nvSpPr>
          <p:cNvPr id="7" name="Rectangle 6">
            <a:extLst>
              <a:ext uri="{FF2B5EF4-FFF2-40B4-BE49-F238E27FC236}">
                <a16:creationId xmlns:a16="http://schemas.microsoft.com/office/drawing/2014/main" id="{FBE7748A-0F2B-4C34-AFCE-C69454F9253F}"/>
              </a:ext>
            </a:extLst>
          </p:cNvPr>
          <p:cNvSpPr/>
          <p:nvPr/>
        </p:nvSpPr>
        <p:spPr>
          <a:xfrm>
            <a:off x="865254" y="2208267"/>
            <a:ext cx="4868640" cy="461665"/>
          </a:xfrm>
          <a:prstGeom prst="rect">
            <a:avLst/>
          </a:prstGeom>
        </p:spPr>
        <p:txBody>
          <a:bodyPr wrap="none">
            <a:spAutoFit/>
          </a:bodyPr>
          <a:lstStyle/>
          <a:p>
            <a:r>
              <a:rPr lang="fr-FR" sz="1350" dirty="0">
                <a:latin typeface="Comic Sans MS" panose="030F0702030302020204" pitchFamily="66" charset="0"/>
              </a:rPr>
              <a:t>&gt; </a:t>
            </a:r>
            <a:r>
              <a:rPr lang="fr-FR" sz="2400" dirty="0">
                <a:latin typeface="Comic Sans MS" panose="030F0702030302020204" pitchFamily="66" charset="0"/>
              </a:rPr>
              <a:t>Développez le goût d’apprendre </a:t>
            </a:r>
            <a:endParaRPr lang="fr-FR" sz="1350" dirty="0"/>
          </a:p>
        </p:txBody>
      </p:sp>
      <p:sp>
        <p:nvSpPr>
          <p:cNvPr id="8" name="Rectangle 7">
            <a:extLst>
              <a:ext uri="{FF2B5EF4-FFF2-40B4-BE49-F238E27FC236}">
                <a16:creationId xmlns:a16="http://schemas.microsoft.com/office/drawing/2014/main" id="{F3D1BA98-EEAC-4E4D-910C-FDCD872C793D}"/>
              </a:ext>
            </a:extLst>
          </p:cNvPr>
          <p:cNvSpPr/>
          <p:nvPr/>
        </p:nvSpPr>
        <p:spPr>
          <a:xfrm>
            <a:off x="611560" y="2941737"/>
            <a:ext cx="4572000" cy="923330"/>
          </a:xfrm>
          <a:prstGeom prst="rect">
            <a:avLst/>
          </a:prstGeom>
        </p:spPr>
        <p:txBody>
          <a:bodyPr>
            <a:spAutoFit/>
          </a:bodyPr>
          <a:lstStyle/>
          <a:p>
            <a:r>
              <a:rPr lang="fr-FR" sz="1350" dirty="0">
                <a:solidFill>
                  <a:srgbClr val="0000FF"/>
                </a:solidFill>
                <a:latin typeface="Comic Sans MS" panose="030F0702030302020204" pitchFamily="66" charset="0"/>
              </a:rPr>
              <a:t>&gt; </a:t>
            </a:r>
            <a:r>
              <a:rPr lang="fr-FR" dirty="0">
                <a:solidFill>
                  <a:srgbClr val="0000FF"/>
                </a:solidFill>
                <a:latin typeface="Comic Sans MS" panose="030F0702030302020204" pitchFamily="66" charset="0"/>
              </a:rPr>
              <a:t>Vérifiez tous les jours l’agenda, ainsi que les devoirs à faire en votre présence.</a:t>
            </a:r>
            <a:endParaRPr lang="fr-FR" sz="1350" dirty="0"/>
          </a:p>
        </p:txBody>
      </p:sp>
      <p:sp>
        <p:nvSpPr>
          <p:cNvPr id="9" name="Rectangle 8">
            <a:extLst>
              <a:ext uri="{FF2B5EF4-FFF2-40B4-BE49-F238E27FC236}">
                <a16:creationId xmlns:a16="http://schemas.microsoft.com/office/drawing/2014/main" id="{32BFF1ED-5EA0-48EA-8CD7-E314FE7BF91A}"/>
              </a:ext>
            </a:extLst>
          </p:cNvPr>
          <p:cNvSpPr/>
          <p:nvPr/>
        </p:nvSpPr>
        <p:spPr>
          <a:xfrm>
            <a:off x="974118" y="4358223"/>
            <a:ext cx="3381858" cy="923330"/>
          </a:xfrm>
          <a:prstGeom prst="rect">
            <a:avLst/>
          </a:prstGeom>
        </p:spPr>
        <p:txBody>
          <a:bodyPr wrap="square">
            <a:spAutoFit/>
          </a:bodyPr>
          <a:lstStyle/>
          <a:p>
            <a:r>
              <a:rPr lang="fr-FR" sz="1350" u="sng" dirty="0">
                <a:solidFill>
                  <a:srgbClr val="FF0000"/>
                </a:solidFill>
                <a:latin typeface="Comic Sans MS" panose="030F0702030302020204" pitchFamily="66" charset="0"/>
              </a:rPr>
              <a:t>&gt; </a:t>
            </a:r>
            <a:r>
              <a:rPr lang="fr-FR" u="sng" dirty="0">
                <a:solidFill>
                  <a:srgbClr val="FF0000"/>
                </a:solidFill>
                <a:latin typeface="Comic Sans MS" panose="030F0702030302020204" pitchFamily="66" charset="0"/>
              </a:rPr>
              <a:t>Signez et regardez avec votre enfant les cahiers et fichiers remis régulièrement.</a:t>
            </a:r>
            <a:endParaRPr lang="fr-FR" sz="1350" dirty="0"/>
          </a:p>
        </p:txBody>
      </p:sp>
      <p:pic>
        <p:nvPicPr>
          <p:cNvPr id="10" name="Image 9">
            <a:extLst>
              <a:ext uri="{FF2B5EF4-FFF2-40B4-BE49-F238E27FC236}">
                <a16:creationId xmlns:a16="http://schemas.microsoft.com/office/drawing/2014/main" id="{9D8185A2-2583-46DE-8299-C125F8D5BC4E}"/>
              </a:ext>
            </a:extLst>
          </p:cNvPr>
          <p:cNvPicPr>
            <a:picLocks noChangeAspect="1"/>
          </p:cNvPicPr>
          <p:nvPr/>
        </p:nvPicPr>
        <p:blipFill>
          <a:blip r:embed="rId4"/>
          <a:stretch>
            <a:fillRect/>
          </a:stretch>
        </p:blipFill>
        <p:spPr>
          <a:xfrm>
            <a:off x="5585574" y="771765"/>
            <a:ext cx="1192845" cy="1797273"/>
          </a:xfrm>
          <a:prstGeom prst="rect">
            <a:avLst/>
          </a:prstGeom>
        </p:spPr>
      </p:pic>
    </p:spTree>
    <p:extLst>
      <p:ext uri="{BB962C8B-B14F-4D97-AF65-F5344CB8AC3E}">
        <p14:creationId xmlns:p14="http://schemas.microsoft.com/office/powerpoint/2010/main" val="240379308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82">
            <a:extLst>
              <a:ext uri="{FF2B5EF4-FFF2-40B4-BE49-F238E27FC236}">
                <a16:creationId xmlns:a16="http://schemas.microsoft.com/office/drawing/2014/main" id="{650F633F-CA78-4C13-9062-932E8BA383F6}"/>
              </a:ext>
            </a:extLst>
          </p:cNvPr>
          <p:cNvPicPr/>
          <p:nvPr/>
        </p:nvPicPr>
        <p:blipFill>
          <a:blip r:embed="rId2"/>
          <a:stretch>
            <a:fillRect/>
          </a:stretch>
        </p:blipFill>
        <p:spPr>
          <a:xfrm>
            <a:off x="-10790" y="-603448"/>
            <a:ext cx="9143482" cy="8352928"/>
          </a:xfrm>
          <a:prstGeom prst="rect">
            <a:avLst/>
          </a:prstGeom>
        </p:spPr>
      </p:pic>
      <p:pic>
        <p:nvPicPr>
          <p:cNvPr id="5" name="Image 4">
            <a:extLst>
              <a:ext uri="{FF2B5EF4-FFF2-40B4-BE49-F238E27FC236}">
                <a16:creationId xmlns:a16="http://schemas.microsoft.com/office/drawing/2014/main" id="{CCBD6FE6-B2E2-4225-8B9B-03088EF2D406}"/>
              </a:ext>
            </a:extLst>
          </p:cNvPr>
          <p:cNvPicPr>
            <a:picLocks noChangeAspect="1"/>
          </p:cNvPicPr>
          <p:nvPr/>
        </p:nvPicPr>
        <p:blipFill>
          <a:blip r:embed="rId3"/>
          <a:stretch>
            <a:fillRect/>
          </a:stretch>
        </p:blipFill>
        <p:spPr>
          <a:xfrm>
            <a:off x="1115616" y="116632"/>
            <a:ext cx="5112568" cy="6984776"/>
          </a:xfrm>
          <a:prstGeom prst="rect">
            <a:avLst/>
          </a:prstGeom>
        </p:spPr>
      </p:pic>
    </p:spTree>
    <p:extLst>
      <p:ext uri="{BB962C8B-B14F-4D97-AF65-F5344CB8AC3E}">
        <p14:creationId xmlns:p14="http://schemas.microsoft.com/office/powerpoint/2010/main" val="398397107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38">
            <a:extLst>
              <a:ext uri="{FF2B5EF4-FFF2-40B4-BE49-F238E27FC236}">
                <a16:creationId xmlns:a16="http://schemas.microsoft.com/office/drawing/2014/main" id="{D2BE4B16-997A-486D-B2F5-3FB925EF517F}"/>
              </a:ext>
            </a:extLst>
          </p:cNvPr>
          <p:cNvPicPr/>
          <p:nvPr/>
        </p:nvPicPr>
        <p:blipFill>
          <a:blip r:embed="rId2"/>
          <a:stretch>
            <a:fillRect/>
          </a:stretch>
        </p:blipFill>
        <p:spPr>
          <a:xfrm>
            <a:off x="-393" y="5892"/>
            <a:ext cx="9144393" cy="6858000"/>
          </a:xfrm>
          <a:prstGeom prst="rect">
            <a:avLst/>
          </a:prstGeom>
        </p:spPr>
      </p:pic>
      <p:pic>
        <p:nvPicPr>
          <p:cNvPr id="5" name="Image 4">
            <a:extLst>
              <a:ext uri="{FF2B5EF4-FFF2-40B4-BE49-F238E27FC236}">
                <a16:creationId xmlns:a16="http://schemas.microsoft.com/office/drawing/2014/main" id="{12F8983D-56A7-4129-B38E-F63AD385CB63}"/>
              </a:ext>
            </a:extLst>
          </p:cNvPr>
          <p:cNvPicPr>
            <a:picLocks noChangeAspect="1"/>
          </p:cNvPicPr>
          <p:nvPr/>
        </p:nvPicPr>
        <p:blipFill rotWithShape="1">
          <a:blip r:embed="rId3"/>
          <a:srcRect t="2248"/>
          <a:stretch/>
        </p:blipFill>
        <p:spPr>
          <a:xfrm>
            <a:off x="971600" y="626526"/>
            <a:ext cx="6264696" cy="4458658"/>
          </a:xfrm>
          <a:prstGeom prst="rect">
            <a:avLst/>
          </a:prstGeom>
        </p:spPr>
      </p:pic>
      <p:sp>
        <p:nvSpPr>
          <p:cNvPr id="7" name="Rectangle 6">
            <a:extLst>
              <a:ext uri="{FF2B5EF4-FFF2-40B4-BE49-F238E27FC236}">
                <a16:creationId xmlns:a16="http://schemas.microsoft.com/office/drawing/2014/main" id="{580026B8-FC4A-42C7-B2C8-F258CEBE3704}"/>
              </a:ext>
            </a:extLst>
          </p:cNvPr>
          <p:cNvSpPr/>
          <p:nvPr/>
        </p:nvSpPr>
        <p:spPr>
          <a:xfrm>
            <a:off x="1403451" y="5273519"/>
            <a:ext cx="6336704" cy="957955"/>
          </a:xfrm>
          <a:prstGeom prst="rect">
            <a:avLst/>
          </a:prstGeom>
        </p:spPr>
        <p:txBody>
          <a:bodyPr wrap="square">
            <a:spAutoFit/>
          </a:bodyPr>
          <a:lstStyle/>
          <a:p>
            <a:r>
              <a:rPr lang="fr-FR" sz="1125" dirty="0">
                <a:latin typeface="Comic Sans MS" panose="030F0702030302020204" pitchFamily="66" charset="0"/>
              </a:rPr>
              <a:t>(Support rédigé par </a:t>
            </a:r>
            <a:r>
              <a:rPr lang="fr-FR" sz="1125" u="sng" dirty="0">
                <a:latin typeface="Comic Sans MS" panose="030F0702030302020204" pitchFamily="66" charset="0"/>
              </a:rPr>
              <a:t>Sabine </a:t>
            </a:r>
            <a:r>
              <a:rPr lang="fr-FR" sz="1125" u="sng" dirty="0" err="1">
                <a:latin typeface="Comic Sans MS" panose="030F0702030302020204" pitchFamily="66" charset="0"/>
              </a:rPr>
              <a:t>Duflo</a:t>
            </a:r>
            <a:r>
              <a:rPr lang="fr-FR" sz="1125" dirty="0">
                <a:latin typeface="Comic Sans MS" panose="030F0702030302020204" pitchFamily="66" charset="0"/>
              </a:rPr>
              <a:t>, </a:t>
            </a:r>
            <a:endParaRPr lang="fr-FR" sz="1125" dirty="0"/>
          </a:p>
          <a:p>
            <a:r>
              <a:rPr lang="fr-FR" sz="1125" dirty="0">
                <a:latin typeface="Comic Sans MS" panose="030F0702030302020204" pitchFamily="66" charset="0"/>
              </a:rPr>
              <a:t>psychologue à l’EPS de Ville-Evrard </a:t>
            </a:r>
            <a:endParaRPr lang="fr-FR" sz="1125" dirty="0"/>
          </a:p>
          <a:p>
            <a:r>
              <a:rPr lang="fr-FR" sz="1125" dirty="0">
                <a:latin typeface="Comic Sans MS" panose="030F0702030302020204" pitchFamily="66" charset="0"/>
              </a:rPr>
              <a:t>avec la participation des adhérents de l</a:t>
            </a:r>
            <a:r>
              <a:rPr lang="fr-FR" sz="1125" u="sng" dirty="0">
                <a:latin typeface="Comic Sans MS" panose="030F0702030302020204" pitchFamily="66" charset="0"/>
              </a:rPr>
              <a:t>’association ALERTE </a:t>
            </a:r>
            <a:r>
              <a:rPr lang="fr-FR" sz="1125" dirty="0">
                <a:latin typeface="Comic Sans MS" panose="030F0702030302020204" pitchFamily="66" charset="0"/>
              </a:rPr>
              <a:t>(pour l’éducation et la réduction du temps écran) qui milite depuis plusieurs années pour la prévention des enfants et adolescents des risques liés aux addictions aux écrans.)</a:t>
            </a:r>
            <a:endParaRPr lang="fr-FR" sz="1125" dirty="0"/>
          </a:p>
        </p:txBody>
      </p:sp>
    </p:spTree>
    <p:extLst>
      <p:ext uri="{BB962C8B-B14F-4D97-AF65-F5344CB8AC3E}">
        <p14:creationId xmlns:p14="http://schemas.microsoft.com/office/powerpoint/2010/main" val="24769841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texte 2"/>
          <p:cNvSpPr>
            <a:spLocks noGrp="1"/>
          </p:cNvSpPr>
          <p:nvPr>
            <p:ph type="body" idx="1"/>
          </p:nvPr>
        </p:nvSpPr>
        <p:spPr/>
        <p:txBody>
          <a:bodyPr/>
          <a:lstStyle/>
          <a:p>
            <a:endParaRPr lang="fr-FR" dirty="0"/>
          </a:p>
        </p:txBody>
      </p:sp>
      <p:pic>
        <p:nvPicPr>
          <p:cNvPr id="5" name="Picture 182"/>
          <p:cNvPicPr/>
          <p:nvPr/>
        </p:nvPicPr>
        <p:blipFill>
          <a:blip r:embed="rId2"/>
          <a:stretch>
            <a:fillRect/>
          </a:stretch>
        </p:blipFill>
        <p:spPr>
          <a:xfrm>
            <a:off x="-430246" y="-146880"/>
            <a:ext cx="9937103" cy="7200800"/>
          </a:xfrm>
          <a:prstGeom prst="rect">
            <a:avLst/>
          </a:prstGeom>
        </p:spPr>
      </p:pic>
      <p:sp>
        <p:nvSpPr>
          <p:cNvPr id="7" name="Titre 1"/>
          <p:cNvSpPr txBox="1">
            <a:spLocks/>
          </p:cNvSpPr>
          <p:nvPr/>
        </p:nvSpPr>
        <p:spPr>
          <a:xfrm>
            <a:off x="347501" y="-461651"/>
            <a:ext cx="8439472" cy="1362075"/>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ctr"/>
            <a:r>
              <a:rPr lang="fr-FR" sz="3600" dirty="0">
                <a:latin typeface="Sketch Nice" panose="02000500000000000000" pitchFamily="2" charset="0"/>
              </a:rPr>
              <a:t>Manuels, fichiers, cahiers</a:t>
            </a:r>
          </a:p>
        </p:txBody>
      </p:sp>
      <p:pic>
        <p:nvPicPr>
          <p:cNvPr id="10" name="Image 9">
            <a:extLst>
              <a:ext uri="{FF2B5EF4-FFF2-40B4-BE49-F238E27FC236}">
                <a16:creationId xmlns:a16="http://schemas.microsoft.com/office/drawing/2014/main" id="{FCC6EC3E-DB2C-4C33-AB66-1E9B524AC421}"/>
              </a:ext>
            </a:extLst>
          </p:cNvPr>
          <p:cNvPicPr>
            <a:picLocks noChangeAspect="1"/>
          </p:cNvPicPr>
          <p:nvPr/>
        </p:nvPicPr>
        <p:blipFill>
          <a:blip r:embed="rId3"/>
          <a:stretch>
            <a:fillRect/>
          </a:stretch>
        </p:blipFill>
        <p:spPr>
          <a:xfrm>
            <a:off x="5663630" y="2691308"/>
            <a:ext cx="1397997" cy="1654376"/>
          </a:xfrm>
          <a:prstGeom prst="rect">
            <a:avLst/>
          </a:prstGeom>
        </p:spPr>
      </p:pic>
      <p:grpSp>
        <p:nvGrpSpPr>
          <p:cNvPr id="11" name="Groupe 10">
            <a:extLst>
              <a:ext uri="{FF2B5EF4-FFF2-40B4-BE49-F238E27FC236}">
                <a16:creationId xmlns:a16="http://schemas.microsoft.com/office/drawing/2014/main" id="{4DC99129-ECF6-4279-B126-88E39D4C867C}"/>
              </a:ext>
            </a:extLst>
          </p:cNvPr>
          <p:cNvGrpSpPr/>
          <p:nvPr/>
        </p:nvGrpSpPr>
        <p:grpSpPr>
          <a:xfrm>
            <a:off x="5471395" y="4472773"/>
            <a:ext cx="3006049" cy="2851780"/>
            <a:chOff x="9583475" y="4087873"/>
            <a:chExt cx="2662440" cy="2697071"/>
          </a:xfrm>
        </p:grpSpPr>
        <p:pic>
          <p:nvPicPr>
            <p:cNvPr id="12" name="Picture 20" descr="ProtÃ¨ge-documents en polypropylÃ¨ne souple OPAK 20 vues - A4">
              <a:extLst>
                <a:ext uri="{FF2B5EF4-FFF2-40B4-BE49-F238E27FC236}">
                  <a16:creationId xmlns:a16="http://schemas.microsoft.com/office/drawing/2014/main" id="{20B99910-288B-438B-AD30-DE11AB06138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83475" y="4125362"/>
              <a:ext cx="1428354" cy="139653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2" descr="ProtÃ¨ge-documents en polypropylÃ¨ne souple OPAK 20 vues - A4">
              <a:extLst>
                <a:ext uri="{FF2B5EF4-FFF2-40B4-BE49-F238E27FC236}">
                  <a16:creationId xmlns:a16="http://schemas.microsoft.com/office/drawing/2014/main" id="{00407564-29AC-4B6E-A087-A93A6087B84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57975" y="4087873"/>
              <a:ext cx="1434025" cy="1434025"/>
            </a:xfrm>
            <a:prstGeom prst="rect">
              <a:avLst/>
            </a:prstGeom>
            <a:noFill/>
            <a:extLst>
              <a:ext uri="{909E8E84-426E-40DD-AFC4-6F175D3DCCD1}">
                <a14:hiddenFill xmlns:a14="http://schemas.microsoft.com/office/drawing/2010/main">
                  <a:solidFill>
                    <a:srgbClr val="FFFFFF"/>
                  </a:solidFill>
                </a14:hiddenFill>
              </a:ext>
            </a:extLst>
          </p:spPr>
        </p:pic>
        <p:sp>
          <p:nvSpPr>
            <p:cNvPr id="14" name="ZoneTexte 13">
              <a:extLst>
                <a:ext uri="{FF2B5EF4-FFF2-40B4-BE49-F238E27FC236}">
                  <a16:creationId xmlns:a16="http://schemas.microsoft.com/office/drawing/2014/main" id="{310EE3F6-F167-42E7-BBC2-2E7105628BAD}"/>
                </a:ext>
              </a:extLst>
            </p:cNvPr>
            <p:cNvSpPr txBox="1"/>
            <p:nvPr/>
          </p:nvSpPr>
          <p:spPr>
            <a:xfrm>
              <a:off x="9615126" y="5430725"/>
              <a:ext cx="1366196" cy="1354219"/>
            </a:xfrm>
            <a:prstGeom prst="rect">
              <a:avLst/>
            </a:prstGeom>
            <a:noFill/>
          </p:spPr>
          <p:txBody>
            <a:bodyPr wrap="square" rtlCol="0">
              <a:spAutoFit/>
            </a:bodyPr>
            <a:lstStyle/>
            <a:p>
              <a:pPr algn="ctr"/>
              <a:r>
                <a:rPr lang="fr-FR" sz="1200" b="1" dirty="0">
                  <a:latin typeface="Comic Sans MS" panose="030F0702030302020204" pitchFamily="66" charset="0"/>
                </a:rPr>
                <a:t>Classeur découverte du monde +lecture, maths</a:t>
              </a:r>
            </a:p>
          </p:txBody>
        </p:sp>
        <p:sp>
          <p:nvSpPr>
            <p:cNvPr id="15" name="ZoneTexte 14">
              <a:extLst>
                <a:ext uri="{FF2B5EF4-FFF2-40B4-BE49-F238E27FC236}">
                  <a16:creationId xmlns:a16="http://schemas.microsoft.com/office/drawing/2014/main" id="{93287209-CAF0-41B1-B7B1-9916FA9DF601}"/>
                </a:ext>
              </a:extLst>
            </p:cNvPr>
            <p:cNvSpPr txBox="1"/>
            <p:nvPr/>
          </p:nvSpPr>
          <p:spPr>
            <a:xfrm>
              <a:off x="10981323" y="5447243"/>
              <a:ext cx="1264592" cy="861775"/>
            </a:xfrm>
            <a:prstGeom prst="rect">
              <a:avLst/>
            </a:prstGeom>
            <a:noFill/>
          </p:spPr>
          <p:txBody>
            <a:bodyPr wrap="square" rtlCol="0">
              <a:spAutoFit/>
            </a:bodyPr>
            <a:lstStyle/>
            <a:p>
              <a:pPr algn="ctr"/>
              <a:r>
                <a:rPr lang="fr-FR" sz="1200" b="1" dirty="0">
                  <a:latin typeface="Comic Sans MS" panose="030F0702030302020204" pitchFamily="66" charset="0"/>
                </a:rPr>
                <a:t>Porte-vues de lecture</a:t>
              </a:r>
            </a:p>
          </p:txBody>
        </p:sp>
      </p:grpSp>
      <p:sp>
        <p:nvSpPr>
          <p:cNvPr id="16" name="Espace réservé du texte 2">
            <a:extLst>
              <a:ext uri="{FF2B5EF4-FFF2-40B4-BE49-F238E27FC236}">
                <a16:creationId xmlns:a16="http://schemas.microsoft.com/office/drawing/2014/main" id="{708AD660-8C23-4DB9-BC24-DCA431451FB1}"/>
              </a:ext>
            </a:extLst>
          </p:cNvPr>
          <p:cNvSpPr txBox="1">
            <a:spLocks/>
          </p:cNvSpPr>
          <p:nvPr/>
        </p:nvSpPr>
        <p:spPr>
          <a:xfrm>
            <a:off x="434261" y="3799618"/>
            <a:ext cx="2488204" cy="432197"/>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1800" kern="1200">
                <a:solidFill>
                  <a:schemeClr val="tx1">
                    <a:tint val="75000"/>
                  </a:schemeClr>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algn="ctr"/>
            <a:r>
              <a:rPr lang="fr-FR" b="1" dirty="0">
                <a:solidFill>
                  <a:schemeClr val="tx1"/>
                </a:solidFill>
                <a:latin typeface="Comic Sans MS" panose="030F0702030302020204" pitchFamily="66" charset="0"/>
              </a:rPr>
              <a:t>Méthode de lecture</a:t>
            </a:r>
          </a:p>
        </p:txBody>
      </p:sp>
      <p:sp>
        <p:nvSpPr>
          <p:cNvPr id="17" name="Espace réservé du texte 4">
            <a:extLst>
              <a:ext uri="{FF2B5EF4-FFF2-40B4-BE49-F238E27FC236}">
                <a16:creationId xmlns:a16="http://schemas.microsoft.com/office/drawing/2014/main" id="{B1D11D8B-3090-44EC-8D56-52B243B09D0F}"/>
              </a:ext>
            </a:extLst>
          </p:cNvPr>
          <p:cNvSpPr txBox="1">
            <a:spLocks/>
          </p:cNvSpPr>
          <p:nvPr/>
        </p:nvSpPr>
        <p:spPr>
          <a:xfrm>
            <a:off x="611765" y="4170009"/>
            <a:ext cx="2141306" cy="227136"/>
          </a:xfrm>
          <a:prstGeom prst="rect">
            <a:avLst/>
          </a:prstGeom>
        </p:spPr>
        <p:txBody>
          <a:bodyPr>
            <a:normAutofit fontScale="47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fr-FR" dirty="0"/>
              <a:t>Un manuel et un fichier</a:t>
            </a:r>
          </a:p>
        </p:txBody>
      </p:sp>
      <p:sp>
        <p:nvSpPr>
          <p:cNvPr id="18" name="Espace réservé du texte 5">
            <a:extLst>
              <a:ext uri="{FF2B5EF4-FFF2-40B4-BE49-F238E27FC236}">
                <a16:creationId xmlns:a16="http://schemas.microsoft.com/office/drawing/2014/main" id="{3F84636F-2B7D-4935-880A-7D9D80C640A0}"/>
              </a:ext>
            </a:extLst>
          </p:cNvPr>
          <p:cNvSpPr txBox="1">
            <a:spLocks/>
          </p:cNvSpPr>
          <p:nvPr/>
        </p:nvSpPr>
        <p:spPr>
          <a:xfrm>
            <a:off x="2901664" y="2535076"/>
            <a:ext cx="2485208" cy="488367"/>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fr-FR" b="1" dirty="0">
                <a:latin typeface="Comic Sans MS" panose="030F0702030302020204" pitchFamily="66" charset="0"/>
              </a:rPr>
              <a:t>Méthode de mathématiques</a:t>
            </a:r>
          </a:p>
        </p:txBody>
      </p:sp>
      <p:sp>
        <p:nvSpPr>
          <p:cNvPr id="19" name="Espace réservé du texte 7">
            <a:extLst>
              <a:ext uri="{FF2B5EF4-FFF2-40B4-BE49-F238E27FC236}">
                <a16:creationId xmlns:a16="http://schemas.microsoft.com/office/drawing/2014/main" id="{6B3BB0CC-4165-46B1-868E-810A4A66A30E}"/>
              </a:ext>
            </a:extLst>
          </p:cNvPr>
          <p:cNvSpPr txBox="1">
            <a:spLocks/>
          </p:cNvSpPr>
          <p:nvPr/>
        </p:nvSpPr>
        <p:spPr>
          <a:xfrm>
            <a:off x="3051506" y="3178154"/>
            <a:ext cx="2488204" cy="843056"/>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fr-FR" dirty="0"/>
              <a:t>Une méthode basée sur la manipulation et des mini fichiers</a:t>
            </a:r>
          </a:p>
        </p:txBody>
      </p:sp>
      <p:pic>
        <p:nvPicPr>
          <p:cNvPr id="21" name="Picture 2">
            <a:extLst>
              <a:ext uri="{FF2B5EF4-FFF2-40B4-BE49-F238E27FC236}">
                <a16:creationId xmlns:a16="http://schemas.microsoft.com/office/drawing/2014/main" id="{C5689692-83C1-476B-8724-CD12FD2B6F3B}"/>
              </a:ext>
            </a:extLst>
          </p:cNvPr>
          <p:cNvPicPr>
            <a:picLocks noChangeAspect="1" noChangeArrowheads="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a:stretch/>
        </p:blipFill>
        <p:spPr bwMode="auto">
          <a:xfrm>
            <a:off x="499968" y="938500"/>
            <a:ext cx="2047672" cy="270513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RÃ©sultat de recherche d'images pour &quot;MHM&quot;">
            <a:extLst>
              <a:ext uri="{FF2B5EF4-FFF2-40B4-BE49-F238E27FC236}">
                <a16:creationId xmlns:a16="http://schemas.microsoft.com/office/drawing/2014/main" id="{DC82A358-F64C-4415-90B3-6A5278D6FBF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21710" y="931029"/>
            <a:ext cx="2047672" cy="1362075"/>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e 22">
            <a:extLst>
              <a:ext uri="{FF2B5EF4-FFF2-40B4-BE49-F238E27FC236}">
                <a16:creationId xmlns:a16="http://schemas.microsoft.com/office/drawing/2014/main" id="{F5D29F9A-B52E-46BB-9E0C-A08B4B86C803}"/>
              </a:ext>
            </a:extLst>
          </p:cNvPr>
          <p:cNvGrpSpPr/>
          <p:nvPr/>
        </p:nvGrpSpPr>
        <p:grpSpPr>
          <a:xfrm>
            <a:off x="5414068" y="1122934"/>
            <a:ext cx="3093524" cy="1575609"/>
            <a:chOff x="8069908" y="2298699"/>
            <a:chExt cx="3928632" cy="1405147"/>
          </a:xfrm>
        </p:grpSpPr>
        <p:pic>
          <p:nvPicPr>
            <p:cNvPr id="24" name="Picture 8" descr="Photo 1/1">
              <a:extLst>
                <a:ext uri="{FF2B5EF4-FFF2-40B4-BE49-F238E27FC236}">
                  <a16:creationId xmlns:a16="http://schemas.microsoft.com/office/drawing/2014/main" id="{4249354E-F7C9-4339-A651-3AEF0122307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114926" y="2352317"/>
              <a:ext cx="84024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0" descr="APLI ProtÃ¨ge-cahier PVC 19/100Ã¨me 17 x 22 cm Bleu">
              <a:extLst>
                <a:ext uri="{FF2B5EF4-FFF2-40B4-BE49-F238E27FC236}">
                  <a16:creationId xmlns:a16="http://schemas.microsoft.com/office/drawing/2014/main" id="{275A0CB8-E1AC-40B6-B481-E4D50EB6D9FD}"/>
                </a:ext>
              </a:extLst>
            </p:cNvPr>
            <p:cNvPicPr>
              <a:picLocks noChangeAspect="1" noChangeArrowheads="1"/>
            </p:cNvPicPr>
            <p:nvPr/>
          </p:nvPicPr>
          <p:blipFill>
            <a:blip r:embed="rId10" cstate="print">
              <a:biLevel thresh="50000"/>
              <a:extLst>
                <a:ext uri="{28A0092B-C50C-407E-A947-70E740481C1C}">
                  <a14:useLocalDpi xmlns:a14="http://schemas.microsoft.com/office/drawing/2010/main" val="0"/>
                </a:ext>
              </a:extLst>
            </a:blip>
            <a:srcRect/>
            <a:stretch>
              <a:fillRect/>
            </a:stretch>
          </p:blipFill>
          <p:spPr bwMode="auto">
            <a:xfrm>
              <a:off x="9159875" y="2352317"/>
              <a:ext cx="8472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2" descr="RÃ©sultat de recherche d'images pour &quot;protÃ¨ge cahier orange&quot;">
              <a:extLst>
                <a:ext uri="{FF2B5EF4-FFF2-40B4-BE49-F238E27FC236}">
                  <a16:creationId xmlns:a16="http://schemas.microsoft.com/office/drawing/2014/main" id="{90B265E9-35D5-47D3-85D3-21A4385A012D}"/>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14723" t="5737" r="13546" b="6068"/>
            <a:stretch/>
          </p:blipFill>
          <p:spPr bwMode="auto">
            <a:xfrm>
              <a:off x="10096500" y="2298699"/>
              <a:ext cx="952500" cy="1171107"/>
            </a:xfrm>
            <a:prstGeom prst="rect">
              <a:avLst/>
            </a:prstGeom>
            <a:noFill/>
            <a:extLst>
              <a:ext uri="{909E8E84-426E-40DD-AFC4-6F175D3DCCD1}">
                <a14:hiddenFill xmlns:a14="http://schemas.microsoft.com/office/drawing/2010/main">
                  <a:solidFill>
                    <a:srgbClr val="FFFFFF"/>
                  </a:solidFill>
                </a14:hiddenFill>
              </a:ext>
            </a:extLst>
          </p:spPr>
        </p:pic>
        <p:pic>
          <p:nvPicPr>
            <p:cNvPr id="27" name="Image 26">
              <a:extLst>
                <a:ext uri="{FF2B5EF4-FFF2-40B4-BE49-F238E27FC236}">
                  <a16:creationId xmlns:a16="http://schemas.microsoft.com/office/drawing/2014/main" id="{289A2292-060E-4961-AB82-708DF7846A7E}"/>
                </a:ext>
              </a:extLst>
            </p:cNvPr>
            <p:cNvPicPr>
              <a:picLocks noChangeAspect="1"/>
            </p:cNvPicPr>
            <p:nvPr/>
          </p:nvPicPr>
          <p:blipFill>
            <a:blip r:embed="rId12">
              <a:duotone>
                <a:schemeClr val="accent6">
                  <a:shade val="45000"/>
                  <a:satMod val="135000"/>
                </a:schemeClr>
                <a:prstClr val="white"/>
              </a:duotone>
            </a:blip>
            <a:stretch>
              <a:fillRect/>
            </a:stretch>
          </p:blipFill>
          <p:spPr>
            <a:xfrm>
              <a:off x="11114715" y="2352317"/>
              <a:ext cx="851538" cy="1080000"/>
            </a:xfrm>
            <a:prstGeom prst="rect">
              <a:avLst/>
            </a:prstGeom>
          </p:spPr>
        </p:pic>
        <p:sp>
          <p:nvSpPr>
            <p:cNvPr id="28" name="ZoneTexte 27">
              <a:extLst>
                <a:ext uri="{FF2B5EF4-FFF2-40B4-BE49-F238E27FC236}">
                  <a16:creationId xmlns:a16="http://schemas.microsoft.com/office/drawing/2014/main" id="{D7E7F12E-B280-48A0-BD61-C1694DA88EB3}"/>
                </a:ext>
              </a:extLst>
            </p:cNvPr>
            <p:cNvSpPr txBox="1"/>
            <p:nvPr/>
          </p:nvSpPr>
          <p:spPr>
            <a:xfrm>
              <a:off x="8069908" y="2729544"/>
              <a:ext cx="930274" cy="974302"/>
            </a:xfrm>
            <a:prstGeom prst="rect">
              <a:avLst/>
            </a:prstGeom>
            <a:noFill/>
          </p:spPr>
          <p:txBody>
            <a:bodyPr wrap="square" rtlCol="0">
              <a:spAutoFit/>
            </a:bodyPr>
            <a:lstStyle/>
            <a:p>
              <a:pPr algn="ctr"/>
              <a:r>
                <a:rPr lang="fr-FR" sz="1200" b="1" dirty="0">
                  <a:latin typeface="Comic Sans MS" panose="030F0702030302020204" pitchFamily="66" charset="0"/>
                </a:rPr>
                <a:t>Cahier du jour</a:t>
              </a:r>
            </a:p>
          </p:txBody>
        </p:sp>
        <p:sp>
          <p:nvSpPr>
            <p:cNvPr id="29" name="ZoneTexte 28">
              <a:extLst>
                <a:ext uri="{FF2B5EF4-FFF2-40B4-BE49-F238E27FC236}">
                  <a16:creationId xmlns:a16="http://schemas.microsoft.com/office/drawing/2014/main" id="{E5A92433-6E43-487B-8F71-85DBE82D73EB}"/>
                </a:ext>
              </a:extLst>
            </p:cNvPr>
            <p:cNvSpPr txBox="1"/>
            <p:nvPr/>
          </p:nvSpPr>
          <p:spPr>
            <a:xfrm>
              <a:off x="9121209" y="2721624"/>
              <a:ext cx="930274" cy="741093"/>
            </a:xfrm>
            <a:prstGeom prst="rect">
              <a:avLst/>
            </a:prstGeom>
            <a:noFill/>
          </p:spPr>
          <p:txBody>
            <a:bodyPr wrap="square" rtlCol="0">
              <a:spAutoFit/>
            </a:bodyPr>
            <a:lstStyle/>
            <a:p>
              <a:pPr algn="ctr"/>
              <a:r>
                <a:rPr lang="fr-FR" sz="1200" b="1" dirty="0">
                  <a:solidFill>
                    <a:schemeClr val="bg1"/>
                  </a:solidFill>
                  <a:latin typeface="Comic Sans MS" panose="030F0702030302020204" pitchFamily="66" charset="0"/>
                </a:rPr>
                <a:t>Cahier de maths  leçons</a:t>
              </a:r>
            </a:p>
          </p:txBody>
        </p:sp>
        <p:sp>
          <p:nvSpPr>
            <p:cNvPr id="30" name="ZoneTexte 29">
              <a:extLst>
                <a:ext uri="{FF2B5EF4-FFF2-40B4-BE49-F238E27FC236}">
                  <a16:creationId xmlns:a16="http://schemas.microsoft.com/office/drawing/2014/main" id="{54E932E7-123D-433C-9FA7-83CDF04F0B31}"/>
                </a:ext>
              </a:extLst>
            </p:cNvPr>
            <p:cNvSpPr txBox="1"/>
            <p:nvPr/>
          </p:nvSpPr>
          <p:spPr>
            <a:xfrm>
              <a:off x="10074335" y="2721624"/>
              <a:ext cx="996826" cy="837161"/>
            </a:xfrm>
            <a:prstGeom prst="rect">
              <a:avLst/>
            </a:prstGeom>
            <a:noFill/>
          </p:spPr>
          <p:txBody>
            <a:bodyPr wrap="square" rtlCol="0">
              <a:spAutoFit/>
            </a:bodyPr>
            <a:lstStyle/>
            <a:p>
              <a:pPr algn="ctr"/>
              <a:r>
                <a:rPr lang="fr-FR" sz="1100" b="1" dirty="0">
                  <a:latin typeface="Comic Sans MS" panose="030F0702030302020204" pitchFamily="66" charset="0"/>
                </a:rPr>
                <a:t>Cahier de maths exercices</a:t>
              </a:r>
            </a:p>
          </p:txBody>
        </p:sp>
        <p:sp>
          <p:nvSpPr>
            <p:cNvPr id="31" name="ZoneTexte 30">
              <a:extLst>
                <a:ext uri="{FF2B5EF4-FFF2-40B4-BE49-F238E27FC236}">
                  <a16:creationId xmlns:a16="http://schemas.microsoft.com/office/drawing/2014/main" id="{2A5B245A-2FCF-4A2C-B0A4-8CF8D9885FEF}"/>
                </a:ext>
              </a:extLst>
            </p:cNvPr>
            <p:cNvSpPr txBox="1"/>
            <p:nvPr/>
          </p:nvSpPr>
          <p:spPr>
            <a:xfrm>
              <a:off x="11013716" y="2749192"/>
              <a:ext cx="984824" cy="576406"/>
            </a:xfrm>
            <a:prstGeom prst="rect">
              <a:avLst/>
            </a:prstGeom>
            <a:noFill/>
          </p:spPr>
          <p:txBody>
            <a:bodyPr wrap="square" rtlCol="0">
              <a:spAutoFit/>
            </a:bodyPr>
            <a:lstStyle/>
            <a:p>
              <a:pPr algn="ctr"/>
              <a:r>
                <a:rPr lang="fr-FR" sz="1200" b="1" dirty="0">
                  <a:latin typeface="Comic Sans MS" panose="030F0702030302020204" pitchFamily="66" charset="0"/>
                </a:rPr>
                <a:t>Cahier de liaisons</a:t>
              </a:r>
            </a:p>
          </p:txBody>
        </p:sp>
      </p:grpSp>
      <p:grpSp>
        <p:nvGrpSpPr>
          <p:cNvPr id="32" name="Groupe 31">
            <a:extLst>
              <a:ext uri="{FF2B5EF4-FFF2-40B4-BE49-F238E27FC236}">
                <a16:creationId xmlns:a16="http://schemas.microsoft.com/office/drawing/2014/main" id="{F24F3B60-1B2C-497C-81F0-EAD91922C742}"/>
              </a:ext>
            </a:extLst>
          </p:cNvPr>
          <p:cNvGrpSpPr/>
          <p:nvPr/>
        </p:nvGrpSpPr>
        <p:grpSpPr>
          <a:xfrm>
            <a:off x="7551382" y="2777177"/>
            <a:ext cx="1545014" cy="1671530"/>
            <a:chOff x="8704597" y="4556839"/>
            <a:chExt cx="1368408" cy="1617202"/>
          </a:xfrm>
        </p:grpSpPr>
        <p:pic>
          <p:nvPicPr>
            <p:cNvPr id="33" name="Picture 2" descr="RÃ©sultat de recherche d'images pour &quot;Cahier TP 17 x 22&quot;">
              <a:extLst>
                <a:ext uri="{FF2B5EF4-FFF2-40B4-BE49-F238E27FC236}">
                  <a16:creationId xmlns:a16="http://schemas.microsoft.com/office/drawing/2014/main" id="{B0818CA7-8F7C-4D73-B235-0AAF0FBEB473}"/>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19118" t="35049" r="47549" b="19069"/>
            <a:stretch/>
          </p:blipFill>
          <p:spPr bwMode="auto">
            <a:xfrm>
              <a:off x="8903296" y="4556839"/>
              <a:ext cx="814632" cy="1121317"/>
            </a:xfrm>
            <a:prstGeom prst="rect">
              <a:avLst/>
            </a:prstGeom>
            <a:noFill/>
            <a:extLst>
              <a:ext uri="{909E8E84-426E-40DD-AFC4-6F175D3DCCD1}">
                <a14:hiddenFill xmlns:a14="http://schemas.microsoft.com/office/drawing/2010/main">
                  <a:solidFill>
                    <a:srgbClr val="FFFFFF"/>
                  </a:solidFill>
                </a14:hiddenFill>
              </a:ext>
            </a:extLst>
          </p:spPr>
        </p:pic>
        <p:sp>
          <p:nvSpPr>
            <p:cNvPr id="34" name="ZoneTexte 33">
              <a:extLst>
                <a:ext uri="{FF2B5EF4-FFF2-40B4-BE49-F238E27FC236}">
                  <a16:creationId xmlns:a16="http://schemas.microsoft.com/office/drawing/2014/main" id="{EE864359-07B2-4547-A4FA-CCDC917B6A81}"/>
                </a:ext>
              </a:extLst>
            </p:cNvPr>
            <p:cNvSpPr txBox="1"/>
            <p:nvPr/>
          </p:nvSpPr>
          <p:spPr>
            <a:xfrm>
              <a:off x="8704597" y="5312267"/>
              <a:ext cx="1368408" cy="861774"/>
            </a:xfrm>
            <a:prstGeom prst="rect">
              <a:avLst/>
            </a:prstGeom>
            <a:noFill/>
          </p:spPr>
          <p:txBody>
            <a:bodyPr wrap="square" rtlCol="0">
              <a:spAutoFit/>
            </a:bodyPr>
            <a:lstStyle/>
            <a:p>
              <a:pPr algn="ctr"/>
              <a:r>
                <a:rPr lang="fr-FR" sz="1200" b="1" dirty="0">
                  <a:latin typeface="Comic Sans MS" panose="030F0702030302020204" pitchFamily="66" charset="0"/>
                </a:rPr>
                <a:t>Cahier de Production écrite</a:t>
              </a:r>
            </a:p>
          </p:txBody>
        </p:sp>
      </p:grpSp>
      <p:sp>
        <p:nvSpPr>
          <p:cNvPr id="35" name="ZoneTexte 34">
            <a:extLst>
              <a:ext uri="{FF2B5EF4-FFF2-40B4-BE49-F238E27FC236}">
                <a16:creationId xmlns:a16="http://schemas.microsoft.com/office/drawing/2014/main" id="{40C45374-C125-4C84-8BD6-36716AE8B961}"/>
              </a:ext>
            </a:extLst>
          </p:cNvPr>
          <p:cNvSpPr txBox="1"/>
          <p:nvPr/>
        </p:nvSpPr>
        <p:spPr>
          <a:xfrm>
            <a:off x="5809509" y="3374099"/>
            <a:ext cx="1234045" cy="646331"/>
          </a:xfrm>
          <a:prstGeom prst="rect">
            <a:avLst/>
          </a:prstGeom>
          <a:noFill/>
        </p:spPr>
        <p:txBody>
          <a:bodyPr wrap="square" rtlCol="0">
            <a:spAutoFit/>
          </a:bodyPr>
          <a:lstStyle/>
          <a:p>
            <a:pPr algn="ctr"/>
            <a:r>
              <a:rPr lang="fr-FR" sz="1200" b="1" dirty="0">
                <a:latin typeface="Comic Sans MS" panose="030F0702030302020204" pitchFamily="66" charset="0"/>
              </a:rPr>
              <a:t>1 </a:t>
            </a:r>
            <a:r>
              <a:rPr lang="fr-FR" sz="1200" b="1" dirty="0" err="1">
                <a:latin typeface="Comic Sans MS" panose="030F0702030302020204" pitchFamily="66" charset="0"/>
              </a:rPr>
              <a:t>pocette</a:t>
            </a:r>
            <a:r>
              <a:rPr lang="fr-FR" sz="1200" b="1" dirty="0">
                <a:latin typeface="Comic Sans MS" panose="030F0702030302020204" pitchFamily="66" charset="0"/>
              </a:rPr>
              <a:t>: maths /liaison école-maison</a:t>
            </a:r>
          </a:p>
        </p:txBody>
      </p:sp>
      <p:sp>
        <p:nvSpPr>
          <p:cNvPr id="36" name="Rectangle 35">
            <a:extLst>
              <a:ext uri="{FF2B5EF4-FFF2-40B4-BE49-F238E27FC236}">
                <a16:creationId xmlns:a16="http://schemas.microsoft.com/office/drawing/2014/main" id="{06D9A9D1-91F9-49A0-A810-C0FB53F59461}"/>
              </a:ext>
            </a:extLst>
          </p:cNvPr>
          <p:cNvSpPr/>
          <p:nvPr/>
        </p:nvSpPr>
        <p:spPr>
          <a:xfrm>
            <a:off x="467217" y="4494301"/>
            <a:ext cx="2924123" cy="1131079"/>
          </a:xfrm>
          <a:prstGeom prst="rect">
            <a:avLst/>
          </a:prstGeom>
        </p:spPr>
        <p:txBody>
          <a:bodyPr wrap="square">
            <a:spAutoFit/>
          </a:bodyPr>
          <a:lstStyle/>
          <a:p>
            <a:r>
              <a:rPr lang="fr-FR" sz="1125" dirty="0">
                <a:latin typeface="Comic Sans MS" panose="030F0702030302020204" pitchFamily="66" charset="0"/>
              </a:rPr>
              <a:t>Du son (j’entends) à la lettre (je vois), puis combinatoire pour syllabes, puis mots puis phrases.</a:t>
            </a:r>
          </a:p>
          <a:p>
            <a:r>
              <a:rPr lang="fr-FR" sz="1125" dirty="0">
                <a:latin typeface="Comic Sans MS" panose="030F0702030302020204" pitchFamily="66" charset="0"/>
              </a:rPr>
              <a:t>En parallèle, des mots « outils »  : c’est, un, des… et des mots « repères »: avion, île…</a:t>
            </a:r>
          </a:p>
        </p:txBody>
      </p:sp>
      <p:sp>
        <p:nvSpPr>
          <p:cNvPr id="4" name="ZoneTexte 3">
            <a:extLst>
              <a:ext uri="{FF2B5EF4-FFF2-40B4-BE49-F238E27FC236}">
                <a16:creationId xmlns:a16="http://schemas.microsoft.com/office/drawing/2014/main" id="{4988AB7E-730D-417E-817D-2EE5E498ED32}"/>
              </a:ext>
            </a:extLst>
          </p:cNvPr>
          <p:cNvSpPr txBox="1"/>
          <p:nvPr/>
        </p:nvSpPr>
        <p:spPr>
          <a:xfrm>
            <a:off x="1366654" y="5892653"/>
            <a:ext cx="3205346" cy="369332"/>
          </a:xfrm>
          <a:prstGeom prst="rect">
            <a:avLst/>
          </a:prstGeom>
          <a:noFill/>
        </p:spPr>
        <p:txBody>
          <a:bodyPr wrap="square" rtlCol="0">
            <a:spAutoFit/>
          </a:bodyPr>
          <a:lstStyle/>
          <a:p>
            <a:r>
              <a:rPr lang="fr-FR" dirty="0"/>
              <a:t>+ cahier de poésies et chants</a:t>
            </a:r>
          </a:p>
        </p:txBody>
      </p:sp>
    </p:spTree>
    <p:extLst>
      <p:ext uri="{BB962C8B-B14F-4D97-AF65-F5344CB8AC3E}">
        <p14:creationId xmlns:p14="http://schemas.microsoft.com/office/powerpoint/2010/main" val="210390884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a:extLst>
              <a:ext uri="{FF2B5EF4-FFF2-40B4-BE49-F238E27FC236}">
                <a16:creationId xmlns:a16="http://schemas.microsoft.com/office/drawing/2014/main" id="{E17B2445-8EAF-4CFA-9758-7E4839B0752B}"/>
              </a:ext>
            </a:extLst>
          </p:cNvPr>
          <p:cNvSpPr txBox="1">
            <a:spLocks/>
          </p:cNvSpPr>
          <p:nvPr/>
        </p:nvSpPr>
        <p:spPr>
          <a:xfrm>
            <a:off x="2480331" y="243073"/>
            <a:ext cx="9144000" cy="1655762"/>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sz="6600" dirty="0">
                <a:latin typeface="Austie Bost Chunky Description" panose="02000506000000020003" pitchFamily="2" charset="0"/>
              </a:rPr>
              <a:t>Parents d’élèves</a:t>
            </a:r>
          </a:p>
        </p:txBody>
      </p:sp>
      <p:pic>
        <p:nvPicPr>
          <p:cNvPr id="3" name="Image 2">
            <a:extLst>
              <a:ext uri="{FF2B5EF4-FFF2-40B4-BE49-F238E27FC236}">
                <a16:creationId xmlns:a16="http://schemas.microsoft.com/office/drawing/2014/main" id="{8F1F033F-E838-44BE-AFDB-2BCE6A9F9B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498" y="898476"/>
            <a:ext cx="6719619" cy="6626768"/>
          </a:xfrm>
          <a:prstGeom prst="rect">
            <a:avLst/>
          </a:prstGeom>
        </p:spPr>
      </p:pic>
      <p:sp>
        <p:nvSpPr>
          <p:cNvPr id="4" name="ZoneTexte 3">
            <a:extLst>
              <a:ext uri="{FF2B5EF4-FFF2-40B4-BE49-F238E27FC236}">
                <a16:creationId xmlns:a16="http://schemas.microsoft.com/office/drawing/2014/main" id="{292EF52E-2E71-4493-9EF3-9BD0145428B6}"/>
              </a:ext>
            </a:extLst>
          </p:cNvPr>
          <p:cNvSpPr txBox="1"/>
          <p:nvPr/>
        </p:nvSpPr>
        <p:spPr>
          <a:xfrm>
            <a:off x="755576" y="2646141"/>
            <a:ext cx="4287088" cy="3570208"/>
          </a:xfrm>
          <a:prstGeom prst="rect">
            <a:avLst/>
          </a:prstGeom>
          <a:noFill/>
        </p:spPr>
        <p:txBody>
          <a:bodyPr wrap="square" rtlCol="0">
            <a:spAutoFit/>
          </a:bodyPr>
          <a:lstStyle/>
          <a:p>
            <a:pPr algn="ctr"/>
            <a:r>
              <a:rPr lang="fr-FR" sz="2800" b="1" dirty="0">
                <a:solidFill>
                  <a:prstClr val="black"/>
                </a:solidFill>
              </a:rPr>
              <a:t>Les élections des représentants des parents d’élèves auront lieu le </a:t>
            </a:r>
            <a:r>
              <a:rPr lang="fr-FR" sz="2800" b="1" u="sng" dirty="0">
                <a:solidFill>
                  <a:prstClr val="black"/>
                </a:solidFill>
              </a:rPr>
              <a:t>vendredi 7 octobre</a:t>
            </a:r>
            <a:r>
              <a:rPr lang="fr-FR" sz="2800" b="1" dirty="0">
                <a:solidFill>
                  <a:prstClr val="black"/>
                </a:solidFill>
              </a:rPr>
              <a:t>. </a:t>
            </a:r>
          </a:p>
          <a:p>
            <a:pPr algn="ctr"/>
            <a:r>
              <a:rPr lang="fr-FR" sz="2400" b="1" dirty="0">
                <a:solidFill>
                  <a:prstClr val="black"/>
                </a:solidFill>
              </a:rPr>
              <a:t>Si vous êtes intéressés pour devenir parent délégué, vous pouvez vous inscrire sur la fiche en fond de classe</a:t>
            </a:r>
            <a:endParaRPr lang="fr-FR" sz="2400" dirty="0">
              <a:solidFill>
                <a:prstClr val="black"/>
              </a:solidFill>
            </a:endParaRPr>
          </a:p>
          <a:p>
            <a:endParaRPr lang="fr-FR" dirty="0">
              <a:solidFill>
                <a:prstClr val="black"/>
              </a:solidFill>
            </a:endParaRPr>
          </a:p>
        </p:txBody>
      </p:sp>
      <p:pic>
        <p:nvPicPr>
          <p:cNvPr id="5" name="Image 4">
            <a:extLst>
              <a:ext uri="{FF2B5EF4-FFF2-40B4-BE49-F238E27FC236}">
                <a16:creationId xmlns:a16="http://schemas.microsoft.com/office/drawing/2014/main" id="{E5914996-CEDB-4451-A9A7-AE35336729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354" y="129735"/>
            <a:ext cx="2349320" cy="2516406"/>
          </a:xfrm>
          <a:prstGeom prst="rect">
            <a:avLst/>
          </a:prstGeom>
        </p:spPr>
      </p:pic>
      <p:sp>
        <p:nvSpPr>
          <p:cNvPr id="6" name="ZoneTexte 5">
            <a:extLst>
              <a:ext uri="{FF2B5EF4-FFF2-40B4-BE49-F238E27FC236}">
                <a16:creationId xmlns:a16="http://schemas.microsoft.com/office/drawing/2014/main" id="{C70008D1-839C-4810-8B6A-1D28EB630824}"/>
              </a:ext>
            </a:extLst>
          </p:cNvPr>
          <p:cNvSpPr txBox="1"/>
          <p:nvPr/>
        </p:nvSpPr>
        <p:spPr>
          <a:xfrm>
            <a:off x="5084016" y="1340768"/>
            <a:ext cx="3936630" cy="5293757"/>
          </a:xfrm>
          <a:prstGeom prst="rect">
            <a:avLst/>
          </a:prstGeom>
          <a:solidFill>
            <a:schemeClr val="accent1">
              <a:lumMod val="60000"/>
              <a:lumOff val="40000"/>
            </a:schemeClr>
          </a:solidFill>
          <a:ln>
            <a:noFill/>
          </a:ln>
        </p:spPr>
        <p:txBody>
          <a:bodyPr wrap="square" rtlCol="0">
            <a:spAutoFit/>
          </a:bodyPr>
          <a:lstStyle/>
          <a:p>
            <a:r>
              <a:rPr lang="fr-FR" sz="3200" u="sng" dirty="0">
                <a:solidFill>
                  <a:prstClr val="black"/>
                </a:solidFill>
              </a:rPr>
              <a:t>Rôle du parent délégué : </a:t>
            </a:r>
          </a:p>
          <a:p>
            <a:r>
              <a:rPr lang="fr-FR" sz="3200" dirty="0">
                <a:solidFill>
                  <a:prstClr val="black"/>
                </a:solidFill>
              </a:rPr>
              <a:t>*Faire le lien entre les familles et l’école</a:t>
            </a:r>
          </a:p>
          <a:p>
            <a:r>
              <a:rPr lang="fr-FR" sz="3200" dirty="0">
                <a:solidFill>
                  <a:prstClr val="black"/>
                </a:solidFill>
              </a:rPr>
              <a:t>*Voter les horaires, le règlement, la liste du matériel…</a:t>
            </a:r>
          </a:p>
          <a:p>
            <a:r>
              <a:rPr lang="fr-FR" sz="3200" dirty="0">
                <a:solidFill>
                  <a:prstClr val="black"/>
                </a:solidFill>
              </a:rPr>
              <a:t>*Assister au conseil d’école (3 dans l’année)</a:t>
            </a:r>
          </a:p>
          <a:p>
            <a:endParaRPr lang="fr-FR" dirty="0">
              <a:solidFill>
                <a:prstClr val="black"/>
              </a:solidFill>
            </a:endParaRPr>
          </a:p>
        </p:txBody>
      </p:sp>
    </p:spTree>
    <p:extLst>
      <p:ext uri="{BB962C8B-B14F-4D97-AF65-F5344CB8AC3E}">
        <p14:creationId xmlns:p14="http://schemas.microsoft.com/office/powerpoint/2010/main" val="209081985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61"/>
          <p:cNvPicPr/>
          <p:nvPr/>
        </p:nvPicPr>
        <p:blipFill>
          <a:blip r:embed="rId2"/>
          <a:stretch>
            <a:fillRect/>
          </a:stretch>
        </p:blipFill>
        <p:spPr>
          <a:xfrm>
            <a:off x="0" y="-1035496"/>
            <a:ext cx="9252520" cy="9144000"/>
          </a:xfrm>
          <a:prstGeom prst="rect">
            <a:avLst/>
          </a:prstGeom>
        </p:spPr>
      </p:pic>
      <p:sp>
        <p:nvSpPr>
          <p:cNvPr id="2" name="Titre 1"/>
          <p:cNvSpPr>
            <a:spLocks noGrp="1"/>
          </p:cNvSpPr>
          <p:nvPr>
            <p:ph type="title"/>
          </p:nvPr>
        </p:nvSpPr>
        <p:spPr>
          <a:xfrm>
            <a:off x="511460" y="5175367"/>
            <a:ext cx="8229600" cy="1399032"/>
          </a:xfrm>
        </p:spPr>
        <p:txBody>
          <a:bodyPr>
            <a:normAutofit/>
          </a:bodyPr>
          <a:lstStyle/>
          <a:p>
            <a:pPr algn="ctr"/>
            <a:r>
              <a:rPr lang="fr-FR" sz="4800" dirty="0">
                <a:latin typeface="Sketch Nice" panose="02000500000000000000" pitchFamily="2" charset="0"/>
              </a:rPr>
              <a:t>Questions et remarques</a:t>
            </a:r>
          </a:p>
        </p:txBody>
      </p:sp>
      <p:sp>
        <p:nvSpPr>
          <p:cNvPr id="9" name="Titre 1"/>
          <p:cNvSpPr txBox="1">
            <a:spLocks/>
          </p:cNvSpPr>
          <p:nvPr/>
        </p:nvSpPr>
        <p:spPr>
          <a:xfrm>
            <a:off x="1115616" y="260648"/>
            <a:ext cx="7416825" cy="936104"/>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fr-FR" sz="4800" dirty="0">
                <a:latin typeface="Sketch Nice" panose="02000500000000000000" pitchFamily="2" charset="0"/>
              </a:rPr>
              <a:t>Divers</a:t>
            </a:r>
          </a:p>
        </p:txBody>
      </p:sp>
      <p:sp>
        <p:nvSpPr>
          <p:cNvPr id="10" name="ZoneTexte 9"/>
          <p:cNvSpPr txBox="1"/>
          <p:nvPr/>
        </p:nvSpPr>
        <p:spPr>
          <a:xfrm>
            <a:off x="1367644" y="1474146"/>
            <a:ext cx="6912768" cy="2123658"/>
          </a:xfrm>
          <a:prstGeom prst="rect">
            <a:avLst/>
          </a:prstGeom>
          <a:noFill/>
        </p:spPr>
        <p:txBody>
          <a:bodyPr wrap="square" rtlCol="0">
            <a:spAutoFit/>
          </a:bodyPr>
          <a:lstStyle/>
          <a:p>
            <a:r>
              <a:rPr lang="fr-FR" sz="2400" dirty="0">
                <a:latin typeface="Millennial Solstice" panose="02000500000000000000" pitchFamily="2" charset="0"/>
              </a:rPr>
              <a:t>Rendez vous</a:t>
            </a:r>
          </a:p>
          <a:p>
            <a:r>
              <a:rPr lang="fr-FR" dirty="0"/>
              <a:t>Par l’intermédiaire du cahier vert</a:t>
            </a:r>
          </a:p>
          <a:p>
            <a:r>
              <a:rPr lang="fr-FR" dirty="0"/>
              <a:t>Si nécessaire je demande moi-même à vous rencontrer</a:t>
            </a:r>
          </a:p>
          <a:p>
            <a:r>
              <a:rPr lang="fr-FR" dirty="0"/>
              <a:t>Disponible en général de 8h à 9h, 12h à 13h30 et après la classe </a:t>
            </a:r>
            <a:r>
              <a:rPr lang="fr-FR" b="1" dirty="0">
                <a:solidFill>
                  <a:srgbClr val="FF0000"/>
                </a:solidFill>
              </a:rPr>
              <a:t>sauf exception</a:t>
            </a:r>
          </a:p>
          <a:p>
            <a:endParaRPr lang="fr-FR" dirty="0"/>
          </a:p>
          <a:p>
            <a:endParaRPr lang="fr-FR" dirty="0"/>
          </a:p>
        </p:txBody>
      </p:sp>
    </p:spTree>
    <p:extLst>
      <p:ext uri="{BB962C8B-B14F-4D97-AF65-F5344CB8AC3E}">
        <p14:creationId xmlns:p14="http://schemas.microsoft.com/office/powerpoint/2010/main" val="225542462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361717-0FB2-4F55-A9B6-EB7843F307E9}"/>
              </a:ext>
            </a:extLst>
          </p:cNvPr>
          <p:cNvSpPr>
            <a:spLocks noGrp="1"/>
          </p:cNvSpPr>
          <p:nvPr>
            <p:ph type="title"/>
          </p:nvPr>
        </p:nvSpPr>
        <p:spPr/>
        <p:txBody>
          <a:bodyPr/>
          <a:lstStyle/>
          <a:p>
            <a:endParaRPr lang="fr-FR" dirty="0"/>
          </a:p>
        </p:txBody>
      </p:sp>
      <p:sp>
        <p:nvSpPr>
          <p:cNvPr id="3" name="Espace réservé du texte 2">
            <a:extLst>
              <a:ext uri="{FF2B5EF4-FFF2-40B4-BE49-F238E27FC236}">
                <a16:creationId xmlns:a16="http://schemas.microsoft.com/office/drawing/2014/main" id="{D9DD5A11-9F52-4CFC-A9C0-BD1D78DCB3BA}"/>
              </a:ext>
            </a:extLst>
          </p:cNvPr>
          <p:cNvSpPr>
            <a:spLocks noGrp="1"/>
          </p:cNvSpPr>
          <p:nvPr>
            <p:ph type="body" idx="1"/>
          </p:nvPr>
        </p:nvSpPr>
        <p:spPr/>
        <p:txBody>
          <a:bodyPr/>
          <a:lstStyle/>
          <a:p>
            <a:endParaRPr lang="fr-FR" dirty="0"/>
          </a:p>
        </p:txBody>
      </p:sp>
      <p:sp>
        <p:nvSpPr>
          <p:cNvPr id="4" name="Espace réservé pour une image  3">
            <a:extLst>
              <a:ext uri="{FF2B5EF4-FFF2-40B4-BE49-F238E27FC236}">
                <a16:creationId xmlns:a16="http://schemas.microsoft.com/office/drawing/2014/main" id="{6F1850BD-0EBF-4BE1-904C-6059A5ADB00F}"/>
              </a:ext>
            </a:extLst>
          </p:cNvPr>
          <p:cNvSpPr>
            <a:spLocks noGrp="1"/>
          </p:cNvSpPr>
          <p:nvPr>
            <p:ph type="pic" idx="15"/>
          </p:nvPr>
        </p:nvSpPr>
        <p:spPr/>
      </p:sp>
      <p:sp>
        <p:nvSpPr>
          <p:cNvPr id="5" name="Espace réservé du texte 4">
            <a:extLst>
              <a:ext uri="{FF2B5EF4-FFF2-40B4-BE49-F238E27FC236}">
                <a16:creationId xmlns:a16="http://schemas.microsoft.com/office/drawing/2014/main" id="{52CA0FDF-4789-4E3E-91F1-52136F203A10}"/>
              </a:ext>
            </a:extLst>
          </p:cNvPr>
          <p:cNvSpPr>
            <a:spLocks noGrp="1"/>
          </p:cNvSpPr>
          <p:nvPr>
            <p:ph type="body" sz="half" idx="18"/>
          </p:nvPr>
        </p:nvSpPr>
        <p:spPr/>
        <p:txBody>
          <a:bodyPr/>
          <a:lstStyle/>
          <a:p>
            <a:endParaRPr lang="fr-FR" dirty="0"/>
          </a:p>
        </p:txBody>
      </p:sp>
      <p:sp>
        <p:nvSpPr>
          <p:cNvPr id="6" name="Espace réservé du texte 5">
            <a:extLst>
              <a:ext uri="{FF2B5EF4-FFF2-40B4-BE49-F238E27FC236}">
                <a16:creationId xmlns:a16="http://schemas.microsoft.com/office/drawing/2014/main" id="{AD252DAE-AD68-4A2A-818B-2B383FED9D72}"/>
              </a:ext>
            </a:extLst>
          </p:cNvPr>
          <p:cNvSpPr>
            <a:spLocks noGrp="1"/>
          </p:cNvSpPr>
          <p:nvPr>
            <p:ph type="body" sz="quarter" idx="3"/>
          </p:nvPr>
        </p:nvSpPr>
        <p:spPr/>
        <p:txBody>
          <a:bodyPr/>
          <a:lstStyle/>
          <a:p>
            <a:endParaRPr lang="fr-FR" dirty="0"/>
          </a:p>
        </p:txBody>
      </p:sp>
      <p:sp>
        <p:nvSpPr>
          <p:cNvPr id="7" name="Espace réservé pour une image  6">
            <a:extLst>
              <a:ext uri="{FF2B5EF4-FFF2-40B4-BE49-F238E27FC236}">
                <a16:creationId xmlns:a16="http://schemas.microsoft.com/office/drawing/2014/main" id="{3874A043-42BE-4407-9234-7BEFB58B806B}"/>
              </a:ext>
            </a:extLst>
          </p:cNvPr>
          <p:cNvSpPr>
            <a:spLocks noGrp="1"/>
          </p:cNvSpPr>
          <p:nvPr>
            <p:ph type="pic" idx="21"/>
          </p:nvPr>
        </p:nvSpPr>
        <p:spPr/>
      </p:sp>
      <p:sp>
        <p:nvSpPr>
          <p:cNvPr id="8" name="Espace réservé du texte 7">
            <a:extLst>
              <a:ext uri="{FF2B5EF4-FFF2-40B4-BE49-F238E27FC236}">
                <a16:creationId xmlns:a16="http://schemas.microsoft.com/office/drawing/2014/main" id="{7C1F5AA5-D0B4-4FA8-8875-5B9B291A531E}"/>
              </a:ext>
            </a:extLst>
          </p:cNvPr>
          <p:cNvSpPr>
            <a:spLocks noGrp="1"/>
          </p:cNvSpPr>
          <p:nvPr>
            <p:ph type="body" sz="half" idx="19"/>
          </p:nvPr>
        </p:nvSpPr>
        <p:spPr/>
        <p:txBody>
          <a:bodyPr/>
          <a:lstStyle/>
          <a:p>
            <a:endParaRPr lang="fr-FR" dirty="0"/>
          </a:p>
        </p:txBody>
      </p:sp>
      <p:sp>
        <p:nvSpPr>
          <p:cNvPr id="9" name="Espace réservé du texte 8">
            <a:extLst>
              <a:ext uri="{FF2B5EF4-FFF2-40B4-BE49-F238E27FC236}">
                <a16:creationId xmlns:a16="http://schemas.microsoft.com/office/drawing/2014/main" id="{C9E3988E-810F-4D73-A0A7-E2176AA5F5F0}"/>
              </a:ext>
            </a:extLst>
          </p:cNvPr>
          <p:cNvSpPr>
            <a:spLocks noGrp="1"/>
          </p:cNvSpPr>
          <p:nvPr>
            <p:ph type="body" sz="quarter" idx="13"/>
          </p:nvPr>
        </p:nvSpPr>
        <p:spPr/>
        <p:txBody>
          <a:bodyPr/>
          <a:lstStyle/>
          <a:p>
            <a:endParaRPr lang="fr-FR" dirty="0"/>
          </a:p>
        </p:txBody>
      </p:sp>
      <p:sp>
        <p:nvSpPr>
          <p:cNvPr id="10" name="Espace réservé pour une image  9">
            <a:extLst>
              <a:ext uri="{FF2B5EF4-FFF2-40B4-BE49-F238E27FC236}">
                <a16:creationId xmlns:a16="http://schemas.microsoft.com/office/drawing/2014/main" id="{7A00B4FC-FAAA-419B-937A-5BEB43DC83BD}"/>
              </a:ext>
            </a:extLst>
          </p:cNvPr>
          <p:cNvSpPr>
            <a:spLocks noGrp="1"/>
          </p:cNvSpPr>
          <p:nvPr>
            <p:ph type="pic" idx="22"/>
          </p:nvPr>
        </p:nvSpPr>
        <p:spPr/>
      </p:sp>
      <p:sp>
        <p:nvSpPr>
          <p:cNvPr id="11" name="Espace réservé du texte 10">
            <a:extLst>
              <a:ext uri="{FF2B5EF4-FFF2-40B4-BE49-F238E27FC236}">
                <a16:creationId xmlns:a16="http://schemas.microsoft.com/office/drawing/2014/main" id="{2F2D56C4-5302-428D-9191-D6887CCFC048}"/>
              </a:ext>
            </a:extLst>
          </p:cNvPr>
          <p:cNvSpPr>
            <a:spLocks noGrp="1"/>
          </p:cNvSpPr>
          <p:nvPr>
            <p:ph type="body" sz="half" idx="20"/>
          </p:nvPr>
        </p:nvSpPr>
        <p:spPr/>
        <p:txBody>
          <a:bodyPr/>
          <a:lstStyle/>
          <a:p>
            <a:endParaRPr lang="fr-FR" dirty="0"/>
          </a:p>
        </p:txBody>
      </p:sp>
      <p:pic>
        <p:nvPicPr>
          <p:cNvPr id="13" name="Picture 182">
            <a:extLst>
              <a:ext uri="{FF2B5EF4-FFF2-40B4-BE49-F238E27FC236}">
                <a16:creationId xmlns:a16="http://schemas.microsoft.com/office/drawing/2014/main" id="{50361875-8CC1-49EB-A69C-8F57A9A5CBBE}"/>
              </a:ext>
            </a:extLst>
          </p:cNvPr>
          <p:cNvPicPr/>
          <p:nvPr/>
        </p:nvPicPr>
        <p:blipFill>
          <a:blip r:embed="rId2"/>
          <a:stretch>
            <a:fillRect/>
          </a:stretch>
        </p:blipFill>
        <p:spPr>
          <a:xfrm>
            <a:off x="-10790" y="-603448"/>
            <a:ext cx="9143482" cy="8352928"/>
          </a:xfrm>
          <a:prstGeom prst="rect">
            <a:avLst/>
          </a:prstGeom>
        </p:spPr>
      </p:pic>
      <p:sp>
        <p:nvSpPr>
          <p:cNvPr id="14" name="Titre 1">
            <a:extLst>
              <a:ext uri="{FF2B5EF4-FFF2-40B4-BE49-F238E27FC236}">
                <a16:creationId xmlns:a16="http://schemas.microsoft.com/office/drawing/2014/main" id="{D269934B-60CB-464E-B84B-0542FFE2200A}"/>
              </a:ext>
            </a:extLst>
          </p:cNvPr>
          <p:cNvSpPr txBox="1">
            <a:spLocks/>
          </p:cNvSpPr>
          <p:nvPr/>
        </p:nvSpPr>
        <p:spPr>
          <a:xfrm>
            <a:off x="1437020" y="881075"/>
            <a:ext cx="7039535" cy="530223"/>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2700" kern="1200">
                <a:solidFill>
                  <a:schemeClr val="tx1"/>
                </a:solidFill>
                <a:latin typeface="+mj-lt"/>
                <a:ea typeface="+mj-ea"/>
                <a:cs typeface="+mj-cs"/>
              </a:defRPr>
            </a:lvl1pPr>
          </a:lstStyle>
          <a:p>
            <a:pPr algn="ctr"/>
            <a:r>
              <a:rPr lang="fr-FR" sz="5400" b="1" u="sng" dirty="0">
                <a:latin typeface="Ananda" pitchFamily="2" charset="0"/>
              </a:rPr>
              <a:t>Quels sont les objectifs du CP  </a:t>
            </a:r>
            <a:r>
              <a:rPr lang="fr-FR" sz="5400" b="1" u="sng" dirty="0">
                <a:latin typeface="Comic Sans MS" panose="030F0702030302020204" pitchFamily="66" charset="0"/>
              </a:rPr>
              <a:t>?</a:t>
            </a:r>
            <a:endParaRPr lang="fr-FR" sz="5400" dirty="0">
              <a:latin typeface="Ananda" pitchFamily="2" charset="0"/>
            </a:endParaRPr>
          </a:p>
        </p:txBody>
      </p:sp>
      <p:sp>
        <p:nvSpPr>
          <p:cNvPr id="15" name="Rectangle 14">
            <a:extLst>
              <a:ext uri="{FF2B5EF4-FFF2-40B4-BE49-F238E27FC236}">
                <a16:creationId xmlns:a16="http://schemas.microsoft.com/office/drawing/2014/main" id="{5CE453DC-1B87-49E8-90CE-5A10328BE818}"/>
              </a:ext>
            </a:extLst>
          </p:cNvPr>
          <p:cNvSpPr/>
          <p:nvPr/>
        </p:nvSpPr>
        <p:spPr>
          <a:xfrm>
            <a:off x="1115616" y="2819342"/>
            <a:ext cx="6486525" cy="3539430"/>
          </a:xfrm>
          <a:prstGeom prst="rect">
            <a:avLst/>
          </a:prstGeom>
        </p:spPr>
        <p:txBody>
          <a:bodyPr wrap="square">
            <a:spAutoFit/>
          </a:bodyPr>
          <a:lstStyle/>
          <a:p>
            <a:r>
              <a:rPr lang="fr-FR" sz="2800" u="sng" dirty="0">
                <a:latin typeface="Comic Sans MS" panose="030F0702030302020204" pitchFamily="66" charset="0"/>
              </a:rPr>
              <a:t>*Objectifs prioritaires du CP: </a:t>
            </a:r>
            <a:endParaRPr lang="fr-FR" sz="2800" dirty="0">
              <a:latin typeface="Comic Sans MS" panose="030F0702030302020204" pitchFamily="66" charset="0"/>
            </a:endParaRPr>
          </a:p>
          <a:p>
            <a:r>
              <a:rPr lang="fr-FR" sz="2800" dirty="0">
                <a:latin typeface="Comic Sans MS" panose="030F0702030302020204" pitchFamily="66" charset="0"/>
              </a:rPr>
              <a:t>- l'apprentissage de la lecture </a:t>
            </a:r>
          </a:p>
          <a:p>
            <a:r>
              <a:rPr lang="fr-FR" sz="2800" dirty="0">
                <a:latin typeface="Comic Sans MS" panose="030F0702030302020204" pitchFamily="66" charset="0"/>
              </a:rPr>
              <a:t>- l'écriture </a:t>
            </a:r>
          </a:p>
          <a:p>
            <a:r>
              <a:rPr lang="fr-FR" sz="2800" dirty="0">
                <a:latin typeface="Comic Sans MS" panose="030F0702030302020204" pitchFamily="66" charset="0"/>
              </a:rPr>
              <a:t>- la connaissance et la compréhension des nombres</a:t>
            </a:r>
          </a:p>
          <a:p>
            <a:r>
              <a:rPr lang="fr-FR" sz="2800" dirty="0">
                <a:latin typeface="Comic Sans MS" panose="030F0702030302020204" pitchFamily="66" charset="0"/>
              </a:rPr>
              <a:t>- l'écriture chiffrée des nombres (numération décimale) </a:t>
            </a:r>
          </a:p>
          <a:p>
            <a:r>
              <a:rPr lang="fr-FR" sz="2800" dirty="0">
                <a:latin typeface="Comic Sans MS" panose="030F0702030302020204" pitchFamily="66" charset="0"/>
              </a:rPr>
              <a:t>- le calcul sur de petites quantités </a:t>
            </a:r>
          </a:p>
        </p:txBody>
      </p:sp>
    </p:spTree>
    <p:extLst>
      <p:ext uri="{BB962C8B-B14F-4D97-AF65-F5344CB8AC3E}">
        <p14:creationId xmlns:p14="http://schemas.microsoft.com/office/powerpoint/2010/main" val="342073036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1000"/>
                                        <p:tgtEl>
                                          <p:spTgt spid="15">
                                            <p:txEl>
                                              <p:pRg st="0" end="0"/>
                                            </p:txEl>
                                          </p:spTgt>
                                        </p:tgtEl>
                                      </p:cBhvr>
                                    </p:animEffect>
                                    <p:anim calcmode="lin" valueType="num">
                                      <p:cBhvr>
                                        <p:cTn id="8"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xEl>
                                              <p:pRg st="1" end="1"/>
                                            </p:txEl>
                                          </p:spTgt>
                                        </p:tgtEl>
                                        <p:attrNameLst>
                                          <p:attrName>style.visibility</p:attrName>
                                        </p:attrNameLst>
                                      </p:cBhvr>
                                      <p:to>
                                        <p:strVal val="visible"/>
                                      </p:to>
                                    </p:set>
                                    <p:animEffect transition="in" filter="fade">
                                      <p:cBhvr>
                                        <p:cTn id="14" dur="1000"/>
                                        <p:tgtEl>
                                          <p:spTgt spid="15">
                                            <p:txEl>
                                              <p:pRg st="1" end="1"/>
                                            </p:txEl>
                                          </p:spTgt>
                                        </p:tgtEl>
                                      </p:cBhvr>
                                    </p:animEffect>
                                    <p:anim calcmode="lin" valueType="num">
                                      <p:cBhvr>
                                        <p:cTn id="1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
                                            <p:txEl>
                                              <p:pRg st="2" end="2"/>
                                            </p:txEl>
                                          </p:spTgt>
                                        </p:tgtEl>
                                        <p:attrNameLst>
                                          <p:attrName>style.visibility</p:attrName>
                                        </p:attrNameLst>
                                      </p:cBhvr>
                                      <p:to>
                                        <p:strVal val="visible"/>
                                      </p:to>
                                    </p:set>
                                    <p:animEffect transition="in" filter="fade">
                                      <p:cBhvr>
                                        <p:cTn id="21" dur="1000"/>
                                        <p:tgtEl>
                                          <p:spTgt spid="15">
                                            <p:txEl>
                                              <p:pRg st="2" end="2"/>
                                            </p:txEl>
                                          </p:spTgt>
                                        </p:tgtEl>
                                      </p:cBhvr>
                                    </p:animEffect>
                                    <p:anim calcmode="lin" valueType="num">
                                      <p:cBhvr>
                                        <p:cTn id="22"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5">
                                            <p:txEl>
                                              <p:pRg st="3" end="3"/>
                                            </p:txEl>
                                          </p:spTgt>
                                        </p:tgtEl>
                                        <p:attrNameLst>
                                          <p:attrName>style.visibility</p:attrName>
                                        </p:attrNameLst>
                                      </p:cBhvr>
                                      <p:to>
                                        <p:strVal val="visible"/>
                                      </p:to>
                                    </p:set>
                                    <p:animEffect transition="in" filter="fade">
                                      <p:cBhvr>
                                        <p:cTn id="28" dur="1000"/>
                                        <p:tgtEl>
                                          <p:spTgt spid="15">
                                            <p:txEl>
                                              <p:pRg st="3" end="3"/>
                                            </p:txEl>
                                          </p:spTgt>
                                        </p:tgtEl>
                                      </p:cBhvr>
                                    </p:animEffect>
                                    <p:anim calcmode="lin" valueType="num">
                                      <p:cBhvr>
                                        <p:cTn id="29"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5">
                                            <p:txEl>
                                              <p:pRg st="4" end="4"/>
                                            </p:txEl>
                                          </p:spTgt>
                                        </p:tgtEl>
                                        <p:attrNameLst>
                                          <p:attrName>style.visibility</p:attrName>
                                        </p:attrNameLst>
                                      </p:cBhvr>
                                      <p:to>
                                        <p:strVal val="visible"/>
                                      </p:to>
                                    </p:set>
                                    <p:animEffect transition="in" filter="fade">
                                      <p:cBhvr>
                                        <p:cTn id="35" dur="1000"/>
                                        <p:tgtEl>
                                          <p:spTgt spid="15">
                                            <p:txEl>
                                              <p:pRg st="4" end="4"/>
                                            </p:txEl>
                                          </p:spTgt>
                                        </p:tgtEl>
                                      </p:cBhvr>
                                    </p:animEffect>
                                    <p:anim calcmode="lin" valueType="num">
                                      <p:cBhvr>
                                        <p:cTn id="36" dur="10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5">
                                            <p:txEl>
                                              <p:pRg st="5" end="5"/>
                                            </p:txEl>
                                          </p:spTgt>
                                        </p:tgtEl>
                                        <p:attrNameLst>
                                          <p:attrName>style.visibility</p:attrName>
                                        </p:attrNameLst>
                                      </p:cBhvr>
                                      <p:to>
                                        <p:strVal val="visible"/>
                                      </p:to>
                                    </p:set>
                                    <p:animEffect transition="in" filter="fade">
                                      <p:cBhvr>
                                        <p:cTn id="42" dur="1000"/>
                                        <p:tgtEl>
                                          <p:spTgt spid="15">
                                            <p:txEl>
                                              <p:pRg st="5" end="5"/>
                                            </p:txEl>
                                          </p:spTgt>
                                        </p:tgtEl>
                                      </p:cBhvr>
                                    </p:animEffect>
                                    <p:anim calcmode="lin" valueType="num">
                                      <p:cBhvr>
                                        <p:cTn id="43" dur="10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texte 2"/>
          <p:cNvSpPr>
            <a:spLocks noGrp="1"/>
          </p:cNvSpPr>
          <p:nvPr>
            <p:ph type="body" idx="1"/>
          </p:nvPr>
        </p:nvSpPr>
        <p:spPr/>
        <p:txBody>
          <a:bodyPr/>
          <a:lstStyle/>
          <a:p>
            <a:endParaRPr lang="fr-FR" dirty="0"/>
          </a:p>
        </p:txBody>
      </p:sp>
      <p:pic>
        <p:nvPicPr>
          <p:cNvPr id="4" name="Picture 8"/>
          <p:cNvPicPr/>
          <p:nvPr/>
        </p:nvPicPr>
        <p:blipFill>
          <a:blip r:embed="rId2"/>
          <a:stretch>
            <a:fillRect/>
          </a:stretch>
        </p:blipFill>
        <p:spPr>
          <a:xfrm>
            <a:off x="0" y="-1143000"/>
            <a:ext cx="9144000" cy="9144000"/>
          </a:xfrm>
          <a:prstGeom prst="rect">
            <a:avLst/>
          </a:prstGeom>
        </p:spPr>
      </p:pic>
      <p:sp>
        <p:nvSpPr>
          <p:cNvPr id="5" name="Titre 1"/>
          <p:cNvSpPr txBox="1">
            <a:spLocks/>
          </p:cNvSpPr>
          <p:nvPr/>
        </p:nvSpPr>
        <p:spPr>
          <a:xfrm>
            <a:off x="690093" y="260648"/>
            <a:ext cx="7763814" cy="1216503"/>
          </a:xfrm>
          <a:prstGeom prst="rect">
            <a:avLst/>
          </a:prstGeom>
        </p:spPr>
        <p:txBody>
          <a:bodyPr vert="horz" lIns="91440" tIns="45720" rIns="91440" bIns="45720" rtlCol="0" anchor="b">
            <a:normAutofit fontScale="97500"/>
          </a:bodyPr>
          <a:lstStyle>
            <a:lvl1pPr algn="l"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ctr"/>
            <a:r>
              <a:rPr lang="fr-FR" dirty="0">
                <a:latin typeface="Sketch Nice" panose="02000500000000000000" pitchFamily="2" charset="0"/>
              </a:rPr>
              <a:t>La coéducation</a:t>
            </a:r>
          </a:p>
          <a:p>
            <a:pPr algn="ctr"/>
            <a:r>
              <a:rPr lang="fr-FR" sz="2100" dirty="0">
                <a:latin typeface="Segoe Script" panose="020B0504020000000003" pitchFamily="34" charset="0"/>
              </a:rPr>
              <a:t>L’importance de la relation parents - enseignant</a:t>
            </a:r>
          </a:p>
        </p:txBody>
      </p:sp>
      <p:sp>
        <p:nvSpPr>
          <p:cNvPr id="6" name="Espace réservé du texte 2"/>
          <p:cNvSpPr txBox="1">
            <a:spLocks/>
          </p:cNvSpPr>
          <p:nvPr/>
        </p:nvSpPr>
        <p:spPr>
          <a:xfrm>
            <a:off x="971600" y="1633539"/>
            <a:ext cx="7128792" cy="4819797"/>
          </a:xfrm>
          <a:prstGeom prst="rect">
            <a:avLst/>
          </a:prstGeom>
        </p:spPr>
        <p:txBody>
          <a:bodyPr vert="horz" lIns="91440" tIns="45720" rIns="91440" bIns="45720" rtlCol="0">
            <a:normAutofit lnSpcReduction="10000"/>
          </a:bodyPr>
          <a:lstStyle>
            <a:lvl1pPr marL="0" indent="0" algn="l" defTabSz="685800" rtl="0" eaLnBrk="1" latinLnBrk="0" hangingPunct="1">
              <a:lnSpc>
                <a:spcPct val="90000"/>
              </a:lnSpc>
              <a:spcBef>
                <a:spcPts val="750"/>
              </a:spcBef>
              <a:buFont typeface="Arial" panose="020B0604020202020204" pitchFamily="34" charset="0"/>
              <a:buNone/>
              <a:defRPr sz="1800" kern="1200">
                <a:solidFill>
                  <a:schemeClr val="tx1">
                    <a:tint val="75000"/>
                  </a:schemeClr>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marL="54864" algn="ctr"/>
            <a:r>
              <a:rPr lang="fr-FR" sz="3200" dirty="0">
                <a:solidFill>
                  <a:schemeClr val="tx1"/>
                </a:solidFill>
                <a:latin typeface="April Flowers" pitchFamily="2" charset="0"/>
              </a:rPr>
              <a:t>Travailler ensemble dans l’intérêt de votre enfant, de mon élève</a:t>
            </a:r>
          </a:p>
          <a:p>
            <a:pPr marL="54864" algn="ctr"/>
            <a:endParaRPr lang="fr-FR" sz="2400" dirty="0">
              <a:solidFill>
                <a:schemeClr val="tx1"/>
              </a:solidFill>
            </a:endParaRPr>
          </a:p>
          <a:p>
            <a:pPr marL="54864" algn="ctr"/>
            <a:r>
              <a:rPr lang="fr-FR" sz="2400" dirty="0">
                <a:solidFill>
                  <a:schemeClr val="tx1"/>
                </a:solidFill>
              </a:rPr>
              <a:t>Cela ne signifie pas :</a:t>
            </a:r>
          </a:p>
          <a:p>
            <a:pPr marL="54864" algn="ctr"/>
            <a:r>
              <a:rPr lang="fr-FR" sz="2400" dirty="0">
                <a:solidFill>
                  <a:schemeClr val="tx1"/>
                </a:solidFill>
              </a:rPr>
              <a:t>-</a:t>
            </a:r>
            <a:r>
              <a:rPr lang="fr-FR" sz="2400" b="1" dirty="0">
                <a:solidFill>
                  <a:schemeClr val="tx1"/>
                </a:solidFill>
              </a:rPr>
              <a:t>Coenseigner</a:t>
            </a:r>
            <a:r>
              <a:rPr lang="fr-FR" sz="2400" dirty="0">
                <a:solidFill>
                  <a:schemeClr val="tx1"/>
                </a:solidFill>
              </a:rPr>
              <a:t> : l’enfant apprend en classe avec l’enseignant</a:t>
            </a:r>
          </a:p>
          <a:p>
            <a:pPr marL="397764" indent="-342900" algn="ctr">
              <a:buFontTx/>
              <a:buChar char="-"/>
            </a:pPr>
            <a:r>
              <a:rPr lang="fr-FR" sz="2400" b="1" dirty="0">
                <a:solidFill>
                  <a:schemeClr val="tx1"/>
                </a:solidFill>
              </a:rPr>
              <a:t>Cogérer</a:t>
            </a:r>
            <a:r>
              <a:rPr lang="fr-FR" sz="2400" dirty="0">
                <a:solidFill>
                  <a:schemeClr val="tx1"/>
                </a:solidFill>
              </a:rPr>
              <a:t> : enseignant et parents sont différents, classe et maison sont différentes, laissons leur leurs particularités et respectons-les</a:t>
            </a:r>
          </a:p>
          <a:p>
            <a:pPr marL="54864" algn="ctr"/>
            <a:endParaRPr lang="fr-FR" sz="2400" dirty="0">
              <a:solidFill>
                <a:schemeClr val="tx1"/>
              </a:solidFill>
            </a:endParaRPr>
          </a:p>
          <a:p>
            <a:pPr marL="54864" algn="ctr"/>
            <a:r>
              <a:rPr lang="fr-FR" sz="2400" b="1" dirty="0">
                <a:solidFill>
                  <a:srgbClr val="7030A0"/>
                </a:solidFill>
              </a:rPr>
              <a:t>Importance de communiquer et d’être partenaires pour accompagner l’enfant dans sa réussite scolaire et personnelle</a:t>
            </a:r>
          </a:p>
          <a:p>
            <a:pPr marL="54864" algn="ctr"/>
            <a:endParaRPr lang="fr-FR" sz="2400" dirty="0">
              <a:solidFill>
                <a:schemeClr val="tx1"/>
              </a:solidFill>
            </a:endParaRPr>
          </a:p>
          <a:p>
            <a:pPr marL="54864" algn="ctr"/>
            <a:endParaRPr lang="fr-FR" sz="2400" dirty="0">
              <a:solidFill>
                <a:schemeClr val="tx1"/>
              </a:solidFill>
            </a:endParaRPr>
          </a:p>
        </p:txBody>
      </p:sp>
    </p:spTree>
    <p:extLst>
      <p:ext uri="{BB962C8B-B14F-4D97-AF65-F5344CB8AC3E}">
        <p14:creationId xmlns:p14="http://schemas.microsoft.com/office/powerpoint/2010/main" val="299359310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1000"/>
                                        <p:tgtEl>
                                          <p:spTgt spid="6">
                                            <p:txEl>
                                              <p:pRg st="3" end="3"/>
                                            </p:txEl>
                                          </p:spTgt>
                                        </p:tgtEl>
                                      </p:cBhvr>
                                    </p:animEffect>
                                    <p:anim calcmode="lin" valueType="num">
                                      <p:cBhvr>
                                        <p:cTn id="2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Effect transition="in" filter="fade">
                                      <p:cBhvr>
                                        <p:cTn id="28" dur="1000"/>
                                        <p:tgtEl>
                                          <p:spTgt spid="6">
                                            <p:txEl>
                                              <p:pRg st="4" end="4"/>
                                            </p:txEl>
                                          </p:spTgt>
                                        </p:tgtEl>
                                      </p:cBhvr>
                                    </p:animEffect>
                                    <p:anim calcmode="lin" valueType="num">
                                      <p:cBhvr>
                                        <p:cTn id="29"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animEffect transition="in" filter="fade">
                                      <p:cBhvr>
                                        <p:cTn id="35" dur="1000"/>
                                        <p:tgtEl>
                                          <p:spTgt spid="6">
                                            <p:txEl>
                                              <p:pRg st="6" end="6"/>
                                            </p:txEl>
                                          </p:spTgt>
                                        </p:tgtEl>
                                      </p:cBhvr>
                                    </p:animEffect>
                                    <p:anim calcmode="lin" valueType="num">
                                      <p:cBhvr>
                                        <p:cTn id="36"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p:cNvPicPr/>
          <p:nvPr/>
        </p:nvPicPr>
        <p:blipFill>
          <a:blip r:embed="rId2"/>
          <a:stretch>
            <a:fillRect/>
          </a:stretch>
        </p:blipFill>
        <p:spPr>
          <a:xfrm>
            <a:off x="-29636" y="0"/>
            <a:ext cx="9144000" cy="6858000"/>
          </a:xfrm>
          <a:prstGeom prst="rect">
            <a:avLst/>
          </a:prstGeom>
        </p:spPr>
      </p:pic>
      <p:sp>
        <p:nvSpPr>
          <p:cNvPr id="2" name="Titre 1"/>
          <p:cNvSpPr>
            <a:spLocks noGrp="1"/>
          </p:cNvSpPr>
          <p:nvPr>
            <p:ph type="title"/>
          </p:nvPr>
        </p:nvSpPr>
        <p:spPr>
          <a:xfrm>
            <a:off x="381000" y="271464"/>
            <a:ext cx="8439472" cy="1362075"/>
          </a:xfrm>
        </p:spPr>
        <p:txBody>
          <a:bodyPr/>
          <a:lstStyle/>
          <a:p>
            <a:pPr algn="ctr"/>
            <a:r>
              <a:rPr lang="fr-FR" dirty="0">
                <a:latin typeface="Sketch Nice" panose="02000500000000000000" pitchFamily="2" charset="0"/>
              </a:rPr>
              <a:t>Correspondance </a:t>
            </a:r>
            <a:br>
              <a:rPr lang="fr-FR" dirty="0">
                <a:latin typeface="Sketch Nice" panose="02000500000000000000" pitchFamily="2" charset="0"/>
              </a:rPr>
            </a:br>
            <a:r>
              <a:rPr lang="fr-FR" dirty="0">
                <a:latin typeface="Sketch Nice" panose="02000500000000000000" pitchFamily="2" charset="0"/>
              </a:rPr>
              <a:t>avec les familles</a:t>
            </a:r>
          </a:p>
        </p:txBody>
      </p:sp>
      <p:sp>
        <p:nvSpPr>
          <p:cNvPr id="3" name="Espace réservé du texte 2"/>
          <p:cNvSpPr>
            <a:spLocks noGrp="1"/>
          </p:cNvSpPr>
          <p:nvPr>
            <p:ph type="body" idx="1"/>
          </p:nvPr>
        </p:nvSpPr>
        <p:spPr>
          <a:xfrm>
            <a:off x="1043608" y="1700808"/>
            <a:ext cx="7239000" cy="4608512"/>
          </a:xfrm>
        </p:spPr>
        <p:txBody>
          <a:bodyPr>
            <a:normAutofit fontScale="77500" lnSpcReduction="20000"/>
          </a:bodyPr>
          <a:lstStyle/>
          <a:p>
            <a:pPr algn="l"/>
            <a:r>
              <a:rPr lang="fr-FR" sz="2600" u="sng" dirty="0">
                <a:solidFill>
                  <a:schemeClr val="tx1"/>
                </a:solidFill>
                <a:latin typeface="Millennial Solstice" panose="02000500000000000000" pitchFamily="2" charset="0"/>
              </a:rPr>
              <a:t>Cahier de liaison</a:t>
            </a:r>
            <a:endParaRPr lang="fr-FR" sz="2600" dirty="0">
              <a:solidFill>
                <a:schemeClr val="tx1"/>
              </a:solidFill>
              <a:latin typeface="Millennial Solstice" panose="02000500000000000000" pitchFamily="2" charset="0"/>
            </a:endParaRPr>
          </a:p>
          <a:p>
            <a:pPr marL="397764" indent="-342900" algn="l">
              <a:buFontTx/>
              <a:buChar char="-"/>
            </a:pPr>
            <a:r>
              <a:rPr lang="fr-FR" sz="2600" dirty="0">
                <a:solidFill>
                  <a:schemeClr val="tx1"/>
                </a:solidFill>
              </a:rPr>
              <a:t>Informations de la direction, de l’enseignante</a:t>
            </a:r>
          </a:p>
          <a:p>
            <a:pPr marL="54864" algn="l"/>
            <a:endParaRPr lang="fr-FR" sz="2600" dirty="0">
              <a:solidFill>
                <a:schemeClr val="tx1"/>
              </a:solidFill>
            </a:endParaRPr>
          </a:p>
          <a:p>
            <a:pPr algn="l"/>
            <a:r>
              <a:rPr lang="fr-FR" sz="2600" u="sng" dirty="0">
                <a:solidFill>
                  <a:schemeClr val="tx1"/>
                </a:solidFill>
                <a:latin typeface="Millennial Solstice" panose="02000500000000000000" pitchFamily="2" charset="0"/>
              </a:rPr>
              <a:t>Pochette</a:t>
            </a:r>
            <a:r>
              <a:rPr lang="fr-FR" sz="2600" dirty="0">
                <a:solidFill>
                  <a:schemeClr val="tx1"/>
                </a:solidFill>
              </a:rPr>
              <a:t> </a:t>
            </a:r>
          </a:p>
          <a:p>
            <a:pPr marL="54864" algn="l"/>
            <a:r>
              <a:rPr lang="fr-FR" sz="2600" dirty="0">
                <a:solidFill>
                  <a:schemeClr val="tx1"/>
                </a:solidFill>
              </a:rPr>
              <a:t>pour les documents qui doivent être remplis puis récupérés par l’école</a:t>
            </a:r>
          </a:p>
          <a:p>
            <a:pPr marL="397764" indent="-342900" algn="l">
              <a:buFontTx/>
              <a:buChar char="-"/>
            </a:pPr>
            <a:endParaRPr lang="fr-FR" sz="2600" dirty="0">
              <a:solidFill>
                <a:schemeClr val="tx1"/>
              </a:solidFill>
            </a:endParaRPr>
          </a:p>
          <a:p>
            <a:pPr algn="l"/>
            <a:r>
              <a:rPr lang="fr-FR" sz="2600" u="sng" dirty="0">
                <a:solidFill>
                  <a:schemeClr val="tx1"/>
                </a:solidFill>
                <a:latin typeface="Millennial Solstice" panose="02000500000000000000" pitchFamily="2" charset="0"/>
              </a:rPr>
              <a:t>Site de l’école</a:t>
            </a:r>
          </a:p>
          <a:p>
            <a:pPr algn="l"/>
            <a:r>
              <a:rPr lang="fr-FR" sz="2600" u="sng" dirty="0">
                <a:solidFill>
                  <a:schemeClr val="tx1"/>
                </a:solidFill>
                <a:latin typeface="Millennial Solstice" panose="02000500000000000000" pitchFamily="2" charset="0"/>
                <a:hlinkClick r:id="rId3"/>
              </a:rPr>
              <a:t>http://ec-beauce-gatine.tice.ac-orleans-tours.fr/</a:t>
            </a:r>
            <a:endParaRPr lang="fr-FR" sz="2600" u="sng" dirty="0">
              <a:solidFill>
                <a:schemeClr val="tx1"/>
              </a:solidFill>
              <a:latin typeface="Millennial Solstice" panose="02000500000000000000" pitchFamily="2" charset="0"/>
            </a:endParaRPr>
          </a:p>
          <a:p>
            <a:pPr algn="l"/>
            <a:r>
              <a:rPr lang="fr-FR" sz="2600" dirty="0">
                <a:solidFill>
                  <a:schemeClr val="tx1"/>
                </a:solidFill>
              </a:rPr>
              <a:t>Informations sur la vie de la classe, les anniversaires, les photos, …</a:t>
            </a:r>
          </a:p>
          <a:p>
            <a:pPr algn="l"/>
            <a:r>
              <a:rPr lang="fr-FR" sz="2600" dirty="0">
                <a:solidFill>
                  <a:schemeClr val="tx1"/>
                </a:solidFill>
              </a:rPr>
              <a:t>+ aides pour les apprentissages, les </a:t>
            </a:r>
            <a:r>
              <a:rPr lang="fr-FR" sz="2600" dirty="0" err="1">
                <a:solidFill>
                  <a:schemeClr val="tx1"/>
                </a:solidFill>
              </a:rPr>
              <a:t>vidéeos</a:t>
            </a:r>
            <a:r>
              <a:rPr lang="fr-FR" sz="2600" dirty="0">
                <a:solidFill>
                  <a:schemeClr val="tx1"/>
                </a:solidFill>
              </a:rPr>
              <a:t>, …</a:t>
            </a:r>
          </a:p>
          <a:p>
            <a:pPr algn="l"/>
            <a:endParaRPr lang="fr-FR" sz="2600" dirty="0">
              <a:solidFill>
                <a:schemeClr val="tx1"/>
              </a:solidFill>
            </a:endParaRPr>
          </a:p>
          <a:p>
            <a:pPr algn="l"/>
            <a:r>
              <a:rPr lang="fr-FR" sz="2600" u="sng" dirty="0">
                <a:solidFill>
                  <a:schemeClr val="tx1"/>
                </a:solidFill>
                <a:latin typeface="Millennial Solstice" panose="02000500000000000000" pitchFamily="2" charset="0"/>
              </a:rPr>
              <a:t>Les évaluations à </a:t>
            </a:r>
            <a:r>
              <a:rPr lang="fr-FR" sz="2600" u="sng" dirty="0" err="1">
                <a:solidFill>
                  <a:schemeClr val="tx1"/>
                </a:solidFill>
                <a:latin typeface="Millennial Solstice" panose="02000500000000000000" pitchFamily="2" charset="0"/>
              </a:rPr>
              <a:t>chaqe</a:t>
            </a:r>
            <a:r>
              <a:rPr lang="fr-FR" sz="2600" u="sng" dirty="0">
                <a:solidFill>
                  <a:schemeClr val="tx1"/>
                </a:solidFill>
                <a:latin typeface="Millennial Solstice" panose="02000500000000000000" pitchFamily="2" charset="0"/>
              </a:rPr>
              <a:t> période + LSU </a:t>
            </a:r>
            <a:r>
              <a:rPr lang="fr-FR" sz="2600" dirty="0">
                <a:solidFill>
                  <a:schemeClr val="tx1"/>
                </a:solidFill>
              </a:rPr>
              <a:t>Témoins des progrès et des résultats scolaires</a:t>
            </a:r>
          </a:p>
          <a:p>
            <a:pPr algn="l"/>
            <a:endParaRPr lang="fr-FR" u="sng" dirty="0"/>
          </a:p>
        </p:txBody>
      </p:sp>
    </p:spTree>
    <p:extLst>
      <p:ext uri="{BB962C8B-B14F-4D97-AF65-F5344CB8AC3E}">
        <p14:creationId xmlns:p14="http://schemas.microsoft.com/office/powerpoint/2010/main" val="15607215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p:cTn id="35"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p:cTn id="42"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44" dur="500"/>
                                        <p:tgtEl>
                                          <p:spTgt spid="3">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p:cTn id="49"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51" dur="500"/>
                                        <p:tgtEl>
                                          <p:spTgt spid="3">
                                            <p:txEl>
                                              <p:pRg st="8" end="8"/>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 calcmode="lin" valueType="num">
                                      <p:cBhvr>
                                        <p:cTn id="56"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58" dur="500"/>
                                        <p:tgtEl>
                                          <p:spTgt spid="3">
                                            <p:txEl>
                                              <p:pRg st="9" end="9"/>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3">
                                            <p:txEl>
                                              <p:pRg st="11" end="11"/>
                                            </p:txEl>
                                          </p:spTgt>
                                        </p:tgtEl>
                                        <p:attrNameLst>
                                          <p:attrName>style.visibility</p:attrName>
                                        </p:attrNameLst>
                                      </p:cBhvr>
                                      <p:to>
                                        <p:strVal val="visible"/>
                                      </p:to>
                                    </p:set>
                                    <p:anim calcmode="lin" valueType="num">
                                      <p:cBhvr>
                                        <p:cTn id="63" dur="5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64" dur="500" fill="hold"/>
                                        <p:tgtEl>
                                          <p:spTgt spid="3">
                                            <p:txEl>
                                              <p:pRg st="11" end="11"/>
                                            </p:txEl>
                                          </p:spTgt>
                                        </p:tgtEl>
                                        <p:attrNameLst>
                                          <p:attrName>ppt_h</p:attrName>
                                        </p:attrNameLst>
                                      </p:cBhvr>
                                      <p:tavLst>
                                        <p:tav tm="0">
                                          <p:val>
                                            <p:fltVal val="0"/>
                                          </p:val>
                                        </p:tav>
                                        <p:tav tm="100000">
                                          <p:val>
                                            <p:strVal val="#ppt_h"/>
                                          </p:val>
                                        </p:tav>
                                      </p:tavLst>
                                    </p:anim>
                                    <p:animEffect transition="in" filter="fade">
                                      <p:cBhvr>
                                        <p:cTn id="65"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p:cNvPicPr/>
          <p:nvPr/>
        </p:nvPicPr>
        <p:blipFill>
          <a:blip r:embed="rId2"/>
          <a:stretch>
            <a:fillRect/>
          </a:stretch>
        </p:blipFill>
        <p:spPr>
          <a:xfrm rot="5400000">
            <a:off x="1143000" y="-1143000"/>
            <a:ext cx="6858000" cy="9144000"/>
          </a:xfrm>
          <a:prstGeom prst="rect">
            <a:avLst/>
          </a:prstGeom>
        </p:spPr>
      </p:pic>
      <p:sp>
        <p:nvSpPr>
          <p:cNvPr id="3" name="Espace réservé du texte 2"/>
          <p:cNvSpPr>
            <a:spLocks noGrp="1"/>
          </p:cNvSpPr>
          <p:nvPr>
            <p:ph type="body" idx="1"/>
          </p:nvPr>
        </p:nvSpPr>
        <p:spPr>
          <a:xfrm>
            <a:off x="1074850" y="2276872"/>
            <a:ext cx="6684416" cy="1431823"/>
          </a:xfrm>
        </p:spPr>
        <p:txBody>
          <a:bodyPr>
            <a:normAutofit/>
          </a:bodyPr>
          <a:lstStyle/>
          <a:p>
            <a:pPr algn="ctr"/>
            <a:r>
              <a:rPr lang="fr-FR" sz="3600" dirty="0" err="1">
                <a:solidFill>
                  <a:srgbClr val="0070C0"/>
                </a:solidFill>
                <a:latin typeface="Sketch Nice" panose="02000500000000000000" pitchFamily="2" charset="0"/>
              </a:rPr>
              <a:t>Ect-ce</a:t>
            </a:r>
            <a:r>
              <a:rPr lang="fr-FR" sz="3600" dirty="0">
                <a:solidFill>
                  <a:srgbClr val="0070C0"/>
                </a:solidFill>
                <a:latin typeface="Sketch Nice" panose="02000500000000000000" pitchFamily="2" charset="0"/>
              </a:rPr>
              <a:t> que cela donnera envie de venir à l’école ?</a:t>
            </a:r>
          </a:p>
        </p:txBody>
      </p:sp>
      <p:sp>
        <p:nvSpPr>
          <p:cNvPr id="4" name="ZoneTexte 3"/>
          <p:cNvSpPr txBox="1"/>
          <p:nvPr/>
        </p:nvSpPr>
        <p:spPr>
          <a:xfrm>
            <a:off x="683568" y="980728"/>
            <a:ext cx="7827020" cy="1015663"/>
          </a:xfrm>
          <a:prstGeom prst="rect">
            <a:avLst/>
          </a:prstGeom>
          <a:noFill/>
        </p:spPr>
        <p:txBody>
          <a:bodyPr wrap="square" rtlCol="0">
            <a:spAutoFit/>
          </a:bodyPr>
          <a:lstStyle/>
          <a:p>
            <a:pPr algn="ctr"/>
            <a:r>
              <a:rPr lang="fr-FR" sz="3200" dirty="0"/>
              <a:t>«</a:t>
            </a:r>
            <a:r>
              <a:rPr lang="fr-FR" sz="2800" dirty="0"/>
              <a:t> Travail » vient d’un mot latin qui signifiait « </a:t>
            </a:r>
            <a:r>
              <a:rPr lang="fr-FR" sz="2800" b="1" dirty="0"/>
              <a:t>Torture »</a:t>
            </a:r>
            <a:r>
              <a:rPr lang="fr-FR" sz="2800" dirty="0"/>
              <a:t> </a:t>
            </a:r>
          </a:p>
        </p:txBody>
      </p:sp>
      <p:sp>
        <p:nvSpPr>
          <p:cNvPr id="6" name="ZoneTexte 5"/>
          <p:cNvSpPr txBox="1"/>
          <p:nvPr/>
        </p:nvSpPr>
        <p:spPr>
          <a:xfrm>
            <a:off x="1187624" y="4437112"/>
            <a:ext cx="6768752" cy="954107"/>
          </a:xfrm>
          <a:prstGeom prst="rect">
            <a:avLst/>
          </a:prstGeom>
          <a:noFill/>
        </p:spPr>
        <p:txBody>
          <a:bodyPr wrap="square" rtlCol="0">
            <a:spAutoFit/>
          </a:bodyPr>
          <a:lstStyle/>
          <a:p>
            <a:pPr algn="ctr"/>
            <a:r>
              <a:rPr lang="fr-FR" sz="2800" b="1" dirty="0">
                <a:latin typeface="Cursive standard" pitchFamily="2" charset="0"/>
              </a:rPr>
              <a:t>Mise en place d’un fonctionnement différent de ce que vous vous avez connu petits …</a:t>
            </a:r>
          </a:p>
        </p:txBody>
      </p:sp>
    </p:spTree>
    <p:extLst>
      <p:ext uri="{BB962C8B-B14F-4D97-AF65-F5344CB8AC3E}">
        <p14:creationId xmlns:p14="http://schemas.microsoft.com/office/powerpoint/2010/main" val="96208665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texte 2"/>
          <p:cNvSpPr>
            <a:spLocks noGrp="1"/>
          </p:cNvSpPr>
          <p:nvPr>
            <p:ph type="body" idx="1"/>
          </p:nvPr>
        </p:nvSpPr>
        <p:spPr/>
        <p:txBody>
          <a:bodyPr/>
          <a:lstStyle/>
          <a:p>
            <a:endParaRPr lang="fr-FR"/>
          </a:p>
        </p:txBody>
      </p:sp>
      <p:pic>
        <p:nvPicPr>
          <p:cNvPr id="5" name="Picture 182"/>
          <p:cNvPicPr/>
          <p:nvPr/>
        </p:nvPicPr>
        <p:blipFill rotWithShape="1">
          <a:blip r:embed="rId2"/>
          <a:srcRect t="8000" r="10627"/>
          <a:stretch/>
        </p:blipFill>
        <p:spPr>
          <a:xfrm>
            <a:off x="0" y="-9593"/>
            <a:ext cx="9187634" cy="6858000"/>
          </a:xfrm>
          <a:prstGeom prst="rect">
            <a:avLst/>
          </a:prstGeom>
        </p:spPr>
      </p:pic>
      <p:sp>
        <p:nvSpPr>
          <p:cNvPr id="10" name="Titre 1"/>
          <p:cNvSpPr txBox="1">
            <a:spLocks/>
          </p:cNvSpPr>
          <p:nvPr/>
        </p:nvSpPr>
        <p:spPr>
          <a:xfrm>
            <a:off x="899199" y="197536"/>
            <a:ext cx="8295456" cy="1305074"/>
          </a:xfrm>
          <a:prstGeom prst="rect">
            <a:avLst/>
          </a:prstGeom>
        </p:spPr>
        <p:txBody>
          <a:bodyPr vert="horz" lIns="91440" tIns="45720" rIns="91440" bIns="45720" rtlCol="0" anchor="b">
            <a:normAutofit lnSpcReduction="10000"/>
          </a:bodyPr>
          <a:lstStyle>
            <a:lvl1pPr algn="l"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ctr"/>
            <a:r>
              <a:rPr lang="fr-FR" sz="4800" dirty="0">
                <a:latin typeface="Sketch Nice" panose="02000500000000000000" pitchFamily="2" charset="0"/>
              </a:rPr>
              <a:t>Le fonctionnement en demi – classe </a:t>
            </a:r>
            <a:r>
              <a:rPr lang="fr-FR" sz="3200" dirty="0">
                <a:latin typeface="Sketch Nice" panose="02000500000000000000" pitchFamily="2" charset="0"/>
              </a:rPr>
              <a:t>(le plus souvent possible)</a:t>
            </a:r>
            <a:endParaRPr lang="fr-FR" sz="4800" dirty="0">
              <a:latin typeface="Sketch Nice" panose="02000500000000000000" pitchFamily="2" charset="0"/>
            </a:endParaRPr>
          </a:p>
        </p:txBody>
      </p:sp>
      <p:sp>
        <p:nvSpPr>
          <p:cNvPr id="11" name="Espace réservé du texte 2"/>
          <p:cNvSpPr txBox="1">
            <a:spLocks/>
          </p:cNvSpPr>
          <p:nvPr/>
        </p:nvSpPr>
        <p:spPr>
          <a:xfrm>
            <a:off x="646460" y="1830038"/>
            <a:ext cx="7764536" cy="4747792"/>
          </a:xfrm>
          <a:prstGeom prst="rect">
            <a:avLst/>
          </a:prstGeom>
        </p:spPr>
        <p:txBody>
          <a:bodyPr vert="horz" lIns="91440" tIns="45720" rIns="91440" bIns="45720" rtlCol="0">
            <a:normAutofit lnSpcReduction="10000"/>
          </a:bodyPr>
          <a:lstStyle>
            <a:lvl1pPr marL="0" indent="0" algn="l" defTabSz="685800" rtl="0" eaLnBrk="1" latinLnBrk="0" hangingPunct="1">
              <a:lnSpc>
                <a:spcPct val="90000"/>
              </a:lnSpc>
              <a:spcBef>
                <a:spcPts val="750"/>
              </a:spcBef>
              <a:buFont typeface="Arial" panose="020B0604020202020204" pitchFamily="34" charset="0"/>
              <a:buNone/>
              <a:defRPr sz="1800" kern="1200">
                <a:solidFill>
                  <a:schemeClr val="tx1">
                    <a:tint val="75000"/>
                  </a:schemeClr>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marL="397764" indent="-342900">
              <a:buFontTx/>
              <a:buChar char="-"/>
            </a:pPr>
            <a:endParaRPr lang="fr-FR" dirty="0"/>
          </a:p>
          <a:p>
            <a:pPr marL="54864" algn="ctr"/>
            <a:endParaRPr lang="fr-FR" sz="2000" dirty="0">
              <a:solidFill>
                <a:schemeClr val="tx1"/>
              </a:solidFill>
            </a:endParaRPr>
          </a:p>
          <a:p>
            <a:pPr marL="54864" algn="ctr"/>
            <a:r>
              <a:rPr lang="fr-FR" sz="2000" dirty="0">
                <a:solidFill>
                  <a:schemeClr val="tx1"/>
                </a:solidFill>
              </a:rPr>
              <a:t>Travail en deux groupes de 12 et 11 élèves</a:t>
            </a:r>
          </a:p>
          <a:p>
            <a:pPr marL="54864" algn="ctr"/>
            <a:r>
              <a:rPr lang="fr-FR" sz="2000" dirty="0">
                <a:solidFill>
                  <a:schemeClr val="tx1"/>
                </a:solidFill>
              </a:rPr>
              <a:t>Alternance toutes les 30 minutes environ</a:t>
            </a:r>
          </a:p>
          <a:p>
            <a:pPr marL="54864" algn="ctr"/>
            <a:r>
              <a:rPr lang="fr-FR" sz="2000" i="1" dirty="0">
                <a:solidFill>
                  <a:schemeClr val="tx1"/>
                </a:solidFill>
              </a:rPr>
              <a:t>en maths et en français principalement</a:t>
            </a:r>
          </a:p>
          <a:p>
            <a:pPr marL="54864" algn="ctr"/>
            <a:endParaRPr lang="fr-FR" sz="2000" dirty="0">
              <a:solidFill>
                <a:schemeClr val="tx1"/>
              </a:solidFill>
            </a:endParaRPr>
          </a:p>
          <a:p>
            <a:pPr marL="54864" algn="ctr"/>
            <a:endParaRPr lang="fr-FR" sz="2000" dirty="0">
              <a:solidFill>
                <a:schemeClr val="tx1"/>
              </a:solidFill>
            </a:endParaRPr>
          </a:p>
          <a:p>
            <a:pPr marL="54864" algn="ctr"/>
            <a:r>
              <a:rPr lang="fr-FR" sz="2800" b="1" dirty="0">
                <a:solidFill>
                  <a:schemeClr val="tx1"/>
                </a:solidFill>
                <a:latin typeface="Cursive standard" pitchFamily="2" charset="0"/>
              </a:rPr>
              <a:t>Intérêts</a:t>
            </a:r>
          </a:p>
          <a:p>
            <a:pPr marL="54864" algn="ctr"/>
            <a:r>
              <a:rPr lang="fr-FR" sz="2000" dirty="0">
                <a:solidFill>
                  <a:schemeClr val="tx1"/>
                </a:solidFill>
              </a:rPr>
              <a:t>permet de travailler en groupe </a:t>
            </a:r>
            <a:r>
              <a:rPr lang="fr-FR" sz="2000" b="1" dirty="0">
                <a:solidFill>
                  <a:schemeClr val="tx1"/>
                </a:solidFill>
              </a:rPr>
              <a:t>restreint : </a:t>
            </a:r>
          </a:p>
          <a:p>
            <a:pPr marL="54864" algn="ctr"/>
            <a:r>
              <a:rPr lang="fr-FR" sz="2000" dirty="0">
                <a:solidFill>
                  <a:schemeClr val="tx1"/>
                </a:solidFill>
              </a:rPr>
              <a:t>moins d’élèves à gérer en même temps lors de la découverte des nouvelles notions</a:t>
            </a:r>
            <a:endParaRPr lang="fr-FR" sz="2000" dirty="0"/>
          </a:p>
          <a:p>
            <a:pPr marL="54864" algn="ctr"/>
            <a:endParaRPr lang="fr-FR" sz="2000" b="1" dirty="0">
              <a:solidFill>
                <a:schemeClr val="tx1"/>
              </a:solidFill>
            </a:endParaRPr>
          </a:p>
          <a:p>
            <a:pPr marL="54864" algn="ctr"/>
            <a:r>
              <a:rPr lang="fr-FR" sz="2000" dirty="0">
                <a:solidFill>
                  <a:schemeClr val="tx1"/>
                </a:solidFill>
              </a:rPr>
              <a:t>la maîtresse est donc </a:t>
            </a:r>
            <a:r>
              <a:rPr lang="fr-FR" sz="2000" b="1" dirty="0">
                <a:solidFill>
                  <a:schemeClr val="tx1"/>
                </a:solidFill>
              </a:rPr>
              <a:t>plus disponible</a:t>
            </a:r>
            <a:r>
              <a:rPr lang="fr-FR" sz="2000" dirty="0">
                <a:solidFill>
                  <a:schemeClr val="tx1"/>
                </a:solidFill>
              </a:rPr>
              <a:t> et </a:t>
            </a:r>
            <a:r>
              <a:rPr lang="fr-FR" sz="2000" b="1" dirty="0">
                <a:solidFill>
                  <a:schemeClr val="tx1"/>
                </a:solidFill>
              </a:rPr>
              <a:t>efficace </a:t>
            </a:r>
            <a:r>
              <a:rPr lang="fr-FR" sz="2000" dirty="0">
                <a:solidFill>
                  <a:schemeClr val="tx1"/>
                </a:solidFill>
              </a:rPr>
              <a:t>en cas de difficultés</a:t>
            </a:r>
            <a:endParaRPr lang="fr-FR" dirty="0"/>
          </a:p>
          <a:p>
            <a:pPr marL="54864"/>
            <a:endParaRPr lang="fr-FR" dirty="0"/>
          </a:p>
        </p:txBody>
      </p:sp>
    </p:spTree>
    <p:extLst>
      <p:ext uri="{BB962C8B-B14F-4D97-AF65-F5344CB8AC3E}">
        <p14:creationId xmlns:p14="http://schemas.microsoft.com/office/powerpoint/2010/main" val="175145172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658"/>
          <p:cNvGrpSpPr/>
          <p:nvPr/>
        </p:nvGrpSpPr>
        <p:grpSpPr>
          <a:xfrm>
            <a:off x="-3296630" y="0"/>
            <a:ext cx="13465497" cy="6858000"/>
            <a:chOff x="-1157288" y="0"/>
            <a:chExt cx="8015288" cy="9144000"/>
          </a:xfrm>
        </p:grpSpPr>
        <p:pic>
          <p:nvPicPr>
            <p:cNvPr id="5" name="Picture 182"/>
            <p:cNvPicPr/>
            <p:nvPr/>
          </p:nvPicPr>
          <p:blipFill>
            <a:blip r:embed="rId2"/>
            <a:stretch>
              <a:fillRect/>
            </a:stretch>
          </p:blipFill>
          <p:spPr>
            <a:xfrm>
              <a:off x="-1157288" y="0"/>
              <a:ext cx="8015288" cy="9144000"/>
            </a:xfrm>
            <a:prstGeom prst="rect">
              <a:avLst/>
            </a:prstGeom>
          </p:spPr>
        </p:pic>
        <p:sp>
          <p:nvSpPr>
            <p:cNvPr id="6" name="Shape 252"/>
            <p:cNvSpPr/>
            <p:nvPr/>
          </p:nvSpPr>
          <p:spPr>
            <a:xfrm>
              <a:off x="838200" y="2667000"/>
              <a:ext cx="5334000" cy="0"/>
            </a:xfrm>
            <a:custGeom>
              <a:avLst/>
              <a:gdLst/>
              <a:ahLst/>
              <a:cxnLst/>
              <a:rect l="0" t="0" r="0" b="0"/>
              <a:pathLst>
                <a:path w="5334000">
                  <a:moveTo>
                    <a:pt x="0" y="0"/>
                  </a:moveTo>
                  <a:lnTo>
                    <a:pt x="5334000" y="0"/>
                  </a:lnTo>
                </a:path>
              </a:pathLst>
            </a:custGeom>
            <a:ln w="38100" cap="flat">
              <a:round/>
            </a:ln>
          </p:spPr>
          <p:style>
            <a:lnRef idx="1">
              <a:srgbClr val="000000"/>
            </a:lnRef>
            <a:fillRef idx="0">
              <a:srgbClr val="000000">
                <a:alpha val="0"/>
              </a:srgbClr>
            </a:fillRef>
            <a:effectRef idx="0">
              <a:scrgbClr r="0" g="0" b="0"/>
            </a:effectRef>
            <a:fontRef idx="none"/>
          </p:style>
          <p:txBody>
            <a:bodyPr/>
            <a:lstStyle/>
            <a:p>
              <a:endParaRPr lang="fr-FR"/>
            </a:p>
          </p:txBody>
        </p:sp>
      </p:grpSp>
      <p:sp>
        <p:nvSpPr>
          <p:cNvPr id="14" name="Titre 1"/>
          <p:cNvSpPr txBox="1">
            <a:spLocks/>
          </p:cNvSpPr>
          <p:nvPr/>
        </p:nvSpPr>
        <p:spPr>
          <a:xfrm>
            <a:off x="419510" y="468872"/>
            <a:ext cx="8295456" cy="945035"/>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ctr"/>
            <a:r>
              <a:rPr lang="fr-FR" sz="4400" dirty="0">
                <a:latin typeface="Sketch Nice" panose="02000500000000000000" pitchFamily="2" charset="0"/>
              </a:rPr>
              <a:t>Les ateliers d’autonomie</a:t>
            </a:r>
          </a:p>
        </p:txBody>
      </p:sp>
      <p:sp>
        <p:nvSpPr>
          <p:cNvPr id="19" name="Rectangle 18"/>
          <p:cNvSpPr/>
          <p:nvPr/>
        </p:nvSpPr>
        <p:spPr>
          <a:xfrm>
            <a:off x="1115616" y="1916832"/>
            <a:ext cx="6840760" cy="21602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5" name="Espace réservé du texte 2"/>
          <p:cNvSpPr txBox="1">
            <a:spLocks noGrp="1"/>
          </p:cNvSpPr>
          <p:nvPr>
            <p:ph type="title"/>
          </p:nvPr>
        </p:nvSpPr>
        <p:spPr>
          <a:xfrm>
            <a:off x="2339752" y="1185950"/>
            <a:ext cx="7053568" cy="3416320"/>
          </a:xfrm>
          <a:prstGeom prst="rect">
            <a:avLst/>
          </a:prstGeom>
        </p:spPr>
        <p:txBody>
          <a:bodyPr vert="horz" lIns="91440" tIns="45720" rIns="91440" bIns="45720" numCol="1" rtlCol="0">
            <a:normAutofit/>
          </a:bodyPr>
          <a:lstStyle>
            <a:lvl1pPr marL="0" indent="0" algn="l" defTabSz="685800" rtl="0" eaLnBrk="1" latinLnBrk="0" hangingPunct="1">
              <a:lnSpc>
                <a:spcPct val="90000"/>
              </a:lnSpc>
              <a:spcBef>
                <a:spcPts val="750"/>
              </a:spcBef>
              <a:buFont typeface="Arial" panose="020B0604020202020204" pitchFamily="34" charset="0"/>
              <a:buNone/>
              <a:defRPr sz="1800" kern="1200">
                <a:solidFill>
                  <a:schemeClr val="tx1">
                    <a:tint val="75000"/>
                  </a:schemeClr>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marL="54864"/>
            <a:r>
              <a:rPr lang="fr-FR" sz="2000" b="1" dirty="0">
                <a:solidFill>
                  <a:schemeClr val="tx1"/>
                </a:solidFill>
                <a:latin typeface="Cursive standard" pitchFamily="2" charset="0"/>
              </a:rPr>
              <a:t>Fonctionnement</a:t>
            </a:r>
          </a:p>
          <a:p>
            <a:pPr marL="54864"/>
            <a:r>
              <a:rPr lang="fr-FR" sz="1600" dirty="0">
                <a:solidFill>
                  <a:schemeClr val="tx1"/>
                </a:solidFill>
              </a:rPr>
              <a:t>Chaque centre propose aux élèves un </a:t>
            </a:r>
            <a:r>
              <a:rPr lang="fr-FR" sz="1600" b="1" dirty="0">
                <a:solidFill>
                  <a:schemeClr val="tx1"/>
                </a:solidFill>
              </a:rPr>
              <a:t>environnement préparé</a:t>
            </a:r>
            <a:r>
              <a:rPr lang="fr-FR" sz="1600" dirty="0">
                <a:solidFill>
                  <a:schemeClr val="tx1"/>
                </a:solidFill>
              </a:rPr>
              <a:t>, c’est-à-dire des activités préparées par l’enseignant et que les élèves sont capables de faire </a:t>
            </a:r>
            <a:br>
              <a:rPr lang="fr-FR" sz="1600" dirty="0">
                <a:solidFill>
                  <a:schemeClr val="tx1"/>
                </a:solidFill>
              </a:rPr>
            </a:br>
            <a:r>
              <a:rPr lang="fr-FR" sz="1600" dirty="0">
                <a:solidFill>
                  <a:schemeClr val="tx1"/>
                </a:solidFill>
              </a:rPr>
              <a:t>seul ou à deux.</a:t>
            </a:r>
            <a:br>
              <a:rPr lang="fr-FR" sz="1600" dirty="0">
                <a:solidFill>
                  <a:schemeClr val="tx1"/>
                </a:solidFill>
              </a:rPr>
            </a:br>
            <a:br>
              <a:rPr lang="fr-FR" sz="1600" dirty="0">
                <a:solidFill>
                  <a:schemeClr val="tx1"/>
                </a:solidFill>
              </a:rPr>
            </a:br>
            <a:r>
              <a:rPr lang="fr-FR" sz="1600" dirty="0">
                <a:solidFill>
                  <a:schemeClr val="tx1"/>
                </a:solidFill>
              </a:rPr>
              <a:t>Les élèves ont un accès libre au matériel pour réaliser à chaque centre :</a:t>
            </a:r>
            <a:br>
              <a:rPr lang="fr-FR" sz="1600" dirty="0">
                <a:solidFill>
                  <a:schemeClr val="tx1"/>
                </a:solidFill>
              </a:rPr>
            </a:br>
            <a:r>
              <a:rPr lang="fr-FR" sz="1600" dirty="0">
                <a:solidFill>
                  <a:schemeClr val="tx1"/>
                </a:solidFill>
              </a:rPr>
              <a:t>- une activité </a:t>
            </a:r>
            <a:r>
              <a:rPr lang="fr-FR" sz="1600" b="1" dirty="0">
                <a:solidFill>
                  <a:schemeClr val="tx1"/>
                </a:solidFill>
              </a:rPr>
              <a:t>obligatoire</a:t>
            </a:r>
            <a:br>
              <a:rPr lang="fr-FR" sz="1600" dirty="0">
                <a:solidFill>
                  <a:schemeClr val="tx1"/>
                </a:solidFill>
              </a:rPr>
            </a:br>
            <a:r>
              <a:rPr lang="fr-FR" sz="1600" dirty="0">
                <a:solidFill>
                  <a:schemeClr val="tx1"/>
                </a:solidFill>
              </a:rPr>
              <a:t>- des activités </a:t>
            </a:r>
            <a:r>
              <a:rPr lang="fr-FR" sz="1600" b="1" dirty="0">
                <a:solidFill>
                  <a:schemeClr val="tx1"/>
                </a:solidFill>
              </a:rPr>
              <a:t>facultatives</a:t>
            </a:r>
            <a:br>
              <a:rPr lang="fr-FR" sz="1600" dirty="0">
                <a:solidFill>
                  <a:schemeClr val="tx1"/>
                </a:solidFill>
              </a:rPr>
            </a:br>
            <a:br>
              <a:rPr lang="fr-FR" sz="1600" dirty="0">
                <a:solidFill>
                  <a:schemeClr val="tx1"/>
                </a:solidFill>
              </a:rPr>
            </a:br>
            <a:r>
              <a:rPr lang="fr-FR" sz="1600" dirty="0">
                <a:solidFill>
                  <a:schemeClr val="tx1"/>
                </a:solidFill>
              </a:rPr>
              <a:t>Le choix des centres :</a:t>
            </a:r>
            <a:br>
              <a:rPr lang="fr-FR" sz="1600" dirty="0">
                <a:solidFill>
                  <a:schemeClr val="tx1"/>
                </a:solidFill>
              </a:rPr>
            </a:br>
            <a:r>
              <a:rPr lang="fr-FR" sz="1600" dirty="0">
                <a:solidFill>
                  <a:schemeClr val="tx1"/>
                </a:solidFill>
              </a:rPr>
              <a:t>- </a:t>
            </a:r>
            <a:r>
              <a:rPr lang="fr-FR" sz="1600" b="1" dirty="0">
                <a:solidFill>
                  <a:schemeClr val="tx1"/>
                </a:solidFill>
              </a:rPr>
              <a:t>imposé</a:t>
            </a:r>
            <a:r>
              <a:rPr lang="fr-FR" sz="1600" dirty="0">
                <a:solidFill>
                  <a:schemeClr val="tx1"/>
                </a:solidFill>
              </a:rPr>
              <a:t> en début d’année </a:t>
            </a:r>
            <a:br>
              <a:rPr lang="fr-FR" sz="1600" dirty="0">
                <a:solidFill>
                  <a:schemeClr val="tx1"/>
                </a:solidFill>
              </a:rPr>
            </a:br>
            <a:r>
              <a:rPr lang="fr-FR" sz="1600" dirty="0">
                <a:solidFill>
                  <a:schemeClr val="tx1"/>
                </a:solidFill>
              </a:rPr>
              <a:t>- dans l’ordre de son </a:t>
            </a:r>
            <a:r>
              <a:rPr lang="fr-FR" sz="1600" b="1" dirty="0">
                <a:solidFill>
                  <a:schemeClr val="tx1"/>
                </a:solidFill>
              </a:rPr>
              <a:t>choix</a:t>
            </a:r>
            <a:r>
              <a:rPr lang="fr-FR" sz="1600" dirty="0">
                <a:solidFill>
                  <a:schemeClr val="tx1"/>
                </a:solidFill>
              </a:rPr>
              <a:t> dès que possible</a:t>
            </a:r>
            <a:endParaRPr lang="fr-FR" sz="1400" dirty="0"/>
          </a:p>
        </p:txBody>
      </p:sp>
      <p:sp>
        <p:nvSpPr>
          <p:cNvPr id="16" name="Espace réservé du texte 2"/>
          <p:cNvSpPr txBox="1">
            <a:spLocks/>
          </p:cNvSpPr>
          <p:nvPr/>
        </p:nvSpPr>
        <p:spPr>
          <a:xfrm>
            <a:off x="-153724" y="5178275"/>
            <a:ext cx="9297724" cy="970447"/>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numCol="1" rtlCol="0" anchor="b">
            <a:normAutofit fontScale="90000" lnSpcReduction="10000"/>
          </a:bodyPr>
          <a:lstStyle>
            <a:lvl1pPr marL="0" indent="0" algn="l" defTabSz="685800" rtl="0" eaLnBrk="1" latinLnBrk="0" hangingPunct="1">
              <a:lnSpc>
                <a:spcPct val="90000"/>
              </a:lnSpc>
              <a:spcBef>
                <a:spcPts val="750"/>
              </a:spcBef>
              <a:buFont typeface="Arial" panose="020B0604020202020204" pitchFamily="34" charset="0"/>
              <a:buNone/>
              <a:defRPr sz="1800" kern="1200">
                <a:solidFill>
                  <a:schemeClr val="tx1">
                    <a:tint val="75000"/>
                  </a:schemeClr>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marL="54864" algn="ctr"/>
            <a:r>
              <a:rPr lang="fr-FR" sz="2100" b="1" dirty="0">
                <a:solidFill>
                  <a:schemeClr val="tx1"/>
                </a:solidFill>
                <a:latin typeface="Cursive standard" pitchFamily="2" charset="0"/>
              </a:rPr>
              <a:t>Intérêts des centres </a:t>
            </a:r>
          </a:p>
          <a:p>
            <a:pPr marL="340614" indent="-285750">
              <a:buFontTx/>
              <a:buChar char="-"/>
            </a:pPr>
            <a:r>
              <a:rPr lang="fr-FR" dirty="0">
                <a:solidFill>
                  <a:schemeClr val="tx1"/>
                </a:solidFill>
              </a:rPr>
              <a:t>Rend l’élève acteur de ses apprentissages</a:t>
            </a:r>
          </a:p>
          <a:p>
            <a:pPr marL="340614" indent="-285750">
              <a:buFontTx/>
              <a:buChar char="-"/>
            </a:pPr>
            <a:r>
              <a:rPr lang="fr-FR" dirty="0">
                <a:solidFill>
                  <a:schemeClr val="tx1"/>
                </a:solidFill>
              </a:rPr>
              <a:t>Favorise l’entraide, le partage et le travail avec les autres (= pouvoir des enfants)</a:t>
            </a:r>
          </a:p>
        </p:txBody>
      </p:sp>
      <p:sp>
        <p:nvSpPr>
          <p:cNvPr id="2" name="ZoneTexte 1"/>
          <p:cNvSpPr txBox="1"/>
          <p:nvPr/>
        </p:nvSpPr>
        <p:spPr>
          <a:xfrm>
            <a:off x="-376550" y="1583504"/>
            <a:ext cx="2088232" cy="2831544"/>
          </a:xfrm>
          <a:prstGeom prst="rect">
            <a:avLst/>
          </a:prstGeom>
          <a:noFill/>
        </p:spPr>
        <p:txBody>
          <a:bodyPr wrap="square" rtlCol="0">
            <a:spAutoFit/>
          </a:bodyPr>
          <a:lstStyle/>
          <a:p>
            <a:pPr algn="ctr"/>
            <a:r>
              <a:rPr lang="fr-FR" sz="2000" b="1" dirty="0">
                <a:latin typeface="Comic Sans MS" panose="030F0702030302020204" pitchFamily="66" charset="0"/>
              </a:rPr>
              <a:t>12 centres</a:t>
            </a:r>
          </a:p>
          <a:p>
            <a:pPr algn="ctr"/>
            <a:endParaRPr lang="fr-FR" sz="1400" dirty="0"/>
          </a:p>
          <a:p>
            <a:pPr algn="ctr"/>
            <a:r>
              <a:rPr lang="fr-FR" sz="1400" dirty="0"/>
              <a:t>- lecture</a:t>
            </a:r>
            <a:br>
              <a:rPr lang="fr-FR" sz="1400" dirty="0"/>
            </a:br>
            <a:r>
              <a:rPr lang="fr-FR" sz="1400" dirty="0"/>
              <a:t>- écriture</a:t>
            </a:r>
            <a:br>
              <a:rPr lang="fr-FR" sz="1400" dirty="0"/>
            </a:br>
            <a:r>
              <a:rPr lang="fr-FR" sz="1400" dirty="0"/>
              <a:t>- alphabet et mots</a:t>
            </a:r>
            <a:br>
              <a:rPr lang="fr-FR" sz="1400" dirty="0"/>
            </a:br>
            <a:r>
              <a:rPr lang="fr-FR" sz="1400" dirty="0"/>
              <a:t>- mathématiques</a:t>
            </a:r>
            <a:br>
              <a:rPr lang="fr-FR" sz="1400" dirty="0"/>
            </a:br>
            <a:r>
              <a:rPr lang="fr-FR" sz="1400" dirty="0"/>
              <a:t>- bibliothèque</a:t>
            </a:r>
            <a:br>
              <a:rPr lang="fr-FR" sz="1400" dirty="0"/>
            </a:br>
            <a:r>
              <a:rPr lang="fr-FR" sz="1400" dirty="0"/>
              <a:t>- découvertes</a:t>
            </a:r>
            <a:br>
              <a:rPr lang="fr-FR" sz="1400" dirty="0"/>
            </a:br>
            <a:r>
              <a:rPr lang="fr-FR" sz="1400" dirty="0"/>
              <a:t>- création</a:t>
            </a:r>
            <a:br>
              <a:rPr lang="fr-FR" sz="1400" dirty="0"/>
            </a:br>
            <a:r>
              <a:rPr lang="fr-FR" sz="1400" dirty="0"/>
              <a:t>- motricité fine</a:t>
            </a:r>
            <a:br>
              <a:rPr lang="fr-FR" sz="1400" dirty="0"/>
            </a:br>
            <a:br>
              <a:rPr lang="fr-FR" b="1" dirty="0">
                <a:latin typeface="Cursive standard" pitchFamily="2" charset="0"/>
              </a:rPr>
            </a:br>
            <a:endParaRPr lang="fr-FR" sz="1400" b="1" dirty="0">
              <a:latin typeface="Comic Sans MS" panose="030F0702030302020204" pitchFamily="66" charset="0"/>
            </a:endParaRPr>
          </a:p>
        </p:txBody>
      </p:sp>
      <p:sp>
        <p:nvSpPr>
          <p:cNvPr id="3" name="Rectangle 2"/>
          <p:cNvSpPr/>
          <p:nvPr/>
        </p:nvSpPr>
        <p:spPr>
          <a:xfrm>
            <a:off x="7956376" y="1916832"/>
            <a:ext cx="1187624"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05284210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6578</TotalTime>
  <Words>2254</Words>
  <Application>Microsoft Office PowerPoint</Application>
  <PresentationFormat>Affichage à l'écran (4:3)</PresentationFormat>
  <Paragraphs>301</Paragraphs>
  <Slides>31</Slides>
  <Notes>2</Notes>
  <HiddenSlides>0</HiddenSlides>
  <MMClips>0</MMClips>
  <ScaleCrop>false</ScaleCrop>
  <HeadingPairs>
    <vt:vector size="6" baseType="variant">
      <vt:variant>
        <vt:lpstr>Polices utilisées</vt:lpstr>
      </vt:variant>
      <vt:variant>
        <vt:i4>18</vt:i4>
      </vt:variant>
      <vt:variant>
        <vt:lpstr>Thème</vt:lpstr>
      </vt:variant>
      <vt:variant>
        <vt:i4>1</vt:i4>
      </vt:variant>
      <vt:variant>
        <vt:lpstr>Titres des diapositives</vt:lpstr>
      </vt:variant>
      <vt:variant>
        <vt:i4>31</vt:i4>
      </vt:variant>
    </vt:vector>
  </HeadingPairs>
  <TitlesOfParts>
    <vt:vector size="50" baseType="lpstr">
      <vt:lpstr>Ananda</vt:lpstr>
      <vt:lpstr>April Flowers</vt:lpstr>
      <vt:lpstr>Arial</vt:lpstr>
      <vt:lpstr>Austie Bost Chunky Description</vt:lpstr>
      <vt:lpstr>Book Antiqua</vt:lpstr>
      <vt:lpstr>Calibri</vt:lpstr>
      <vt:lpstr>Calibri Light</vt:lpstr>
      <vt:lpstr>Century Gothic</vt:lpstr>
      <vt:lpstr>Comic Sans MS</vt:lpstr>
      <vt:lpstr>Cursive standard</vt:lpstr>
      <vt:lpstr>Little Days</vt:lpstr>
      <vt:lpstr>MamaeQueNosFaz</vt:lpstr>
      <vt:lpstr>Millennial Solstice</vt:lpstr>
      <vt:lpstr>Roboto</vt:lpstr>
      <vt:lpstr>ScrapItUp</vt:lpstr>
      <vt:lpstr>Segoe Script</vt:lpstr>
      <vt:lpstr>Sketch Nice</vt:lpstr>
      <vt:lpstr>Wingdings</vt:lpstr>
      <vt:lpstr>Thème Office</vt:lpstr>
      <vt:lpstr>     Réunion  de rentrée Année scolaire 2020 - 2021</vt:lpstr>
      <vt:lpstr>Présentation du groupe classe</vt:lpstr>
      <vt:lpstr>Présentation PowerPoint</vt:lpstr>
      <vt:lpstr>Présentation PowerPoint</vt:lpstr>
      <vt:lpstr>Présentation PowerPoint</vt:lpstr>
      <vt:lpstr>Correspondance  avec les familles</vt:lpstr>
      <vt:lpstr>Présentation PowerPoint</vt:lpstr>
      <vt:lpstr>Présentation PowerPoint</vt:lpstr>
      <vt:lpstr>Fonctionnement Chaque centre propose aux élèves un environnement préparé, c’est-à-dire des activités préparées par l’enseignant et que les élèves sont capables de faire  seul ou à deux.  Les élèves ont un accès libre au matériel pour réaliser à chaque centre : - une activité obligatoire - des activités facultatives  Le choix des centres : - imposé en début d’année  - dans l’ordre de son choix dès que possible</vt:lpstr>
      <vt:lpstr>Présentation PowerPoint</vt:lpstr>
      <vt:lpstr>Présentation PowerPoint</vt:lpstr>
      <vt:lpstr>Présentation PowerPoint</vt:lpstr>
      <vt:lpstr>Projets de classe</vt:lpstr>
      <vt:lpstr>Présentation PowerPoint</vt:lpstr>
      <vt:lpstr>Présentation PowerPoint</vt:lpstr>
      <vt:lpstr>Méthode de lecture La planete des Alphas</vt:lpstr>
      <vt:lpstr>Présentation PowerPoint</vt:lpstr>
      <vt:lpstr>Fonctionnement de la méthode</vt:lpstr>
      <vt:lpstr>Méthode de mathématiques MHM</vt:lpstr>
      <vt:lpstr>Présentation PowerPoint</vt:lpstr>
      <vt:lpstr>Les autres matières</vt:lpstr>
      <vt:lpstr>A.P.C. Activités pédagogiques complémentaires</vt:lpstr>
      <vt:lpstr>Anniversaires et collations</vt:lpstr>
      <vt:lpstr>La coopérative</vt:lpstr>
      <vt:lpstr>Présentation PowerPoint</vt:lpstr>
      <vt:lpstr>Présentation PowerPoint</vt:lpstr>
      <vt:lpstr>Présentation PowerPoint</vt:lpstr>
      <vt:lpstr>Présentation PowerPoint</vt:lpstr>
      <vt:lpstr>Présentation PowerPoint</vt:lpstr>
      <vt:lpstr>Présentation PowerPoint</vt:lpstr>
      <vt:lpstr>Questions et remarques</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Réunion de rentrée 2014</dc:title>
  <dc:creator>Marlène</dc:creator>
  <cp:lastModifiedBy>magali redouin</cp:lastModifiedBy>
  <cp:revision>130</cp:revision>
  <dcterms:created xsi:type="dcterms:W3CDTF">2014-08-20T19:59:09Z</dcterms:created>
  <dcterms:modified xsi:type="dcterms:W3CDTF">2020-09-10T15:25:58Z</dcterms:modified>
</cp:coreProperties>
</file>