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9" r:id="rId6"/>
    <p:sldId id="270" r:id="rId7"/>
    <p:sldId id="271" r:id="rId8"/>
    <p:sldId id="278" r:id="rId9"/>
    <p:sldId id="279" r:id="rId10"/>
    <p:sldId id="280" r:id="rId11"/>
    <p:sldId id="287" r:id="rId12"/>
    <p:sldId id="288" r:id="rId13"/>
    <p:sldId id="289" r:id="rId14"/>
    <p:sldId id="295" r:id="rId15"/>
    <p:sldId id="297" r:id="rId16"/>
    <p:sldId id="298" r:id="rId17"/>
    <p:sldId id="299" r:id="rId18"/>
    <p:sldId id="300" r:id="rId19"/>
    <p:sldId id="306" r:id="rId20"/>
    <p:sldId id="307" r:id="rId21"/>
    <p:sldId id="308" r:id="rId22"/>
    <p:sldId id="311" r:id="rId23"/>
    <p:sldId id="312" r:id="rId24"/>
    <p:sldId id="319" r:id="rId25"/>
    <p:sldId id="320" r:id="rId26"/>
    <p:sldId id="321" r:id="rId27"/>
    <p:sldId id="322" r:id="rId28"/>
    <p:sldId id="340" r:id="rId29"/>
    <p:sldId id="351" r:id="rId30"/>
    <p:sldId id="263" r:id="rId31"/>
    <p:sldId id="266" r:id="rId32"/>
    <p:sldId id="267" r:id="rId33"/>
    <p:sldId id="396" r:id="rId34"/>
    <p:sldId id="398" r:id="rId35"/>
    <p:sldId id="367" r:id="rId36"/>
    <p:sldId id="369" r:id="rId37"/>
    <p:sldId id="370" r:id="rId38"/>
    <p:sldId id="339" r:id="rId39"/>
    <p:sldId id="372" r:id="rId40"/>
    <p:sldId id="399" r:id="rId41"/>
    <p:sldId id="360" r:id="rId42"/>
    <p:sldId id="403" r:id="rId43"/>
    <p:sldId id="407" r:id="rId44"/>
    <p:sldId id="406" r:id="rId45"/>
    <p:sldId id="405" r:id="rId4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166746-91DE-4C78-A517-5187D573A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103C20B-A084-4EEB-A398-CB64BCED0F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5C7C81-3512-45C1-ACFF-EA21FEAC2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1994-35FF-4F94-AB1F-C8E72500ECB0}" type="datetimeFigureOut">
              <a:rPr lang="fr-FR" smtClean="0"/>
              <a:t>18/05/2020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42811E-DA0E-4A01-8C32-B7F663FED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D33D3D-1EFD-4E76-BC68-314965267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5303-0F72-48E6-8530-6DC46D9082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138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8D4C0F-35A5-4180-9CF3-3C20D9965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2D35C07-F874-4326-92C3-1AF883959D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35DB08-8A90-4D8D-937B-D06BB3F32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1994-35FF-4F94-AB1F-C8E72500ECB0}" type="datetimeFigureOut">
              <a:rPr lang="fr-FR" smtClean="0"/>
              <a:t>18/05/2020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261FCD-160B-4725-BCCE-A99D91547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3D7278-BDAD-4306-A732-814EF87CF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5303-0F72-48E6-8530-6DC46D9082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01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AE2B2B3-8C9E-4C8E-A558-4F953B9CFA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5AFD696-2747-422D-A3F9-F7E4E5A0A1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BB8ACD-683A-40D6-8AEC-4E53DFCAD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1994-35FF-4F94-AB1F-C8E72500ECB0}" type="datetimeFigureOut">
              <a:rPr lang="fr-FR" smtClean="0"/>
              <a:t>18/05/2020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4C5B3B-4BD1-468B-8D3A-8365C2C9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B26D70-3F97-49C2-966B-357AD35FC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5303-0F72-48E6-8530-6DC46D9082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057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600" y="1398960"/>
            <a:ext cx="5386560" cy="911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341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5C8589-AC45-4AA8-B12A-F848EAD2C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04EC5A-F270-46BE-8807-305B48747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686A43-3831-4E5E-A858-96AFB3F7F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1994-35FF-4F94-AB1F-C8E72500ECB0}" type="datetimeFigureOut">
              <a:rPr lang="fr-FR" smtClean="0"/>
              <a:t>18/05/2020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4EDE36-EE10-47F5-8105-430AF3928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2D4DCC-CC3B-4708-B820-A4BC0D97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5303-0F72-48E6-8530-6DC46D9082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952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6E90A7-CD27-4611-BC28-16DC0DFFC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A42871-6CB2-4C11-8FA7-789DC4627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833FA1-B949-4E13-93F8-6F532299C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1994-35FF-4F94-AB1F-C8E72500ECB0}" type="datetimeFigureOut">
              <a:rPr lang="fr-FR" smtClean="0"/>
              <a:t>18/05/2020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764D70-327E-47B1-B3B9-C192A5B3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56C6BF-BE5F-4AB8-BEDF-2487BD184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5303-0F72-48E6-8530-6DC46D9082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617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4FBD1C-CA43-4364-AA60-7C0779B9F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A5B510-022B-4D69-8F01-DA8563768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565059-4997-452D-8C15-929A33D13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40667A-7DB9-4ACC-A7A9-79D2DA520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1994-35FF-4F94-AB1F-C8E72500ECB0}" type="datetimeFigureOut">
              <a:rPr lang="fr-FR" smtClean="0"/>
              <a:t>18/05/2020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B5180B-E243-4CEA-9A02-A6C15AF25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DC635B-7E6F-4CF0-BFE0-7B3CEA228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5303-0F72-48E6-8530-6DC46D9082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224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4D4890-6079-4995-B194-924FF672F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12C169-D11D-416F-9E9F-3FB37E7E2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FF85374-6980-482A-9E76-3B7642FCA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BEB591E-AEA1-4FF8-A349-0A252AE7D3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80221FA-E9B6-4825-B73A-AACE57EDF3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60DC7A-1DAA-45F0-8BD4-D23775F27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1994-35FF-4F94-AB1F-C8E72500ECB0}" type="datetimeFigureOut">
              <a:rPr lang="fr-FR" smtClean="0"/>
              <a:t>18/05/2020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495A593-35F3-4EFE-9D6D-77BE83945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01048AA-A211-482D-B205-B5B6DCBF4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5303-0F72-48E6-8530-6DC46D9082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08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8BF1B3-C120-49E6-8E26-F17C5AB09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1B38151-F188-4800-87D8-61040676E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1994-35FF-4F94-AB1F-C8E72500ECB0}" type="datetimeFigureOut">
              <a:rPr lang="fr-FR" smtClean="0"/>
              <a:t>18/05/2020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1FC264D-87BA-408A-BB44-D7503E84B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C3E527-EDFD-410B-AC19-F2569895F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5303-0F72-48E6-8530-6DC46D9082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871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C8B5F53-FCBE-41F3-94E5-3626F4683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1994-35FF-4F94-AB1F-C8E72500ECB0}" type="datetimeFigureOut">
              <a:rPr lang="fr-FR" smtClean="0"/>
              <a:t>18/05/2020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9E07DEB-C4DA-4BC6-B2B0-F54022ECF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B34103-8B08-4BDF-A9F8-1114F00A7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5303-0F72-48E6-8530-6DC46D9082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094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91190F-665D-4617-A8B3-154489204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BC470B-D116-4033-872C-C44264987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B580D7F-EBBF-41C5-B257-5C7D0C703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77F0910-BA41-4F78-88A3-C4A039727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1994-35FF-4F94-AB1F-C8E72500ECB0}" type="datetimeFigureOut">
              <a:rPr lang="fr-FR" smtClean="0"/>
              <a:t>18/05/2020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83DAA9D-E273-43AF-91A9-1A704DB19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D8D101-E045-437A-841B-7A7D6184D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5303-0F72-48E6-8530-6DC46D9082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37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2D12C9-D4FC-4688-BBFD-214EEFCAA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9CAD6EF-095E-4D6A-A9D3-F16BACEA5E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E53904F-2F47-43F0-AD83-423AC4703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BED5126-6B94-4A47-A902-329B3A254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1994-35FF-4F94-AB1F-C8E72500ECB0}" type="datetimeFigureOut">
              <a:rPr lang="fr-FR" smtClean="0"/>
              <a:t>18/05/2020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E8FC7F-F600-42E5-9913-F43680D57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D300E0-AAE7-4083-AAD4-C65F10D4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5303-0F72-48E6-8530-6DC46D9082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096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985739F-C6A5-4895-837D-20D3AACCE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F1C34E-190E-4077-A515-9A9962FD4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FF100C-3232-4975-9FC3-A18ABA8C51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51994-35FF-4F94-AB1F-C8E72500ECB0}" type="datetimeFigureOut">
              <a:rPr lang="fr-FR" smtClean="0"/>
              <a:t>18/05/2020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A9ACCF-5DC2-42B4-91D2-8E2921C133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E34B42-84E8-496E-BA94-20A6215E6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5303-0F72-48E6-8530-6DC46D9082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409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24.png"/><Relationship Id="rId7" Type="http://schemas.openxmlformats.org/officeDocument/2006/relationships/image" Target="../media/image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524000" y="0"/>
            <a:ext cx="9143280" cy="6857280"/>
          </a:xfrm>
          <a:prstGeom prst="rect">
            <a:avLst/>
          </a:prstGeom>
          <a:solidFill>
            <a:schemeClr val="tx1"/>
          </a:solidFill>
          <a:ln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/>
        </p:style>
      </p:sp>
      <p:pic>
        <p:nvPicPr>
          <p:cNvPr id="77" name="Image 3"/>
          <p:cNvPicPr/>
          <p:nvPr/>
        </p:nvPicPr>
        <p:blipFill>
          <a:blip r:embed="rId2"/>
          <a:stretch/>
        </p:blipFill>
        <p:spPr>
          <a:xfrm>
            <a:off x="1524000" y="0"/>
            <a:ext cx="2005920" cy="1180440"/>
          </a:xfrm>
          <a:prstGeom prst="rect">
            <a:avLst/>
          </a:prstGeom>
          <a:ln>
            <a:noFill/>
          </a:ln>
        </p:spPr>
      </p:pic>
      <p:sp>
        <p:nvSpPr>
          <p:cNvPr id="78" name="CustomShape 2"/>
          <p:cNvSpPr/>
          <p:nvPr/>
        </p:nvSpPr>
        <p:spPr>
          <a:xfrm>
            <a:off x="1728480" y="766800"/>
            <a:ext cx="1543680" cy="538920"/>
          </a:xfrm>
          <a:prstGeom prst="rect">
            <a:avLst/>
          </a:prstGeom>
          <a:solidFill>
            <a:schemeClr val="tx1"/>
          </a:solidFill>
          <a:ln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pc="-1" dirty="0">
                <a:solidFill>
                  <a:srgbClr val="FFFFFF"/>
                </a:solidFill>
                <a:latin typeface="Comic Sans MS"/>
                <a:ea typeface="DejaVu Sans"/>
              </a:rPr>
              <a:t>CM2</a:t>
            </a:r>
            <a:endParaRPr lang="fr-FR" spc="-1" dirty="0">
              <a:latin typeface="Arial"/>
            </a:endParaRPr>
          </a:p>
        </p:txBody>
      </p:sp>
      <p:sp>
        <p:nvSpPr>
          <p:cNvPr id="79" name="CustomShape 3"/>
          <p:cNvSpPr/>
          <p:nvPr/>
        </p:nvSpPr>
        <p:spPr>
          <a:xfrm>
            <a:off x="3379440" y="2291760"/>
            <a:ext cx="5386680" cy="9218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5400" b="1" spc="-1" dirty="0">
                <a:solidFill>
                  <a:srgbClr val="FFFF00"/>
                </a:solidFill>
                <a:latin typeface="Mistral"/>
                <a:ea typeface="DejaVu Sans"/>
              </a:rPr>
              <a:t> </a:t>
            </a:r>
            <a:r>
              <a:rPr lang="fr-FR" sz="2400" b="1" spc="-1" dirty="0">
                <a:solidFill>
                  <a:srgbClr val="FFFF00"/>
                </a:solidFill>
                <a:latin typeface="Comic Sans MS"/>
                <a:ea typeface="DejaVu Sans"/>
              </a:rPr>
              <a:t>SÉANCE 1</a:t>
            </a:r>
            <a:endParaRPr lang="fr-FR" sz="2400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p15="http://schemas.microsoft.com/office/powerpoint/2012/main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2"/>
          <p:cNvSpPr/>
          <p:nvPr/>
        </p:nvSpPr>
        <p:spPr>
          <a:xfrm>
            <a:off x="6169080" y="134280"/>
            <a:ext cx="4040640" cy="515160"/>
          </a:xfrm>
          <a:prstGeom prst="rect">
            <a:avLst/>
          </a:prstGeom>
          <a:gradFill rotWithShape="0"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spcBef>
                <a:spcPts val="479"/>
              </a:spcBef>
            </a:pPr>
            <a:r>
              <a:rPr lang="fr-FR" sz="2400" b="1" spc="-1">
                <a:solidFill>
                  <a:srgbClr val="FFFFFF"/>
                </a:solidFill>
                <a:latin typeface="Calibri"/>
                <a:ea typeface="DejaVu Sans"/>
              </a:rPr>
              <a:t>CM2</a:t>
            </a:r>
            <a:endParaRPr lang="fr-FR" sz="2400" spc="-1">
              <a:latin typeface="Arial"/>
            </a:endParaRPr>
          </a:p>
        </p:txBody>
      </p:sp>
      <p:sp>
        <p:nvSpPr>
          <p:cNvPr id="256" name="CustomShape 3"/>
          <p:cNvSpPr/>
          <p:nvPr/>
        </p:nvSpPr>
        <p:spPr>
          <a:xfrm>
            <a:off x="3104400" y="840601"/>
            <a:ext cx="403200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00" spc="-1">
                <a:solidFill>
                  <a:srgbClr val="00B050"/>
                </a:solidFill>
                <a:latin typeface="Calibri"/>
                <a:ea typeface="DejaVu Sans"/>
              </a:rPr>
              <a:t>Problème oral</a:t>
            </a:r>
            <a:endParaRPr lang="fr-FR" sz="3200" spc="-1">
              <a:latin typeface="Arial"/>
            </a:endParaRPr>
          </a:p>
        </p:txBody>
      </p:sp>
      <p:sp>
        <p:nvSpPr>
          <p:cNvPr id="257" name="CustomShape 4"/>
          <p:cNvSpPr/>
          <p:nvPr/>
        </p:nvSpPr>
        <p:spPr>
          <a:xfrm>
            <a:off x="1655040" y="6435720"/>
            <a:ext cx="8915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pc="-1">
                <a:solidFill>
                  <a:srgbClr val="A6A6A6"/>
                </a:solidFill>
                <a:latin typeface="Calibri"/>
                <a:ea typeface="DejaVu Sans"/>
              </a:rPr>
              <a:t>Correction collective: expliciter la question de la proportionnalité</a:t>
            </a:r>
            <a:endParaRPr lang="fr-FR" spc="-1">
              <a:latin typeface="Arial"/>
            </a:endParaRPr>
          </a:p>
        </p:txBody>
      </p:sp>
      <p:sp>
        <p:nvSpPr>
          <p:cNvPr id="258" name="CustomShape 5"/>
          <p:cNvSpPr/>
          <p:nvPr/>
        </p:nvSpPr>
        <p:spPr>
          <a:xfrm>
            <a:off x="1524000" y="1621081"/>
            <a:ext cx="4496400" cy="2245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4BACC6"/>
                </a:solidFill>
                <a:latin typeface="Calibri"/>
                <a:ea typeface="DejaVu Sans"/>
              </a:rPr>
              <a:t>Jules est dans le train. Il parcourt 50 km en 20 minutes.</a:t>
            </a:r>
            <a:endParaRPr lang="fr-FR" sz="28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1" spc="-1">
                <a:solidFill>
                  <a:srgbClr val="4BACC6"/>
                </a:solidFill>
                <a:latin typeface="Calibri"/>
                <a:ea typeface="DejaVu Sans"/>
              </a:rPr>
              <a:t>Combien de km va-t-il faire en une heure?</a:t>
            </a:r>
            <a:endParaRPr lang="fr-FR" sz="2800" spc="-1">
              <a:latin typeface="Arial"/>
            </a:endParaRPr>
          </a:p>
        </p:txBody>
      </p:sp>
      <p:sp>
        <p:nvSpPr>
          <p:cNvPr id="259" name="CustomShape 6"/>
          <p:cNvSpPr/>
          <p:nvPr/>
        </p:nvSpPr>
        <p:spPr>
          <a:xfrm>
            <a:off x="6074400" y="1621081"/>
            <a:ext cx="4496400" cy="2245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F79646"/>
                </a:solidFill>
                <a:latin typeface="Calibri"/>
                <a:ea typeface="DejaVu Sans"/>
              </a:rPr>
              <a:t>Julia est dans le train. Elle parcourt 50 km en 10 minutes.</a:t>
            </a:r>
            <a:endParaRPr lang="fr-FR" sz="28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1" spc="-1">
                <a:solidFill>
                  <a:srgbClr val="F79646"/>
                </a:solidFill>
                <a:latin typeface="Calibri"/>
                <a:ea typeface="DejaVu Sans"/>
              </a:rPr>
              <a:t>Combien de km va-t-elle faire en une heure?</a:t>
            </a:r>
            <a:endParaRPr lang="fr-FR" sz="2800" spc="-1">
              <a:latin typeface="Arial"/>
            </a:endParaRPr>
          </a:p>
        </p:txBody>
      </p:sp>
      <p:pic>
        <p:nvPicPr>
          <p:cNvPr id="260" name="Image 12"/>
          <p:cNvPicPr/>
          <p:nvPr/>
        </p:nvPicPr>
        <p:blipFill>
          <a:blip r:embed="rId2"/>
          <a:srcRect l="35147" t="26880"/>
          <a:stretch/>
        </p:blipFill>
        <p:spPr>
          <a:xfrm>
            <a:off x="7484160" y="830160"/>
            <a:ext cx="707400" cy="730440"/>
          </a:xfrm>
          <a:prstGeom prst="rect">
            <a:avLst/>
          </a:prstGeom>
          <a:ln>
            <a:noFill/>
          </a:ln>
        </p:spPr>
      </p:pic>
      <p:pic>
        <p:nvPicPr>
          <p:cNvPr id="261" name="Image 15"/>
          <p:cNvPicPr/>
          <p:nvPr/>
        </p:nvPicPr>
        <p:blipFill>
          <a:blip r:embed="rId3"/>
          <a:stretch/>
        </p:blipFill>
        <p:spPr>
          <a:xfrm>
            <a:off x="6404520" y="767520"/>
            <a:ext cx="1048320" cy="796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 xmlns:p15="http://schemas.microsoft.com/office/powerpoint/2012/main">
      <p:transition spd="slow">
        <p:cover dir="d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2"/>
          <p:cNvSpPr/>
          <p:nvPr/>
        </p:nvSpPr>
        <p:spPr>
          <a:xfrm rot="16200000">
            <a:off x="101280" y="4869000"/>
            <a:ext cx="3362040" cy="515160"/>
          </a:xfrm>
          <a:prstGeom prst="rect">
            <a:avLst/>
          </a:prstGeom>
          <a:gradFill rotWithShape="0">
            <a:gsLst>
              <a:gs pos="0">
                <a:srgbClr val="FF943D"/>
              </a:gs>
              <a:gs pos="100000">
                <a:srgbClr val="FFD2BC"/>
              </a:gs>
            </a:gsLst>
            <a:lin ang="108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spcBef>
                <a:spcPts val="479"/>
              </a:spcBef>
            </a:pPr>
            <a:r>
              <a:rPr lang="fr-FR" sz="2400" b="1" spc="-1">
                <a:solidFill>
                  <a:srgbClr val="FFFFFF"/>
                </a:solidFill>
                <a:latin typeface="Calibri"/>
                <a:ea typeface="DejaVu Sans"/>
              </a:rPr>
              <a:t>CM2</a:t>
            </a:r>
            <a:endParaRPr lang="fr-FR" sz="2400" spc="-1">
              <a:latin typeface="Arial"/>
            </a:endParaRPr>
          </a:p>
        </p:txBody>
      </p:sp>
      <p:pic>
        <p:nvPicPr>
          <p:cNvPr id="311" name="Image 2"/>
          <p:cNvPicPr/>
          <p:nvPr/>
        </p:nvPicPr>
        <p:blipFill>
          <a:blip r:embed="rId2"/>
          <a:srcRect r="3651"/>
          <a:stretch/>
        </p:blipFill>
        <p:spPr>
          <a:xfrm>
            <a:off x="4992240" y="784800"/>
            <a:ext cx="5680080" cy="5695200"/>
          </a:xfrm>
          <a:prstGeom prst="rect">
            <a:avLst/>
          </a:prstGeom>
          <a:ln>
            <a:noFill/>
          </a:ln>
        </p:spPr>
      </p:pic>
      <p:sp>
        <p:nvSpPr>
          <p:cNvPr id="312" name="CustomShape 3"/>
          <p:cNvSpPr/>
          <p:nvPr/>
        </p:nvSpPr>
        <p:spPr>
          <a:xfrm>
            <a:off x="2075160" y="0"/>
            <a:ext cx="2509560" cy="1814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FF0000"/>
                </a:solidFill>
                <a:latin typeface="Arial"/>
                <a:ea typeface="DejaVu Sans"/>
              </a:rPr>
              <a:t>Rouge</a:t>
            </a:r>
            <a:r>
              <a:rPr lang="fr-FR" sz="2800" spc="-1">
                <a:solidFill>
                  <a:srgbClr val="000000"/>
                </a:solidFill>
                <a:latin typeface="Arial"/>
                <a:ea typeface="DejaVu Sans"/>
              </a:rPr>
              <a:t>: 10</a:t>
            </a:r>
            <a:endParaRPr lang="fr-FR" sz="28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92D050"/>
                </a:solidFill>
                <a:latin typeface="Arial"/>
                <a:ea typeface="DejaVu Sans"/>
              </a:rPr>
              <a:t>Vert</a:t>
            </a:r>
            <a:r>
              <a:rPr lang="fr-FR" sz="2800" spc="-1">
                <a:solidFill>
                  <a:srgbClr val="000000"/>
                </a:solidFill>
                <a:latin typeface="Arial"/>
                <a:ea typeface="DejaVu Sans"/>
              </a:rPr>
              <a:t>: 1</a:t>
            </a:r>
            <a:endParaRPr lang="fr-FR" sz="28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00B0F0"/>
                </a:solidFill>
                <a:latin typeface="Arial"/>
                <a:ea typeface="DejaVu Sans"/>
              </a:rPr>
              <a:t>Bleu</a:t>
            </a:r>
            <a:r>
              <a:rPr lang="fr-FR" sz="2800" spc="-1">
                <a:solidFill>
                  <a:srgbClr val="000000"/>
                </a:solidFill>
                <a:latin typeface="Arial"/>
                <a:ea typeface="DejaVu Sans"/>
              </a:rPr>
              <a:t>: 0,5</a:t>
            </a:r>
            <a:endParaRPr lang="fr-FR" sz="28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FFC000"/>
                </a:solidFill>
                <a:latin typeface="Arial"/>
                <a:ea typeface="DejaVu Sans"/>
              </a:rPr>
              <a:t>Jaune</a:t>
            </a:r>
            <a:r>
              <a:rPr lang="fr-FR" sz="2800" spc="-1">
                <a:solidFill>
                  <a:srgbClr val="000000"/>
                </a:solidFill>
                <a:latin typeface="Arial"/>
                <a:ea typeface="DejaVu Sans"/>
              </a:rPr>
              <a:t>: 0,1</a:t>
            </a:r>
            <a:endParaRPr lang="fr-FR" sz="2800" spc="-1">
              <a:latin typeface="Arial"/>
            </a:endParaRPr>
          </a:p>
        </p:txBody>
      </p:sp>
      <p:sp>
        <p:nvSpPr>
          <p:cNvPr id="313" name="CustomShape 4"/>
          <p:cNvSpPr/>
          <p:nvPr/>
        </p:nvSpPr>
        <p:spPr>
          <a:xfrm>
            <a:off x="5816280" y="0"/>
            <a:ext cx="403200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600" spc="-1">
                <a:solidFill>
                  <a:srgbClr val="00B050"/>
                </a:solidFill>
                <a:latin typeface="Calibri"/>
                <a:ea typeface="DejaVu Sans"/>
              </a:rPr>
              <a:t>Jeu de la cible</a:t>
            </a:r>
            <a:endParaRPr lang="fr-FR" sz="3600" spc="-1">
              <a:latin typeface="Arial"/>
            </a:endParaRPr>
          </a:p>
        </p:txBody>
      </p:sp>
      <p:sp>
        <p:nvSpPr>
          <p:cNvPr id="314" name="CustomShape 5"/>
          <p:cNvSpPr/>
          <p:nvPr/>
        </p:nvSpPr>
        <p:spPr>
          <a:xfrm>
            <a:off x="2057520" y="3444840"/>
            <a:ext cx="2509560" cy="1814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FF0000"/>
                </a:solidFill>
                <a:latin typeface="Arial"/>
                <a:ea typeface="DejaVu Sans"/>
              </a:rPr>
              <a:t>Rouge</a:t>
            </a:r>
            <a:r>
              <a:rPr lang="fr-FR" sz="2800" spc="-1">
                <a:solidFill>
                  <a:srgbClr val="000000"/>
                </a:solidFill>
                <a:latin typeface="Arial"/>
                <a:ea typeface="DejaVu Sans"/>
              </a:rPr>
              <a:t>: 10</a:t>
            </a:r>
            <a:endParaRPr lang="fr-FR" sz="28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92D050"/>
                </a:solidFill>
                <a:latin typeface="Arial"/>
                <a:ea typeface="DejaVu Sans"/>
              </a:rPr>
              <a:t>Vert</a:t>
            </a:r>
            <a:r>
              <a:rPr lang="fr-FR" sz="2800" spc="-1">
                <a:solidFill>
                  <a:srgbClr val="000000"/>
                </a:solidFill>
                <a:latin typeface="Arial"/>
                <a:ea typeface="DejaVu Sans"/>
              </a:rPr>
              <a:t>: 1</a:t>
            </a:r>
            <a:endParaRPr lang="fr-FR" sz="28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00B0F0"/>
                </a:solidFill>
                <a:latin typeface="Arial"/>
                <a:ea typeface="DejaVu Sans"/>
              </a:rPr>
              <a:t>Bleu</a:t>
            </a:r>
            <a:r>
              <a:rPr lang="fr-FR" sz="2800" spc="-1">
                <a:solidFill>
                  <a:srgbClr val="000000"/>
                </a:solidFill>
                <a:latin typeface="Arial"/>
                <a:ea typeface="DejaVu Sans"/>
              </a:rPr>
              <a:t>: 0,2</a:t>
            </a:r>
            <a:endParaRPr lang="fr-FR" sz="28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FFC000"/>
                </a:solidFill>
                <a:latin typeface="Arial"/>
                <a:ea typeface="DejaVu Sans"/>
              </a:rPr>
              <a:t>Jaune</a:t>
            </a:r>
            <a:r>
              <a:rPr lang="fr-FR" sz="2800" spc="-1">
                <a:solidFill>
                  <a:srgbClr val="000000"/>
                </a:solidFill>
                <a:latin typeface="Arial"/>
                <a:ea typeface="DejaVu Sans"/>
              </a:rPr>
              <a:t>: 0,02</a:t>
            </a:r>
            <a:endParaRPr lang="fr-FR" sz="2800" spc="-1">
              <a:latin typeface="Arial"/>
            </a:endParaRPr>
          </a:p>
        </p:txBody>
      </p:sp>
      <p:sp>
        <p:nvSpPr>
          <p:cNvPr id="315" name="CustomShape 6"/>
          <p:cNvSpPr/>
          <p:nvPr/>
        </p:nvSpPr>
        <p:spPr>
          <a:xfrm>
            <a:off x="2092800" y="1774800"/>
            <a:ext cx="288144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4BACC6"/>
                </a:solidFill>
                <a:latin typeface="Calibri"/>
                <a:ea typeface="DejaVu Sans"/>
              </a:rPr>
              <a:t>0,8 en 4 marques</a:t>
            </a:r>
            <a:endParaRPr lang="fr-FR" sz="2800" spc="-1">
              <a:latin typeface="Arial"/>
            </a:endParaRPr>
          </a:p>
        </p:txBody>
      </p:sp>
      <p:sp>
        <p:nvSpPr>
          <p:cNvPr id="316" name="CustomShape 7"/>
          <p:cNvSpPr/>
          <p:nvPr/>
        </p:nvSpPr>
        <p:spPr>
          <a:xfrm>
            <a:off x="2092800" y="2188800"/>
            <a:ext cx="288144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4BACC6"/>
                </a:solidFill>
                <a:latin typeface="Calibri"/>
                <a:ea typeface="DejaVu Sans"/>
              </a:rPr>
              <a:t>12,3 en 6 marques</a:t>
            </a:r>
            <a:endParaRPr lang="fr-FR" sz="2800" spc="-1">
              <a:latin typeface="Arial"/>
            </a:endParaRPr>
          </a:p>
        </p:txBody>
      </p:sp>
      <p:sp>
        <p:nvSpPr>
          <p:cNvPr id="317" name="CustomShape 8"/>
          <p:cNvSpPr/>
          <p:nvPr/>
        </p:nvSpPr>
        <p:spPr>
          <a:xfrm>
            <a:off x="2057520" y="2667600"/>
            <a:ext cx="288144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4BACC6"/>
                </a:solidFill>
                <a:latin typeface="Calibri"/>
                <a:ea typeface="DejaVu Sans"/>
              </a:rPr>
              <a:t>1,9 en 6 marques</a:t>
            </a:r>
            <a:endParaRPr lang="fr-FR" sz="2800" spc="-1">
              <a:latin typeface="Arial"/>
            </a:endParaRPr>
          </a:p>
        </p:txBody>
      </p:sp>
      <p:sp>
        <p:nvSpPr>
          <p:cNvPr id="318" name="CustomShape 9"/>
          <p:cNvSpPr/>
          <p:nvPr/>
        </p:nvSpPr>
        <p:spPr>
          <a:xfrm>
            <a:off x="2075160" y="5326200"/>
            <a:ext cx="321012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F79646"/>
                </a:solidFill>
                <a:latin typeface="Calibri"/>
                <a:ea typeface="DejaVu Sans"/>
              </a:rPr>
              <a:t>0,44 en 4 marques</a:t>
            </a:r>
            <a:endParaRPr lang="fr-FR" sz="2800" spc="-1">
              <a:latin typeface="Arial"/>
            </a:endParaRPr>
          </a:p>
        </p:txBody>
      </p:sp>
      <p:sp>
        <p:nvSpPr>
          <p:cNvPr id="319" name="CustomShape 10"/>
          <p:cNvSpPr/>
          <p:nvPr/>
        </p:nvSpPr>
        <p:spPr>
          <a:xfrm>
            <a:off x="2075160" y="5740200"/>
            <a:ext cx="288144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F79646"/>
                </a:solidFill>
                <a:latin typeface="Calibri"/>
                <a:ea typeface="DejaVu Sans"/>
              </a:rPr>
              <a:t>1,02 en 6 marques</a:t>
            </a:r>
            <a:endParaRPr lang="fr-FR" sz="2800" spc="-1">
              <a:latin typeface="Arial"/>
            </a:endParaRPr>
          </a:p>
        </p:txBody>
      </p:sp>
      <p:sp>
        <p:nvSpPr>
          <p:cNvPr id="320" name="CustomShape 11"/>
          <p:cNvSpPr/>
          <p:nvPr/>
        </p:nvSpPr>
        <p:spPr>
          <a:xfrm>
            <a:off x="2039880" y="6219000"/>
            <a:ext cx="353664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F79646"/>
                </a:solidFill>
                <a:latin typeface="Calibri"/>
                <a:ea typeface="DejaVu Sans"/>
              </a:rPr>
              <a:t>10,3 en 7 marques</a:t>
            </a:r>
            <a:endParaRPr lang="fr-FR" sz="2800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 xmlns:p15="http://schemas.microsoft.com/office/powerpoint/2012/main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Image 2"/>
          <p:cNvPicPr/>
          <p:nvPr/>
        </p:nvPicPr>
        <p:blipFill>
          <a:blip r:embed="rId2"/>
          <a:stretch/>
        </p:blipFill>
        <p:spPr>
          <a:xfrm>
            <a:off x="1524000" y="0"/>
            <a:ext cx="9143280" cy="685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2"/>
          <p:cNvSpPr/>
          <p:nvPr/>
        </p:nvSpPr>
        <p:spPr>
          <a:xfrm>
            <a:off x="6169080" y="134280"/>
            <a:ext cx="4040640" cy="515160"/>
          </a:xfrm>
          <a:prstGeom prst="rect">
            <a:avLst/>
          </a:prstGeom>
          <a:gradFill rotWithShape="0"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spcBef>
                <a:spcPts val="479"/>
              </a:spcBef>
            </a:pPr>
            <a:r>
              <a:rPr lang="fr-FR" sz="2400" b="1" spc="-1">
                <a:solidFill>
                  <a:srgbClr val="FFFFFF"/>
                </a:solidFill>
                <a:latin typeface="Calibri"/>
                <a:ea typeface="DejaVu Sans"/>
              </a:rPr>
              <a:t>CM2</a:t>
            </a:r>
            <a:endParaRPr lang="fr-FR" sz="2400" spc="-1">
              <a:latin typeface="Arial"/>
            </a:endParaRPr>
          </a:p>
        </p:txBody>
      </p:sp>
      <p:sp>
        <p:nvSpPr>
          <p:cNvPr id="324" name="CustomShape 3"/>
          <p:cNvSpPr/>
          <p:nvPr/>
        </p:nvSpPr>
        <p:spPr>
          <a:xfrm>
            <a:off x="3104400" y="840601"/>
            <a:ext cx="403200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00" spc="-1">
                <a:solidFill>
                  <a:srgbClr val="00B050"/>
                </a:solidFill>
                <a:latin typeface="Calibri"/>
                <a:ea typeface="DejaVu Sans"/>
              </a:rPr>
              <a:t>Problème oral</a:t>
            </a:r>
            <a:endParaRPr lang="fr-FR" sz="3200" spc="-1">
              <a:latin typeface="Arial"/>
            </a:endParaRPr>
          </a:p>
        </p:txBody>
      </p:sp>
      <p:sp>
        <p:nvSpPr>
          <p:cNvPr id="325" name="CustomShape 4"/>
          <p:cNvSpPr/>
          <p:nvPr/>
        </p:nvSpPr>
        <p:spPr>
          <a:xfrm>
            <a:off x="1655040" y="6435720"/>
            <a:ext cx="8915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pc="-1">
                <a:solidFill>
                  <a:srgbClr val="A6A6A6"/>
                </a:solidFill>
                <a:latin typeface="Calibri"/>
                <a:ea typeface="DejaVu Sans"/>
              </a:rPr>
              <a:t>Correction collective: expliciter la question de la proportionnalité</a:t>
            </a:r>
            <a:endParaRPr lang="fr-FR" spc="-1">
              <a:latin typeface="Arial"/>
            </a:endParaRPr>
          </a:p>
        </p:txBody>
      </p:sp>
      <p:sp>
        <p:nvSpPr>
          <p:cNvPr id="326" name="CustomShape 5"/>
          <p:cNvSpPr/>
          <p:nvPr/>
        </p:nvSpPr>
        <p:spPr>
          <a:xfrm>
            <a:off x="1524000" y="1621081"/>
            <a:ext cx="4496400" cy="2245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4BACC6"/>
                </a:solidFill>
                <a:latin typeface="Calibri"/>
                <a:ea typeface="DejaVu Sans"/>
              </a:rPr>
              <a:t>Dans la recette de la mousse au chocolat, il faut 150 g de chocolat pour faire 4 pots.</a:t>
            </a:r>
            <a:endParaRPr lang="fr-FR" sz="28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1" spc="-1">
                <a:solidFill>
                  <a:srgbClr val="4BACC6"/>
                </a:solidFill>
                <a:latin typeface="Calibri"/>
                <a:ea typeface="DejaVu Sans"/>
              </a:rPr>
              <a:t>Combien de chocolat faut-il pour faire 12 pots?</a:t>
            </a:r>
            <a:endParaRPr lang="fr-FR" sz="2800" spc="-1">
              <a:latin typeface="Arial"/>
            </a:endParaRPr>
          </a:p>
        </p:txBody>
      </p:sp>
      <p:sp>
        <p:nvSpPr>
          <p:cNvPr id="327" name="CustomShape 6"/>
          <p:cNvSpPr/>
          <p:nvPr/>
        </p:nvSpPr>
        <p:spPr>
          <a:xfrm>
            <a:off x="6074400" y="1621081"/>
            <a:ext cx="4496400" cy="2245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F79646"/>
                </a:solidFill>
                <a:latin typeface="Calibri"/>
                <a:ea typeface="DejaVu Sans"/>
              </a:rPr>
              <a:t>Dans la recette de la mousse au chocolat, il faut 150 g de chocolat pour faire 4 pots.</a:t>
            </a:r>
            <a:endParaRPr lang="fr-FR" sz="28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1" spc="-1">
                <a:solidFill>
                  <a:srgbClr val="F79646"/>
                </a:solidFill>
                <a:latin typeface="Calibri"/>
                <a:ea typeface="DejaVu Sans"/>
              </a:rPr>
              <a:t>Combien de chocolat faut-il pour faire 20 pots?</a:t>
            </a:r>
            <a:endParaRPr lang="fr-FR" sz="2800" spc="-1">
              <a:latin typeface="Arial"/>
            </a:endParaRPr>
          </a:p>
        </p:txBody>
      </p:sp>
      <p:pic>
        <p:nvPicPr>
          <p:cNvPr id="328" name="Image 12"/>
          <p:cNvPicPr/>
          <p:nvPr/>
        </p:nvPicPr>
        <p:blipFill>
          <a:blip r:embed="rId2"/>
          <a:srcRect l="35147" t="26880"/>
          <a:stretch/>
        </p:blipFill>
        <p:spPr>
          <a:xfrm>
            <a:off x="7484160" y="830160"/>
            <a:ext cx="707400" cy="730440"/>
          </a:xfrm>
          <a:prstGeom prst="rect">
            <a:avLst/>
          </a:prstGeom>
          <a:ln>
            <a:noFill/>
          </a:ln>
        </p:spPr>
      </p:pic>
      <p:pic>
        <p:nvPicPr>
          <p:cNvPr id="329" name="Image 15"/>
          <p:cNvPicPr/>
          <p:nvPr/>
        </p:nvPicPr>
        <p:blipFill>
          <a:blip r:embed="rId3"/>
          <a:stretch/>
        </p:blipFill>
        <p:spPr>
          <a:xfrm>
            <a:off x="6404520" y="767520"/>
            <a:ext cx="1048320" cy="796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 xmlns:p15="http://schemas.microsoft.com/office/powerpoint/2012/main">
      <p:transition spd="slow">
        <p:cover dir="d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CustomShape 1"/>
          <p:cNvSpPr/>
          <p:nvPr/>
        </p:nvSpPr>
        <p:spPr>
          <a:xfrm>
            <a:off x="1524000" y="0"/>
            <a:ext cx="9143280" cy="6857280"/>
          </a:xfrm>
          <a:prstGeom prst="rect">
            <a:avLst/>
          </a:prstGeom>
          <a:solidFill>
            <a:schemeClr val="tx1"/>
          </a:solidFill>
          <a:ln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/>
        </p:style>
        <p:txBody>
          <a:bodyPr/>
          <a:lstStyle/>
          <a:p>
            <a:endParaRPr lang="fr-FR" dirty="0"/>
          </a:p>
        </p:txBody>
      </p:sp>
      <p:pic>
        <p:nvPicPr>
          <p:cNvPr id="371" name="Image 3"/>
          <p:cNvPicPr/>
          <p:nvPr/>
        </p:nvPicPr>
        <p:blipFill>
          <a:blip r:embed="rId2"/>
          <a:stretch/>
        </p:blipFill>
        <p:spPr>
          <a:xfrm>
            <a:off x="1524000" y="0"/>
            <a:ext cx="2005920" cy="1180440"/>
          </a:xfrm>
          <a:prstGeom prst="rect">
            <a:avLst/>
          </a:prstGeom>
          <a:ln>
            <a:noFill/>
          </a:ln>
        </p:spPr>
      </p:pic>
      <p:sp>
        <p:nvSpPr>
          <p:cNvPr id="372" name="CustomShape 2"/>
          <p:cNvSpPr/>
          <p:nvPr/>
        </p:nvSpPr>
        <p:spPr>
          <a:xfrm>
            <a:off x="1728480" y="766800"/>
            <a:ext cx="1543680" cy="538920"/>
          </a:xfrm>
          <a:prstGeom prst="rect">
            <a:avLst/>
          </a:prstGeom>
          <a:solidFill>
            <a:schemeClr val="tx1"/>
          </a:solidFill>
          <a:ln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pc="-1" dirty="0">
                <a:solidFill>
                  <a:srgbClr val="FFFFFF"/>
                </a:solidFill>
                <a:latin typeface="Comic Sans MS"/>
                <a:ea typeface="DejaVu Sans"/>
              </a:rPr>
              <a:t> CM2</a:t>
            </a:r>
            <a:endParaRPr lang="fr-FR" spc="-1" dirty="0">
              <a:latin typeface="Arial"/>
            </a:endParaRPr>
          </a:p>
        </p:txBody>
      </p:sp>
      <p:sp>
        <p:nvSpPr>
          <p:cNvPr id="373" name="CustomShape 3"/>
          <p:cNvSpPr/>
          <p:nvPr/>
        </p:nvSpPr>
        <p:spPr>
          <a:xfrm>
            <a:off x="3379440" y="2291760"/>
            <a:ext cx="5386680" cy="9218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5400" b="1" spc="-1" dirty="0">
                <a:solidFill>
                  <a:srgbClr val="FFFF00"/>
                </a:solidFill>
                <a:latin typeface="Mistral"/>
                <a:ea typeface="DejaVu Sans"/>
              </a:rPr>
              <a:t> </a:t>
            </a:r>
            <a:r>
              <a:rPr lang="fr-FR" sz="4400" b="1" spc="-1" dirty="0">
                <a:solidFill>
                  <a:srgbClr val="FFFF00"/>
                </a:solidFill>
                <a:latin typeface="Comic Sans MS"/>
                <a:ea typeface="DejaVu Sans"/>
              </a:rPr>
              <a:t>SÉANCE 2</a:t>
            </a:r>
            <a:endParaRPr lang="fr-FR" sz="2400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p15="http://schemas.microsoft.com/office/powerpoint/2012/main"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Group 1"/>
          <p:cNvGrpSpPr/>
          <p:nvPr/>
        </p:nvGrpSpPr>
        <p:grpSpPr>
          <a:xfrm>
            <a:off x="1524000" y="190440"/>
            <a:ext cx="8837280" cy="3237840"/>
            <a:chOff x="0" y="190440"/>
            <a:chExt cx="8837280" cy="3237840"/>
          </a:xfrm>
        </p:grpSpPr>
        <p:pic>
          <p:nvPicPr>
            <p:cNvPr id="384" name="Image 1"/>
            <p:cNvPicPr/>
            <p:nvPr/>
          </p:nvPicPr>
          <p:blipFill>
            <a:blip r:embed="rId2"/>
            <a:stretch/>
          </p:blipFill>
          <p:spPr>
            <a:xfrm>
              <a:off x="0" y="190440"/>
              <a:ext cx="4304880" cy="3237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385" name="CustomShape 2"/>
            <p:cNvSpPr/>
            <p:nvPr/>
          </p:nvSpPr>
          <p:spPr>
            <a:xfrm rot="10800000">
              <a:off x="7475400" y="394560"/>
              <a:ext cx="1361880" cy="116676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386" name="CustomShape 3"/>
          <p:cNvSpPr/>
          <p:nvPr/>
        </p:nvSpPr>
        <p:spPr>
          <a:xfrm>
            <a:off x="2220960" y="3036240"/>
            <a:ext cx="3297240" cy="521766"/>
          </a:xfrm>
          <a:prstGeom prst="rect">
            <a:avLst/>
          </a:prstGeom>
          <a:gradFill rotWithShape="0"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800" spc="-1">
                <a:solidFill>
                  <a:srgbClr val="FFFFFF"/>
                </a:solidFill>
                <a:latin typeface="Calibri"/>
                <a:ea typeface="DejaVu Sans"/>
              </a:rPr>
              <a:t>Activités ritualisées</a:t>
            </a:r>
            <a:endParaRPr lang="fr-FR" sz="2800" spc="-1">
              <a:latin typeface="Arial"/>
            </a:endParaRPr>
          </a:p>
        </p:txBody>
      </p:sp>
      <p:pic>
        <p:nvPicPr>
          <p:cNvPr id="387" name="Image 5"/>
          <p:cNvPicPr/>
          <p:nvPr/>
        </p:nvPicPr>
        <p:blipFill>
          <a:blip r:embed="rId3"/>
          <a:stretch/>
        </p:blipFill>
        <p:spPr>
          <a:xfrm>
            <a:off x="6673080" y="2238840"/>
            <a:ext cx="3070800" cy="2517480"/>
          </a:xfrm>
          <a:prstGeom prst="rect">
            <a:avLst/>
          </a:prstGeom>
          <a:ln>
            <a:noFill/>
          </a:ln>
        </p:spPr>
      </p:pic>
      <p:sp>
        <p:nvSpPr>
          <p:cNvPr id="388" name="CustomShape 4"/>
          <p:cNvSpPr/>
          <p:nvPr/>
        </p:nvSpPr>
        <p:spPr>
          <a:xfrm>
            <a:off x="7019400" y="5280840"/>
            <a:ext cx="2724840" cy="521766"/>
          </a:xfrm>
          <a:prstGeom prst="rect">
            <a:avLst/>
          </a:prstGeom>
          <a:gradFill rotWithShape="0">
            <a:gsLst>
              <a:gs pos="0">
                <a:srgbClr val="D03F3B"/>
              </a:gs>
              <a:gs pos="100000">
                <a:srgbClr val="FFA7A4"/>
              </a:gs>
            </a:gsLst>
            <a:lin ang="16200000"/>
          </a:gra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800" spc="-1">
                <a:solidFill>
                  <a:srgbClr val="FFFFFF"/>
                </a:solidFill>
                <a:latin typeface="Calibri"/>
                <a:ea typeface="DejaVu Sans"/>
              </a:rPr>
              <a:t>Calcul mental</a:t>
            </a:r>
            <a:endParaRPr lang="fr-FR" sz="2800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 xmlns:p15="http://schemas.microsoft.com/office/powerpoint/2012/main">
      <p:transition spd="slow">
        <p:cover dir="d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CustomShape 2"/>
          <p:cNvSpPr/>
          <p:nvPr/>
        </p:nvSpPr>
        <p:spPr>
          <a:xfrm>
            <a:off x="6169080" y="134280"/>
            <a:ext cx="4040640" cy="515160"/>
          </a:xfrm>
          <a:prstGeom prst="rect">
            <a:avLst/>
          </a:prstGeom>
          <a:gradFill rotWithShape="0"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spcBef>
                <a:spcPts val="479"/>
              </a:spcBef>
            </a:pPr>
            <a:r>
              <a:rPr lang="fr-FR" sz="2400" b="1" spc="-1">
                <a:solidFill>
                  <a:srgbClr val="FFFFFF"/>
                </a:solidFill>
                <a:latin typeface="Calibri"/>
                <a:ea typeface="DejaVu Sans"/>
              </a:rPr>
              <a:t>CM2</a:t>
            </a:r>
            <a:endParaRPr lang="fr-FR" sz="2400" spc="-1">
              <a:latin typeface="Arial"/>
            </a:endParaRPr>
          </a:p>
        </p:txBody>
      </p:sp>
      <p:sp>
        <p:nvSpPr>
          <p:cNvPr id="391" name="CustomShape 3"/>
          <p:cNvSpPr/>
          <p:nvPr/>
        </p:nvSpPr>
        <p:spPr>
          <a:xfrm>
            <a:off x="1850880" y="703080"/>
            <a:ext cx="8339760" cy="173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600" spc="-1">
                <a:solidFill>
                  <a:srgbClr val="00B050"/>
                </a:solidFill>
                <a:latin typeface="Calibri"/>
                <a:ea typeface="DejaVu Sans"/>
              </a:rPr>
              <a:t>Ecris l’heure affichée (matin et après-midi)</a:t>
            </a:r>
            <a:endParaRPr lang="fr-FR" sz="36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600" spc="-1">
                <a:solidFill>
                  <a:srgbClr val="00B050"/>
                </a:solidFill>
                <a:latin typeface="Calibri"/>
                <a:ea typeface="DejaVu Sans"/>
              </a:rPr>
              <a:t>Puis ajoute la durée indiquée et écris la nouvelle heure.</a:t>
            </a:r>
            <a:endParaRPr lang="fr-FR" sz="3600" spc="-1">
              <a:latin typeface="Arial"/>
            </a:endParaRPr>
          </a:p>
        </p:txBody>
      </p:sp>
      <p:pic>
        <p:nvPicPr>
          <p:cNvPr id="392" name="Image 7"/>
          <p:cNvPicPr/>
          <p:nvPr/>
        </p:nvPicPr>
        <p:blipFill>
          <a:blip r:embed="rId2"/>
          <a:stretch/>
        </p:blipFill>
        <p:spPr>
          <a:xfrm>
            <a:off x="8824440" y="1965240"/>
            <a:ext cx="1633680" cy="1241280"/>
          </a:xfrm>
          <a:prstGeom prst="rect">
            <a:avLst/>
          </a:prstGeom>
          <a:ln>
            <a:noFill/>
          </a:ln>
        </p:spPr>
      </p:pic>
      <p:pic>
        <p:nvPicPr>
          <p:cNvPr id="393" name="Image 13"/>
          <p:cNvPicPr/>
          <p:nvPr/>
        </p:nvPicPr>
        <p:blipFill>
          <a:blip r:embed="rId3"/>
          <a:stretch/>
        </p:blipFill>
        <p:spPr>
          <a:xfrm>
            <a:off x="5336400" y="4613040"/>
            <a:ext cx="1815480" cy="1799280"/>
          </a:xfrm>
          <a:prstGeom prst="rect">
            <a:avLst/>
          </a:prstGeom>
          <a:ln>
            <a:noFill/>
          </a:ln>
        </p:spPr>
      </p:pic>
      <p:sp>
        <p:nvSpPr>
          <p:cNvPr id="394" name="CustomShape 4"/>
          <p:cNvSpPr/>
          <p:nvPr/>
        </p:nvSpPr>
        <p:spPr>
          <a:xfrm>
            <a:off x="1981200" y="4142520"/>
            <a:ext cx="231300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00B050"/>
                </a:solidFill>
                <a:latin typeface="Calibri"/>
                <a:ea typeface="DejaVu Sans"/>
              </a:rPr>
              <a:t>+ 1 heure</a:t>
            </a:r>
            <a:endParaRPr lang="fr-FR" sz="2800" spc="-1">
              <a:latin typeface="Arial"/>
            </a:endParaRPr>
          </a:p>
        </p:txBody>
      </p:sp>
      <p:sp>
        <p:nvSpPr>
          <p:cNvPr id="395" name="CustomShape 5"/>
          <p:cNvSpPr/>
          <p:nvPr/>
        </p:nvSpPr>
        <p:spPr>
          <a:xfrm>
            <a:off x="5090880" y="4142520"/>
            <a:ext cx="308268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00B050"/>
                </a:solidFill>
                <a:latin typeface="Calibri"/>
                <a:ea typeface="DejaVu Sans"/>
              </a:rPr>
              <a:t>+ une demi-heure</a:t>
            </a:r>
            <a:endParaRPr lang="fr-FR" sz="2800" spc="-1">
              <a:latin typeface="Arial"/>
            </a:endParaRPr>
          </a:p>
        </p:txBody>
      </p:sp>
      <p:sp>
        <p:nvSpPr>
          <p:cNvPr id="396" name="CustomShape 6"/>
          <p:cNvSpPr/>
          <p:nvPr/>
        </p:nvSpPr>
        <p:spPr>
          <a:xfrm>
            <a:off x="8522760" y="6251040"/>
            <a:ext cx="231300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00B050"/>
                </a:solidFill>
                <a:latin typeface="Calibri"/>
                <a:ea typeface="DejaVu Sans"/>
              </a:rPr>
              <a:t>+ 1 heure</a:t>
            </a:r>
            <a:endParaRPr lang="fr-FR" sz="2800" spc="-1">
              <a:latin typeface="Arial"/>
            </a:endParaRPr>
          </a:p>
        </p:txBody>
      </p:sp>
      <p:sp>
        <p:nvSpPr>
          <p:cNvPr id="397" name="CustomShape 7"/>
          <p:cNvSpPr/>
          <p:nvPr/>
        </p:nvSpPr>
        <p:spPr>
          <a:xfrm>
            <a:off x="5089080" y="6229800"/>
            <a:ext cx="307368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00B050"/>
                </a:solidFill>
                <a:latin typeface="Calibri"/>
                <a:ea typeface="DejaVu Sans"/>
              </a:rPr>
              <a:t>+ une demi-heure</a:t>
            </a:r>
            <a:endParaRPr lang="fr-FR" sz="2800" spc="-1">
              <a:latin typeface="Arial"/>
            </a:endParaRPr>
          </a:p>
        </p:txBody>
      </p:sp>
      <p:pic>
        <p:nvPicPr>
          <p:cNvPr id="398" name="Image 3"/>
          <p:cNvPicPr/>
          <p:nvPr/>
        </p:nvPicPr>
        <p:blipFill>
          <a:blip r:embed="rId4"/>
          <a:srcRect l="5543" t="1592" r="3402" b="2586"/>
          <a:stretch/>
        </p:blipFill>
        <p:spPr>
          <a:xfrm>
            <a:off x="5344320" y="2400120"/>
            <a:ext cx="1799280" cy="1799280"/>
          </a:xfrm>
          <a:prstGeom prst="rect">
            <a:avLst/>
          </a:prstGeom>
          <a:ln>
            <a:noFill/>
          </a:ln>
        </p:spPr>
      </p:pic>
      <p:pic>
        <p:nvPicPr>
          <p:cNvPr id="399" name="Image 4"/>
          <p:cNvPicPr/>
          <p:nvPr/>
        </p:nvPicPr>
        <p:blipFill>
          <a:blip r:embed="rId5"/>
          <a:srcRect l="2892" r="3122" b="3911"/>
          <a:stretch/>
        </p:blipFill>
        <p:spPr>
          <a:xfrm>
            <a:off x="8408640" y="4522320"/>
            <a:ext cx="1759680" cy="1799280"/>
          </a:xfrm>
          <a:prstGeom prst="rect">
            <a:avLst/>
          </a:prstGeom>
          <a:ln>
            <a:noFill/>
          </a:ln>
        </p:spPr>
      </p:pic>
      <p:pic>
        <p:nvPicPr>
          <p:cNvPr id="400" name="Image 5"/>
          <p:cNvPicPr/>
          <p:nvPr/>
        </p:nvPicPr>
        <p:blipFill>
          <a:blip r:embed="rId6"/>
          <a:stretch/>
        </p:blipFill>
        <p:spPr>
          <a:xfrm>
            <a:off x="1988400" y="2400120"/>
            <a:ext cx="1751400" cy="1799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 xmlns:p15="http://schemas.microsoft.com/office/powerpoint/2012/main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Image 2"/>
          <p:cNvPicPr/>
          <p:nvPr/>
        </p:nvPicPr>
        <p:blipFill>
          <a:blip r:embed="rId2"/>
          <a:stretch/>
        </p:blipFill>
        <p:spPr>
          <a:xfrm>
            <a:off x="1524000" y="0"/>
            <a:ext cx="9143280" cy="685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CustomShape 2"/>
          <p:cNvSpPr/>
          <p:nvPr/>
        </p:nvSpPr>
        <p:spPr>
          <a:xfrm>
            <a:off x="6169080" y="134280"/>
            <a:ext cx="4040640" cy="515160"/>
          </a:xfrm>
          <a:prstGeom prst="rect">
            <a:avLst/>
          </a:prstGeom>
          <a:gradFill rotWithShape="0"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spcBef>
                <a:spcPts val="479"/>
              </a:spcBef>
            </a:pPr>
            <a:r>
              <a:rPr lang="fr-FR" sz="2400" b="1" spc="-1">
                <a:solidFill>
                  <a:srgbClr val="FFFFFF"/>
                </a:solidFill>
                <a:latin typeface="Calibri"/>
                <a:ea typeface="DejaVu Sans"/>
              </a:rPr>
              <a:t>CM2</a:t>
            </a:r>
            <a:endParaRPr lang="fr-FR" sz="2400" spc="-1">
              <a:latin typeface="Arial"/>
            </a:endParaRPr>
          </a:p>
        </p:txBody>
      </p:sp>
      <p:sp>
        <p:nvSpPr>
          <p:cNvPr id="404" name="CustomShape 3"/>
          <p:cNvSpPr/>
          <p:nvPr/>
        </p:nvSpPr>
        <p:spPr>
          <a:xfrm>
            <a:off x="3672120" y="879481"/>
            <a:ext cx="403200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00" spc="-1">
                <a:solidFill>
                  <a:srgbClr val="00B050"/>
                </a:solidFill>
                <a:latin typeface="Calibri"/>
                <a:ea typeface="DejaVu Sans"/>
              </a:rPr>
              <a:t>Problème oral</a:t>
            </a:r>
            <a:endParaRPr lang="fr-FR" sz="3200" spc="-1">
              <a:latin typeface="Arial"/>
            </a:endParaRPr>
          </a:p>
        </p:txBody>
      </p:sp>
      <p:sp>
        <p:nvSpPr>
          <p:cNvPr id="405" name="CustomShape 4"/>
          <p:cNvSpPr/>
          <p:nvPr/>
        </p:nvSpPr>
        <p:spPr>
          <a:xfrm>
            <a:off x="1655040" y="6435720"/>
            <a:ext cx="8915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pc="-1">
                <a:solidFill>
                  <a:srgbClr val="A6A6A6"/>
                </a:solidFill>
                <a:latin typeface="Calibri"/>
                <a:ea typeface="DejaVu Sans"/>
              </a:rPr>
              <a:t>Correction collective</a:t>
            </a:r>
            <a:endParaRPr lang="fr-FR" spc="-1">
              <a:latin typeface="Arial"/>
            </a:endParaRPr>
          </a:p>
        </p:txBody>
      </p:sp>
      <p:sp>
        <p:nvSpPr>
          <p:cNvPr id="406" name="CustomShape 5"/>
          <p:cNvSpPr/>
          <p:nvPr/>
        </p:nvSpPr>
        <p:spPr>
          <a:xfrm>
            <a:off x="1929000" y="1868760"/>
            <a:ext cx="8367480" cy="1383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00B050"/>
                </a:solidFill>
                <a:latin typeface="Calibri"/>
                <a:ea typeface="DejaVu Sans"/>
              </a:rPr>
              <a:t>J’ai commandé un livre sur un site internet le lundi à 18 heures. Le site m’indique que je serai livré dans 35h. </a:t>
            </a:r>
            <a:endParaRPr lang="fr-FR" sz="28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1" spc="-1">
                <a:solidFill>
                  <a:srgbClr val="00B050"/>
                </a:solidFill>
                <a:latin typeface="Calibri"/>
                <a:ea typeface="DejaVu Sans"/>
              </a:rPr>
              <a:t>Quel jour et à quelle heure le livre va-t-il arriver?</a:t>
            </a:r>
            <a:endParaRPr lang="fr-FR" sz="2800" spc="-1">
              <a:latin typeface="Arial"/>
            </a:endParaRPr>
          </a:p>
        </p:txBody>
      </p:sp>
      <p:pic>
        <p:nvPicPr>
          <p:cNvPr id="407" name="Image 15"/>
          <p:cNvPicPr/>
          <p:nvPr/>
        </p:nvPicPr>
        <p:blipFill>
          <a:blip r:embed="rId2"/>
          <a:stretch/>
        </p:blipFill>
        <p:spPr>
          <a:xfrm>
            <a:off x="6972600" y="806040"/>
            <a:ext cx="1048320" cy="796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 xmlns:p15="http://schemas.microsoft.com/office/powerpoint/2012/main">
      <p:transition spd="slow">
        <p:cover dir="d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roup 1"/>
          <p:cNvGrpSpPr/>
          <p:nvPr/>
        </p:nvGrpSpPr>
        <p:grpSpPr>
          <a:xfrm>
            <a:off x="1524000" y="190440"/>
            <a:ext cx="8837280" cy="3237840"/>
            <a:chOff x="0" y="190440"/>
            <a:chExt cx="8837280" cy="3237840"/>
          </a:xfrm>
        </p:grpSpPr>
        <p:pic>
          <p:nvPicPr>
            <p:cNvPr id="437" name="Image 1"/>
            <p:cNvPicPr/>
            <p:nvPr/>
          </p:nvPicPr>
          <p:blipFill>
            <a:blip r:embed="rId2"/>
            <a:stretch/>
          </p:blipFill>
          <p:spPr>
            <a:xfrm>
              <a:off x="0" y="190440"/>
              <a:ext cx="4304880" cy="3237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438" name="CustomShape 2"/>
            <p:cNvSpPr/>
            <p:nvPr/>
          </p:nvSpPr>
          <p:spPr>
            <a:xfrm rot="10800000">
              <a:off x="7475400" y="394560"/>
              <a:ext cx="1361880" cy="116676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439" name="CustomShape 3"/>
          <p:cNvSpPr/>
          <p:nvPr/>
        </p:nvSpPr>
        <p:spPr>
          <a:xfrm>
            <a:off x="2220960" y="3036240"/>
            <a:ext cx="3297240" cy="521766"/>
          </a:xfrm>
          <a:prstGeom prst="rect">
            <a:avLst/>
          </a:prstGeom>
          <a:gradFill rotWithShape="0"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800" spc="-1">
                <a:solidFill>
                  <a:srgbClr val="FFFFFF"/>
                </a:solidFill>
                <a:latin typeface="Calibri"/>
                <a:ea typeface="DejaVu Sans"/>
              </a:rPr>
              <a:t>Activités ritualisées</a:t>
            </a:r>
            <a:endParaRPr lang="fr-FR" sz="2800" spc="-1">
              <a:latin typeface="Arial"/>
            </a:endParaRPr>
          </a:p>
        </p:txBody>
      </p:sp>
      <p:pic>
        <p:nvPicPr>
          <p:cNvPr id="440" name="Image 5"/>
          <p:cNvPicPr/>
          <p:nvPr/>
        </p:nvPicPr>
        <p:blipFill>
          <a:blip r:embed="rId3"/>
          <a:stretch/>
        </p:blipFill>
        <p:spPr>
          <a:xfrm>
            <a:off x="6673080" y="2238840"/>
            <a:ext cx="3070800" cy="2517480"/>
          </a:xfrm>
          <a:prstGeom prst="rect">
            <a:avLst/>
          </a:prstGeom>
          <a:ln>
            <a:noFill/>
          </a:ln>
        </p:spPr>
      </p:pic>
      <p:sp>
        <p:nvSpPr>
          <p:cNvPr id="441" name="CustomShape 4"/>
          <p:cNvSpPr/>
          <p:nvPr/>
        </p:nvSpPr>
        <p:spPr>
          <a:xfrm>
            <a:off x="7019400" y="5280840"/>
            <a:ext cx="2724840" cy="521766"/>
          </a:xfrm>
          <a:prstGeom prst="rect">
            <a:avLst/>
          </a:prstGeom>
          <a:gradFill rotWithShape="0">
            <a:gsLst>
              <a:gs pos="0">
                <a:srgbClr val="D03F3B"/>
              </a:gs>
              <a:gs pos="100000">
                <a:srgbClr val="FFA7A4"/>
              </a:gs>
            </a:gsLst>
            <a:lin ang="16200000"/>
          </a:gra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800" spc="-1">
                <a:solidFill>
                  <a:srgbClr val="FFFFFF"/>
                </a:solidFill>
                <a:latin typeface="Calibri"/>
                <a:ea typeface="DejaVu Sans"/>
              </a:rPr>
              <a:t>Calcul mental</a:t>
            </a:r>
            <a:endParaRPr lang="fr-FR" sz="2800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 xmlns:p15="http://schemas.microsoft.com/office/powerpoint/2012/main">
      <p:transition spd="slow">
        <p:cover dir="d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2"/>
          <p:cNvSpPr/>
          <p:nvPr/>
        </p:nvSpPr>
        <p:spPr>
          <a:xfrm rot="16200000">
            <a:off x="101280" y="4869000"/>
            <a:ext cx="3362040" cy="515160"/>
          </a:xfrm>
          <a:prstGeom prst="rect">
            <a:avLst/>
          </a:prstGeom>
          <a:gradFill rotWithShape="0">
            <a:gsLst>
              <a:gs pos="0">
                <a:srgbClr val="FF943D"/>
              </a:gs>
              <a:gs pos="100000">
                <a:srgbClr val="FFD2BC"/>
              </a:gs>
            </a:gsLst>
            <a:lin ang="108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spcBef>
                <a:spcPts val="479"/>
              </a:spcBef>
            </a:pPr>
            <a:r>
              <a:rPr lang="fr-FR" sz="2400" b="1" spc="-1">
                <a:solidFill>
                  <a:srgbClr val="FFFFFF"/>
                </a:solidFill>
                <a:latin typeface="Calibri"/>
                <a:ea typeface="DejaVu Sans"/>
              </a:rPr>
              <a:t>CM2</a:t>
            </a:r>
            <a:endParaRPr lang="fr-FR" sz="2400" spc="-1">
              <a:latin typeface="Arial"/>
            </a:endParaRPr>
          </a:p>
        </p:txBody>
      </p:sp>
      <p:pic>
        <p:nvPicPr>
          <p:cNvPr id="103" name="Image 2"/>
          <p:cNvPicPr/>
          <p:nvPr/>
        </p:nvPicPr>
        <p:blipFill>
          <a:blip r:embed="rId2"/>
          <a:srcRect r="3651"/>
          <a:stretch/>
        </p:blipFill>
        <p:spPr>
          <a:xfrm>
            <a:off x="4992240" y="784800"/>
            <a:ext cx="5680080" cy="5695200"/>
          </a:xfrm>
          <a:prstGeom prst="rect">
            <a:avLst/>
          </a:prstGeom>
          <a:ln>
            <a:noFill/>
          </a:ln>
        </p:spPr>
      </p:pic>
      <p:sp>
        <p:nvSpPr>
          <p:cNvPr id="104" name="CustomShape 3"/>
          <p:cNvSpPr/>
          <p:nvPr/>
        </p:nvSpPr>
        <p:spPr>
          <a:xfrm>
            <a:off x="2075160" y="0"/>
            <a:ext cx="2509560" cy="1814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FF0000"/>
                </a:solidFill>
                <a:latin typeface="Arial"/>
                <a:ea typeface="DejaVu Sans"/>
              </a:rPr>
              <a:t>Rouge</a:t>
            </a:r>
            <a:r>
              <a:rPr lang="fr-FR" sz="2800" spc="-1">
                <a:solidFill>
                  <a:srgbClr val="000000"/>
                </a:solidFill>
                <a:latin typeface="Arial"/>
                <a:ea typeface="DejaVu Sans"/>
              </a:rPr>
              <a:t>: 10</a:t>
            </a:r>
            <a:endParaRPr lang="fr-FR" sz="28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92D050"/>
                </a:solidFill>
                <a:latin typeface="Arial"/>
                <a:ea typeface="DejaVu Sans"/>
              </a:rPr>
              <a:t>Vert</a:t>
            </a:r>
            <a:r>
              <a:rPr lang="fr-FR" sz="2800" spc="-1">
                <a:solidFill>
                  <a:srgbClr val="000000"/>
                </a:solidFill>
                <a:latin typeface="Arial"/>
                <a:ea typeface="DejaVu Sans"/>
              </a:rPr>
              <a:t>: 1</a:t>
            </a:r>
            <a:endParaRPr lang="fr-FR" sz="28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00B0F0"/>
                </a:solidFill>
                <a:latin typeface="Arial"/>
                <a:ea typeface="DejaVu Sans"/>
              </a:rPr>
              <a:t>Bleu</a:t>
            </a:r>
            <a:r>
              <a:rPr lang="fr-FR" sz="2800" spc="-1">
                <a:solidFill>
                  <a:srgbClr val="000000"/>
                </a:solidFill>
                <a:latin typeface="Arial"/>
                <a:ea typeface="DejaVu Sans"/>
              </a:rPr>
              <a:t>: 0,5</a:t>
            </a:r>
            <a:endParaRPr lang="fr-FR" sz="28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FFC000"/>
                </a:solidFill>
                <a:latin typeface="Arial"/>
                <a:ea typeface="DejaVu Sans"/>
              </a:rPr>
              <a:t>Jaune</a:t>
            </a:r>
            <a:r>
              <a:rPr lang="fr-FR" sz="2800" spc="-1">
                <a:solidFill>
                  <a:srgbClr val="000000"/>
                </a:solidFill>
                <a:latin typeface="Arial"/>
                <a:ea typeface="DejaVu Sans"/>
              </a:rPr>
              <a:t>: 0,1</a:t>
            </a:r>
            <a:endParaRPr lang="fr-FR" sz="2800" spc="-1">
              <a:latin typeface="Arial"/>
            </a:endParaRPr>
          </a:p>
        </p:txBody>
      </p:sp>
      <p:sp>
        <p:nvSpPr>
          <p:cNvPr id="105" name="CustomShape 4"/>
          <p:cNvSpPr/>
          <p:nvPr/>
        </p:nvSpPr>
        <p:spPr>
          <a:xfrm>
            <a:off x="5816280" y="0"/>
            <a:ext cx="403200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600" spc="-1">
                <a:solidFill>
                  <a:srgbClr val="00B050"/>
                </a:solidFill>
                <a:latin typeface="Calibri"/>
                <a:ea typeface="DejaVu Sans"/>
              </a:rPr>
              <a:t>Jeu de la cible</a:t>
            </a:r>
            <a:endParaRPr lang="fr-FR" sz="3600" spc="-1">
              <a:latin typeface="Arial"/>
            </a:endParaRPr>
          </a:p>
        </p:txBody>
      </p:sp>
      <p:sp>
        <p:nvSpPr>
          <p:cNvPr id="106" name="CustomShape 5"/>
          <p:cNvSpPr/>
          <p:nvPr/>
        </p:nvSpPr>
        <p:spPr>
          <a:xfrm>
            <a:off x="2057520" y="3444840"/>
            <a:ext cx="2509560" cy="1814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FF0000"/>
                </a:solidFill>
                <a:latin typeface="Arial"/>
                <a:ea typeface="DejaVu Sans"/>
              </a:rPr>
              <a:t>Rouge</a:t>
            </a:r>
            <a:r>
              <a:rPr lang="fr-FR" sz="2800" spc="-1">
                <a:solidFill>
                  <a:srgbClr val="000000"/>
                </a:solidFill>
                <a:latin typeface="Arial"/>
                <a:ea typeface="DejaVu Sans"/>
              </a:rPr>
              <a:t>: 10</a:t>
            </a:r>
            <a:endParaRPr lang="fr-FR" sz="28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92D050"/>
                </a:solidFill>
                <a:latin typeface="Arial"/>
                <a:ea typeface="DejaVu Sans"/>
              </a:rPr>
              <a:t>Vert</a:t>
            </a:r>
            <a:r>
              <a:rPr lang="fr-FR" sz="2800" spc="-1">
                <a:solidFill>
                  <a:srgbClr val="000000"/>
                </a:solidFill>
                <a:latin typeface="Arial"/>
                <a:ea typeface="DejaVu Sans"/>
              </a:rPr>
              <a:t>: 1</a:t>
            </a:r>
            <a:endParaRPr lang="fr-FR" sz="28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00B0F0"/>
                </a:solidFill>
                <a:latin typeface="Arial"/>
                <a:ea typeface="DejaVu Sans"/>
              </a:rPr>
              <a:t>Bleu</a:t>
            </a:r>
            <a:r>
              <a:rPr lang="fr-FR" sz="2800" spc="-1">
                <a:solidFill>
                  <a:srgbClr val="000000"/>
                </a:solidFill>
                <a:latin typeface="Arial"/>
                <a:ea typeface="DejaVu Sans"/>
              </a:rPr>
              <a:t>: 0,2</a:t>
            </a:r>
            <a:endParaRPr lang="fr-FR" sz="28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FFC000"/>
                </a:solidFill>
                <a:latin typeface="Arial"/>
                <a:ea typeface="DejaVu Sans"/>
              </a:rPr>
              <a:t>Jaune</a:t>
            </a:r>
            <a:r>
              <a:rPr lang="fr-FR" sz="2800" spc="-1">
                <a:solidFill>
                  <a:srgbClr val="000000"/>
                </a:solidFill>
                <a:latin typeface="Arial"/>
                <a:ea typeface="DejaVu Sans"/>
              </a:rPr>
              <a:t>: 0,02</a:t>
            </a:r>
            <a:endParaRPr lang="fr-FR" sz="2800" spc="-1">
              <a:latin typeface="Arial"/>
            </a:endParaRPr>
          </a:p>
        </p:txBody>
      </p:sp>
      <p:sp>
        <p:nvSpPr>
          <p:cNvPr id="107" name="CustomShape 6"/>
          <p:cNvSpPr/>
          <p:nvPr/>
        </p:nvSpPr>
        <p:spPr>
          <a:xfrm>
            <a:off x="2092800" y="1774800"/>
            <a:ext cx="288144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4BACC6"/>
                </a:solidFill>
                <a:latin typeface="Calibri"/>
                <a:ea typeface="DejaVu Sans"/>
              </a:rPr>
              <a:t>11,6 en 4 marques</a:t>
            </a:r>
            <a:endParaRPr lang="fr-FR" sz="2800" spc="-1">
              <a:latin typeface="Arial"/>
            </a:endParaRPr>
          </a:p>
        </p:txBody>
      </p:sp>
      <p:sp>
        <p:nvSpPr>
          <p:cNvPr id="108" name="CustomShape 7"/>
          <p:cNvSpPr/>
          <p:nvPr/>
        </p:nvSpPr>
        <p:spPr>
          <a:xfrm>
            <a:off x="2092800" y="2188800"/>
            <a:ext cx="288144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4BACC6"/>
                </a:solidFill>
                <a:latin typeface="Calibri"/>
                <a:ea typeface="DejaVu Sans"/>
              </a:rPr>
              <a:t>1,8 en 5 marques</a:t>
            </a:r>
            <a:endParaRPr lang="fr-FR" sz="2800" spc="-1">
              <a:latin typeface="Arial"/>
            </a:endParaRPr>
          </a:p>
        </p:txBody>
      </p:sp>
      <p:sp>
        <p:nvSpPr>
          <p:cNvPr id="109" name="CustomShape 8"/>
          <p:cNvSpPr/>
          <p:nvPr/>
        </p:nvSpPr>
        <p:spPr>
          <a:xfrm>
            <a:off x="2057520" y="2667600"/>
            <a:ext cx="288144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4BACC6"/>
                </a:solidFill>
                <a:latin typeface="Calibri"/>
                <a:ea typeface="DejaVu Sans"/>
              </a:rPr>
              <a:t>2,7 en 5 marques</a:t>
            </a:r>
            <a:endParaRPr lang="fr-FR" sz="2800" spc="-1">
              <a:latin typeface="Arial"/>
            </a:endParaRPr>
          </a:p>
        </p:txBody>
      </p:sp>
      <p:sp>
        <p:nvSpPr>
          <p:cNvPr id="110" name="CustomShape 9"/>
          <p:cNvSpPr/>
          <p:nvPr/>
        </p:nvSpPr>
        <p:spPr>
          <a:xfrm>
            <a:off x="2075160" y="5326200"/>
            <a:ext cx="321012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F79646"/>
                </a:solidFill>
                <a:latin typeface="Calibri"/>
                <a:ea typeface="DejaVu Sans"/>
              </a:rPr>
              <a:t>11,22 en 4 marques</a:t>
            </a:r>
            <a:endParaRPr lang="fr-FR" sz="2800" spc="-1">
              <a:latin typeface="Arial"/>
            </a:endParaRPr>
          </a:p>
        </p:txBody>
      </p:sp>
      <p:sp>
        <p:nvSpPr>
          <p:cNvPr id="111" name="CustomShape 10"/>
          <p:cNvSpPr/>
          <p:nvPr/>
        </p:nvSpPr>
        <p:spPr>
          <a:xfrm>
            <a:off x="2075160" y="5740200"/>
            <a:ext cx="288144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F79646"/>
                </a:solidFill>
                <a:latin typeface="Calibri"/>
                <a:ea typeface="DejaVu Sans"/>
              </a:rPr>
              <a:t>2,64 en 7 marques</a:t>
            </a:r>
            <a:endParaRPr lang="fr-FR" sz="2800" spc="-1">
              <a:latin typeface="Arial"/>
            </a:endParaRPr>
          </a:p>
        </p:txBody>
      </p:sp>
      <p:sp>
        <p:nvSpPr>
          <p:cNvPr id="112" name="CustomShape 11"/>
          <p:cNvSpPr/>
          <p:nvPr/>
        </p:nvSpPr>
        <p:spPr>
          <a:xfrm>
            <a:off x="2039880" y="6219000"/>
            <a:ext cx="353664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F79646"/>
                </a:solidFill>
                <a:latin typeface="Calibri"/>
                <a:ea typeface="DejaVu Sans"/>
              </a:rPr>
              <a:t>20,82 en 7 marques</a:t>
            </a:r>
            <a:endParaRPr lang="fr-FR" sz="2800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 xmlns:p15="http://schemas.microsoft.com/office/powerpoint/2012/main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CustomShape 2"/>
          <p:cNvSpPr/>
          <p:nvPr/>
        </p:nvSpPr>
        <p:spPr>
          <a:xfrm>
            <a:off x="6169080" y="134280"/>
            <a:ext cx="4040640" cy="515160"/>
          </a:xfrm>
          <a:prstGeom prst="rect">
            <a:avLst/>
          </a:prstGeom>
          <a:gradFill rotWithShape="0"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spcBef>
                <a:spcPts val="479"/>
              </a:spcBef>
            </a:pPr>
            <a:r>
              <a:rPr lang="fr-FR" sz="2400" b="1" spc="-1">
                <a:solidFill>
                  <a:srgbClr val="FFFFFF"/>
                </a:solidFill>
                <a:latin typeface="Calibri"/>
                <a:ea typeface="DejaVu Sans"/>
              </a:rPr>
              <a:t>CM2</a:t>
            </a:r>
            <a:endParaRPr lang="fr-FR" sz="2400" spc="-1">
              <a:latin typeface="Arial"/>
            </a:endParaRPr>
          </a:p>
        </p:txBody>
      </p:sp>
      <p:sp>
        <p:nvSpPr>
          <p:cNvPr id="444" name="CustomShape 3"/>
          <p:cNvSpPr/>
          <p:nvPr/>
        </p:nvSpPr>
        <p:spPr>
          <a:xfrm>
            <a:off x="4531080" y="844561"/>
            <a:ext cx="403200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spc="-1">
                <a:solidFill>
                  <a:srgbClr val="00B050"/>
                </a:solidFill>
                <a:latin typeface="Calibri"/>
                <a:ea typeface="DejaVu Sans"/>
              </a:rPr>
              <a:t>Complète.</a:t>
            </a:r>
            <a:endParaRPr lang="fr-FR" sz="3200" spc="-1">
              <a:latin typeface="Arial"/>
            </a:endParaRPr>
          </a:p>
        </p:txBody>
      </p:sp>
      <p:pic>
        <p:nvPicPr>
          <p:cNvPr id="445" name="Image 7"/>
          <p:cNvPicPr/>
          <p:nvPr/>
        </p:nvPicPr>
        <p:blipFill>
          <a:blip r:embed="rId2"/>
          <a:stretch/>
        </p:blipFill>
        <p:spPr>
          <a:xfrm>
            <a:off x="6525480" y="804240"/>
            <a:ext cx="1233720" cy="937080"/>
          </a:xfrm>
          <a:prstGeom prst="rect">
            <a:avLst/>
          </a:prstGeom>
          <a:ln>
            <a:noFill/>
          </a:ln>
        </p:spPr>
      </p:pic>
      <p:sp>
        <p:nvSpPr>
          <p:cNvPr id="446" name="CustomShape 4"/>
          <p:cNvSpPr/>
          <p:nvPr/>
        </p:nvSpPr>
        <p:spPr>
          <a:xfrm>
            <a:off x="2085240" y="2230921"/>
            <a:ext cx="317376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spc="-1">
                <a:solidFill>
                  <a:srgbClr val="4BACC6"/>
                </a:solidFill>
                <a:latin typeface="Calibri"/>
                <a:ea typeface="DejaVu Sans"/>
              </a:rPr>
              <a:t>1 jour = … heures</a:t>
            </a:r>
            <a:endParaRPr lang="fr-FR" sz="3200" spc="-1">
              <a:latin typeface="Arial"/>
            </a:endParaRPr>
          </a:p>
        </p:txBody>
      </p:sp>
      <p:sp>
        <p:nvSpPr>
          <p:cNvPr id="447" name="CustomShape 5"/>
          <p:cNvSpPr/>
          <p:nvPr/>
        </p:nvSpPr>
        <p:spPr>
          <a:xfrm>
            <a:off x="2085240" y="3324961"/>
            <a:ext cx="355284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spc="-1">
                <a:solidFill>
                  <a:srgbClr val="4BACC6"/>
                </a:solidFill>
                <a:latin typeface="Calibri"/>
                <a:ea typeface="DejaVu Sans"/>
              </a:rPr>
              <a:t>1 semaine = … jours</a:t>
            </a:r>
            <a:endParaRPr lang="fr-FR" sz="3200" spc="-1">
              <a:latin typeface="Arial"/>
            </a:endParaRPr>
          </a:p>
        </p:txBody>
      </p:sp>
      <p:sp>
        <p:nvSpPr>
          <p:cNvPr id="448" name="CustomShape 6"/>
          <p:cNvSpPr/>
          <p:nvPr/>
        </p:nvSpPr>
        <p:spPr>
          <a:xfrm>
            <a:off x="6597480" y="2230921"/>
            <a:ext cx="355284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spc="-1">
                <a:solidFill>
                  <a:srgbClr val="F79646"/>
                </a:solidFill>
                <a:latin typeface="Calibri"/>
                <a:ea typeface="DejaVu Sans"/>
              </a:rPr>
              <a:t>1 heure = … minutes</a:t>
            </a:r>
            <a:endParaRPr lang="fr-FR" sz="3200" spc="-1">
              <a:latin typeface="Arial"/>
            </a:endParaRPr>
          </a:p>
        </p:txBody>
      </p:sp>
      <p:sp>
        <p:nvSpPr>
          <p:cNvPr id="449" name="CustomShape 7"/>
          <p:cNvSpPr/>
          <p:nvPr/>
        </p:nvSpPr>
        <p:spPr>
          <a:xfrm>
            <a:off x="6597480" y="3324961"/>
            <a:ext cx="406980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spc="-1">
                <a:solidFill>
                  <a:srgbClr val="F79646"/>
                </a:solidFill>
                <a:latin typeface="Calibri"/>
                <a:ea typeface="DejaVu Sans"/>
              </a:rPr>
              <a:t>1 minute = … secondes</a:t>
            </a:r>
            <a:endParaRPr lang="fr-FR" sz="3200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 xmlns:p15="http://schemas.microsoft.com/office/powerpoint/2012/main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CustomShape 2"/>
          <p:cNvSpPr/>
          <p:nvPr/>
        </p:nvSpPr>
        <p:spPr>
          <a:xfrm>
            <a:off x="6169080" y="134280"/>
            <a:ext cx="4040640" cy="515160"/>
          </a:xfrm>
          <a:prstGeom prst="rect">
            <a:avLst/>
          </a:prstGeom>
          <a:gradFill rotWithShape="0"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spcBef>
                <a:spcPts val="479"/>
              </a:spcBef>
            </a:pPr>
            <a:r>
              <a:rPr lang="fr-FR" sz="2400" b="1" spc="-1">
                <a:solidFill>
                  <a:srgbClr val="FFFFFF"/>
                </a:solidFill>
                <a:latin typeface="Calibri"/>
                <a:ea typeface="DejaVu Sans"/>
              </a:rPr>
              <a:t>CM2</a:t>
            </a:r>
            <a:endParaRPr lang="fr-FR" sz="2400" spc="-1">
              <a:latin typeface="Arial"/>
            </a:endParaRPr>
          </a:p>
        </p:txBody>
      </p:sp>
      <p:sp>
        <p:nvSpPr>
          <p:cNvPr id="452" name="CustomShape 3"/>
          <p:cNvSpPr/>
          <p:nvPr/>
        </p:nvSpPr>
        <p:spPr>
          <a:xfrm>
            <a:off x="3672840" y="888121"/>
            <a:ext cx="403200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spc="-1">
                <a:solidFill>
                  <a:srgbClr val="00B050"/>
                </a:solidFill>
                <a:latin typeface="Calibri"/>
                <a:ea typeface="DejaVu Sans"/>
              </a:rPr>
              <a:t>Convertis les durées.</a:t>
            </a:r>
            <a:endParaRPr lang="fr-FR" sz="3200" spc="-1">
              <a:latin typeface="Arial"/>
            </a:endParaRPr>
          </a:p>
        </p:txBody>
      </p:sp>
      <p:pic>
        <p:nvPicPr>
          <p:cNvPr id="453" name="Image 7"/>
          <p:cNvPicPr/>
          <p:nvPr/>
        </p:nvPicPr>
        <p:blipFill>
          <a:blip r:embed="rId2"/>
          <a:stretch/>
        </p:blipFill>
        <p:spPr>
          <a:xfrm>
            <a:off x="7331520" y="827280"/>
            <a:ext cx="1233720" cy="937080"/>
          </a:xfrm>
          <a:prstGeom prst="rect">
            <a:avLst/>
          </a:prstGeom>
          <a:ln>
            <a:noFill/>
          </a:ln>
        </p:spPr>
      </p:pic>
      <p:sp>
        <p:nvSpPr>
          <p:cNvPr id="454" name="CustomShape 4"/>
          <p:cNvSpPr/>
          <p:nvPr/>
        </p:nvSpPr>
        <p:spPr>
          <a:xfrm>
            <a:off x="6593880" y="1717201"/>
            <a:ext cx="355284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spc="-1">
                <a:solidFill>
                  <a:srgbClr val="F79646"/>
                </a:solidFill>
                <a:latin typeface="Calibri"/>
                <a:ea typeface="DejaVu Sans"/>
              </a:rPr>
              <a:t>1 min 18 s = … s</a:t>
            </a:r>
            <a:endParaRPr lang="fr-FR" sz="3200" spc="-1">
              <a:latin typeface="Arial"/>
            </a:endParaRPr>
          </a:p>
        </p:txBody>
      </p:sp>
      <p:sp>
        <p:nvSpPr>
          <p:cNvPr id="455" name="CustomShape 5"/>
          <p:cNvSpPr/>
          <p:nvPr/>
        </p:nvSpPr>
        <p:spPr>
          <a:xfrm>
            <a:off x="6597480" y="2609641"/>
            <a:ext cx="406980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spc="-1">
                <a:solidFill>
                  <a:srgbClr val="F79646"/>
                </a:solidFill>
                <a:latin typeface="Calibri"/>
                <a:ea typeface="DejaVu Sans"/>
              </a:rPr>
              <a:t>3 min 07 s = … s</a:t>
            </a:r>
            <a:endParaRPr lang="fr-FR" sz="3200" spc="-1">
              <a:latin typeface="Arial"/>
            </a:endParaRPr>
          </a:p>
        </p:txBody>
      </p:sp>
      <p:sp>
        <p:nvSpPr>
          <p:cNvPr id="456" name="CustomShape 6"/>
          <p:cNvSpPr/>
          <p:nvPr/>
        </p:nvSpPr>
        <p:spPr>
          <a:xfrm>
            <a:off x="6593880" y="3486961"/>
            <a:ext cx="355284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spc="-1">
                <a:solidFill>
                  <a:srgbClr val="F79646"/>
                </a:solidFill>
                <a:latin typeface="Calibri"/>
                <a:ea typeface="DejaVu Sans"/>
              </a:rPr>
              <a:t>2 h 40 min = … min</a:t>
            </a:r>
            <a:endParaRPr lang="fr-FR" sz="3200" spc="-1">
              <a:latin typeface="Arial"/>
            </a:endParaRPr>
          </a:p>
        </p:txBody>
      </p:sp>
      <p:sp>
        <p:nvSpPr>
          <p:cNvPr id="457" name="CustomShape 7"/>
          <p:cNvSpPr/>
          <p:nvPr/>
        </p:nvSpPr>
        <p:spPr>
          <a:xfrm>
            <a:off x="6593880" y="4374721"/>
            <a:ext cx="406980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spc="-1">
                <a:solidFill>
                  <a:srgbClr val="F79646"/>
                </a:solidFill>
                <a:latin typeface="Calibri"/>
                <a:ea typeface="DejaVu Sans"/>
              </a:rPr>
              <a:t>274 min = … h … min</a:t>
            </a:r>
            <a:endParaRPr lang="fr-FR" sz="3200" spc="-1">
              <a:latin typeface="Arial"/>
            </a:endParaRPr>
          </a:p>
        </p:txBody>
      </p:sp>
      <p:sp>
        <p:nvSpPr>
          <p:cNvPr id="458" name="CustomShape 8"/>
          <p:cNvSpPr/>
          <p:nvPr/>
        </p:nvSpPr>
        <p:spPr>
          <a:xfrm>
            <a:off x="6597480" y="5257081"/>
            <a:ext cx="383436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spc="-1">
                <a:solidFill>
                  <a:srgbClr val="F79646"/>
                </a:solidFill>
                <a:latin typeface="Calibri"/>
                <a:ea typeface="DejaVu Sans"/>
              </a:rPr>
              <a:t>111 min = … h … min</a:t>
            </a:r>
            <a:endParaRPr lang="fr-FR" sz="3200" spc="-1">
              <a:latin typeface="Arial"/>
            </a:endParaRPr>
          </a:p>
        </p:txBody>
      </p:sp>
      <p:sp>
        <p:nvSpPr>
          <p:cNvPr id="459" name="CustomShape 9"/>
          <p:cNvSpPr/>
          <p:nvPr/>
        </p:nvSpPr>
        <p:spPr>
          <a:xfrm>
            <a:off x="6597480" y="6139801"/>
            <a:ext cx="406980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spc="-1">
                <a:solidFill>
                  <a:srgbClr val="F79646"/>
                </a:solidFill>
                <a:latin typeface="Calibri"/>
                <a:ea typeface="DejaVu Sans"/>
              </a:rPr>
              <a:t>239 min = … h … min</a:t>
            </a:r>
            <a:endParaRPr lang="fr-FR" sz="3200" spc="-1">
              <a:latin typeface="Arial"/>
            </a:endParaRPr>
          </a:p>
        </p:txBody>
      </p:sp>
      <p:sp>
        <p:nvSpPr>
          <p:cNvPr id="460" name="CustomShape 10"/>
          <p:cNvSpPr/>
          <p:nvPr/>
        </p:nvSpPr>
        <p:spPr>
          <a:xfrm>
            <a:off x="1981200" y="1722241"/>
            <a:ext cx="355284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spc="-1">
                <a:solidFill>
                  <a:srgbClr val="4BACC6"/>
                </a:solidFill>
                <a:latin typeface="Calibri"/>
                <a:ea typeface="DejaVu Sans"/>
              </a:rPr>
              <a:t>8 min = … s</a:t>
            </a:r>
            <a:endParaRPr lang="fr-FR" sz="3200" spc="-1">
              <a:latin typeface="Arial"/>
            </a:endParaRPr>
          </a:p>
        </p:txBody>
      </p:sp>
      <p:sp>
        <p:nvSpPr>
          <p:cNvPr id="461" name="CustomShape 11"/>
          <p:cNvSpPr/>
          <p:nvPr/>
        </p:nvSpPr>
        <p:spPr>
          <a:xfrm>
            <a:off x="1985160" y="2614681"/>
            <a:ext cx="406980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spc="-1">
                <a:solidFill>
                  <a:srgbClr val="4BACC6"/>
                </a:solidFill>
                <a:latin typeface="Calibri"/>
                <a:ea typeface="DejaVu Sans"/>
              </a:rPr>
              <a:t>3 min = … s</a:t>
            </a:r>
            <a:endParaRPr lang="fr-FR" sz="3200" spc="-1">
              <a:latin typeface="Arial"/>
            </a:endParaRPr>
          </a:p>
        </p:txBody>
      </p:sp>
      <p:sp>
        <p:nvSpPr>
          <p:cNvPr id="462" name="CustomShape 12"/>
          <p:cNvSpPr/>
          <p:nvPr/>
        </p:nvSpPr>
        <p:spPr>
          <a:xfrm>
            <a:off x="1985160" y="3489121"/>
            <a:ext cx="355284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spc="-1">
                <a:solidFill>
                  <a:srgbClr val="4BACC6"/>
                </a:solidFill>
                <a:latin typeface="Calibri"/>
                <a:ea typeface="DejaVu Sans"/>
              </a:rPr>
              <a:t>2 h = … min</a:t>
            </a:r>
            <a:endParaRPr lang="fr-FR" sz="3200" spc="-1">
              <a:latin typeface="Arial"/>
            </a:endParaRPr>
          </a:p>
        </p:txBody>
      </p:sp>
      <p:sp>
        <p:nvSpPr>
          <p:cNvPr id="463" name="CustomShape 13"/>
          <p:cNvSpPr/>
          <p:nvPr/>
        </p:nvSpPr>
        <p:spPr>
          <a:xfrm>
            <a:off x="1981200" y="4379761"/>
            <a:ext cx="406980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spc="-1">
                <a:solidFill>
                  <a:srgbClr val="4BACC6"/>
                </a:solidFill>
                <a:latin typeface="Calibri"/>
                <a:ea typeface="DejaVu Sans"/>
              </a:rPr>
              <a:t>12 h = … min</a:t>
            </a:r>
            <a:endParaRPr lang="fr-FR" sz="3200" spc="-1">
              <a:latin typeface="Arial"/>
            </a:endParaRPr>
          </a:p>
        </p:txBody>
      </p:sp>
      <p:sp>
        <p:nvSpPr>
          <p:cNvPr id="464" name="CustomShape 14"/>
          <p:cNvSpPr/>
          <p:nvPr/>
        </p:nvSpPr>
        <p:spPr>
          <a:xfrm>
            <a:off x="1985160" y="5262121"/>
            <a:ext cx="383436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spc="-1">
                <a:solidFill>
                  <a:srgbClr val="4BACC6"/>
                </a:solidFill>
                <a:latin typeface="Calibri"/>
                <a:ea typeface="DejaVu Sans"/>
              </a:rPr>
              <a:t>7 jours = … h</a:t>
            </a:r>
            <a:endParaRPr lang="fr-FR" sz="3200" spc="-1">
              <a:latin typeface="Arial"/>
            </a:endParaRPr>
          </a:p>
        </p:txBody>
      </p:sp>
      <p:sp>
        <p:nvSpPr>
          <p:cNvPr id="465" name="CustomShape 15"/>
          <p:cNvSpPr/>
          <p:nvPr/>
        </p:nvSpPr>
        <p:spPr>
          <a:xfrm>
            <a:off x="1985160" y="6144481"/>
            <a:ext cx="406980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spc="-1">
                <a:solidFill>
                  <a:srgbClr val="4BACC6"/>
                </a:solidFill>
                <a:latin typeface="Calibri"/>
                <a:ea typeface="DejaVu Sans"/>
              </a:rPr>
              <a:t>10 jours = … h</a:t>
            </a:r>
            <a:endParaRPr lang="fr-FR" sz="3200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 xmlns:p15="http://schemas.microsoft.com/office/powerpoint/2012/main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Image 2"/>
          <p:cNvPicPr/>
          <p:nvPr/>
        </p:nvPicPr>
        <p:blipFill>
          <a:blip r:embed="rId2"/>
          <a:stretch/>
        </p:blipFill>
        <p:spPr>
          <a:xfrm>
            <a:off x="1524000" y="0"/>
            <a:ext cx="9143280" cy="685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CustomShape 2"/>
          <p:cNvSpPr/>
          <p:nvPr/>
        </p:nvSpPr>
        <p:spPr>
          <a:xfrm>
            <a:off x="6169080" y="134280"/>
            <a:ext cx="4040640" cy="515160"/>
          </a:xfrm>
          <a:prstGeom prst="rect">
            <a:avLst/>
          </a:prstGeom>
          <a:gradFill rotWithShape="0"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spcBef>
                <a:spcPts val="479"/>
              </a:spcBef>
            </a:pPr>
            <a:r>
              <a:rPr lang="fr-FR" sz="2400" b="1" spc="-1">
                <a:solidFill>
                  <a:srgbClr val="FFFFFF"/>
                </a:solidFill>
                <a:latin typeface="Calibri"/>
                <a:ea typeface="DejaVu Sans"/>
              </a:rPr>
              <a:t>CM2</a:t>
            </a:r>
            <a:endParaRPr lang="fr-FR" sz="2400" spc="-1">
              <a:latin typeface="Arial"/>
            </a:endParaRPr>
          </a:p>
        </p:txBody>
      </p:sp>
      <p:sp>
        <p:nvSpPr>
          <p:cNvPr id="479" name="CustomShape 3"/>
          <p:cNvSpPr/>
          <p:nvPr/>
        </p:nvSpPr>
        <p:spPr>
          <a:xfrm>
            <a:off x="3672120" y="889561"/>
            <a:ext cx="403200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00" spc="-1">
                <a:solidFill>
                  <a:srgbClr val="00B050"/>
                </a:solidFill>
                <a:latin typeface="Calibri"/>
                <a:ea typeface="DejaVu Sans"/>
              </a:rPr>
              <a:t>Problème oral</a:t>
            </a:r>
            <a:endParaRPr lang="fr-FR" sz="3200" spc="-1">
              <a:latin typeface="Arial"/>
            </a:endParaRPr>
          </a:p>
        </p:txBody>
      </p:sp>
      <p:sp>
        <p:nvSpPr>
          <p:cNvPr id="480" name="CustomShape 4"/>
          <p:cNvSpPr/>
          <p:nvPr/>
        </p:nvSpPr>
        <p:spPr>
          <a:xfrm>
            <a:off x="1655040" y="6435720"/>
            <a:ext cx="8915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pc="-1">
                <a:solidFill>
                  <a:srgbClr val="A6A6A6"/>
                </a:solidFill>
                <a:latin typeface="Calibri"/>
                <a:ea typeface="DejaVu Sans"/>
              </a:rPr>
              <a:t>Correction collective</a:t>
            </a:r>
            <a:endParaRPr lang="fr-FR" spc="-1">
              <a:latin typeface="Arial"/>
            </a:endParaRPr>
          </a:p>
        </p:txBody>
      </p:sp>
      <p:sp>
        <p:nvSpPr>
          <p:cNvPr id="481" name="CustomShape 5"/>
          <p:cNvSpPr/>
          <p:nvPr/>
        </p:nvSpPr>
        <p:spPr>
          <a:xfrm>
            <a:off x="1524000" y="1621081"/>
            <a:ext cx="4496400" cy="2245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4BACC6"/>
                </a:solidFill>
                <a:latin typeface="Calibri"/>
                <a:ea typeface="DejaVu Sans"/>
              </a:rPr>
              <a:t>Pour remplir la piscine des enfants de 200 L, les parents ont versé 25 seaux.</a:t>
            </a:r>
            <a:endParaRPr lang="fr-FR" sz="28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1" spc="-1">
                <a:solidFill>
                  <a:srgbClr val="4BACC6"/>
                </a:solidFill>
                <a:latin typeface="Calibri"/>
                <a:ea typeface="DejaVu Sans"/>
              </a:rPr>
              <a:t>Quelle est la capacité d’un seau?</a:t>
            </a:r>
            <a:endParaRPr lang="fr-FR" sz="2800" spc="-1">
              <a:latin typeface="Arial"/>
            </a:endParaRPr>
          </a:p>
        </p:txBody>
      </p:sp>
      <p:sp>
        <p:nvSpPr>
          <p:cNvPr id="482" name="CustomShape 6"/>
          <p:cNvSpPr/>
          <p:nvPr/>
        </p:nvSpPr>
        <p:spPr>
          <a:xfrm>
            <a:off x="6074400" y="1621080"/>
            <a:ext cx="4496400" cy="26762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F79646"/>
                </a:solidFill>
                <a:latin typeface="Calibri"/>
                <a:ea typeface="DejaVu Sans"/>
              </a:rPr>
              <a:t>Pour remplir la piscine des enfants de 600 L, les parents ont laissé le tuyau d’arrosage pendant 5 heures.</a:t>
            </a:r>
            <a:endParaRPr lang="fr-FR" sz="28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1" spc="-1">
                <a:solidFill>
                  <a:srgbClr val="F79646"/>
                </a:solidFill>
                <a:latin typeface="Calibri"/>
                <a:ea typeface="DejaVu Sans"/>
              </a:rPr>
              <a:t>Quelle quantité d’eau a coulé chaque minute?</a:t>
            </a:r>
            <a:endParaRPr lang="fr-FR" sz="2800" spc="-1">
              <a:latin typeface="Arial"/>
            </a:endParaRPr>
          </a:p>
        </p:txBody>
      </p:sp>
      <p:pic>
        <p:nvPicPr>
          <p:cNvPr id="483" name="Image 15"/>
          <p:cNvPicPr/>
          <p:nvPr/>
        </p:nvPicPr>
        <p:blipFill>
          <a:blip r:embed="rId2"/>
          <a:stretch/>
        </p:blipFill>
        <p:spPr>
          <a:xfrm>
            <a:off x="6972600" y="816480"/>
            <a:ext cx="1048320" cy="796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 xmlns:p15="http://schemas.microsoft.com/office/powerpoint/2012/main">
      <p:transition spd="slow">
        <p:cover dir="d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roup 1"/>
          <p:cNvGrpSpPr/>
          <p:nvPr/>
        </p:nvGrpSpPr>
        <p:grpSpPr>
          <a:xfrm>
            <a:off x="1524000" y="190440"/>
            <a:ext cx="8837280" cy="3237840"/>
            <a:chOff x="0" y="190440"/>
            <a:chExt cx="8837280" cy="3237840"/>
          </a:xfrm>
        </p:grpSpPr>
        <p:pic>
          <p:nvPicPr>
            <p:cNvPr id="530" name="Image 1"/>
            <p:cNvPicPr/>
            <p:nvPr/>
          </p:nvPicPr>
          <p:blipFill>
            <a:blip r:embed="rId2"/>
            <a:stretch/>
          </p:blipFill>
          <p:spPr>
            <a:xfrm>
              <a:off x="0" y="190440"/>
              <a:ext cx="4304880" cy="3237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531" name="CustomShape 2"/>
            <p:cNvSpPr/>
            <p:nvPr/>
          </p:nvSpPr>
          <p:spPr>
            <a:xfrm rot="10800000">
              <a:off x="7475400" y="394560"/>
              <a:ext cx="1361880" cy="116676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532" name="CustomShape 3"/>
          <p:cNvSpPr/>
          <p:nvPr/>
        </p:nvSpPr>
        <p:spPr>
          <a:xfrm>
            <a:off x="2220960" y="3036240"/>
            <a:ext cx="3297240" cy="521766"/>
          </a:xfrm>
          <a:prstGeom prst="rect">
            <a:avLst/>
          </a:prstGeom>
          <a:gradFill rotWithShape="0"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800" spc="-1">
                <a:solidFill>
                  <a:srgbClr val="FFFFFF"/>
                </a:solidFill>
                <a:latin typeface="Calibri"/>
                <a:ea typeface="DejaVu Sans"/>
              </a:rPr>
              <a:t>Activités ritualisées</a:t>
            </a:r>
            <a:endParaRPr lang="fr-FR" sz="2800" spc="-1">
              <a:latin typeface="Arial"/>
            </a:endParaRPr>
          </a:p>
        </p:txBody>
      </p:sp>
      <p:pic>
        <p:nvPicPr>
          <p:cNvPr id="533" name="Image 5"/>
          <p:cNvPicPr/>
          <p:nvPr/>
        </p:nvPicPr>
        <p:blipFill>
          <a:blip r:embed="rId3"/>
          <a:stretch/>
        </p:blipFill>
        <p:spPr>
          <a:xfrm>
            <a:off x="6673080" y="2238840"/>
            <a:ext cx="3070800" cy="2517480"/>
          </a:xfrm>
          <a:prstGeom prst="rect">
            <a:avLst/>
          </a:prstGeom>
          <a:ln>
            <a:noFill/>
          </a:ln>
        </p:spPr>
      </p:pic>
      <p:sp>
        <p:nvSpPr>
          <p:cNvPr id="534" name="CustomShape 4"/>
          <p:cNvSpPr/>
          <p:nvPr/>
        </p:nvSpPr>
        <p:spPr>
          <a:xfrm>
            <a:off x="7019400" y="5280840"/>
            <a:ext cx="2724840" cy="521766"/>
          </a:xfrm>
          <a:prstGeom prst="rect">
            <a:avLst/>
          </a:prstGeom>
          <a:gradFill rotWithShape="0">
            <a:gsLst>
              <a:gs pos="0">
                <a:srgbClr val="D03F3B"/>
              </a:gs>
              <a:gs pos="100000">
                <a:srgbClr val="FFA7A4"/>
              </a:gs>
            </a:gsLst>
            <a:lin ang="16200000"/>
          </a:gra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800" spc="-1">
                <a:solidFill>
                  <a:srgbClr val="FFFFFF"/>
                </a:solidFill>
                <a:latin typeface="Calibri"/>
                <a:ea typeface="DejaVu Sans"/>
              </a:rPr>
              <a:t>Calcul mental</a:t>
            </a:r>
            <a:endParaRPr lang="fr-FR" sz="2800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 xmlns:p15="http://schemas.microsoft.com/office/powerpoint/2012/main">
      <p:transition spd="slow">
        <p:cover dir="d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CustomShape 2"/>
          <p:cNvSpPr/>
          <p:nvPr/>
        </p:nvSpPr>
        <p:spPr>
          <a:xfrm>
            <a:off x="6169080" y="134280"/>
            <a:ext cx="4040640" cy="515160"/>
          </a:xfrm>
          <a:prstGeom prst="rect">
            <a:avLst/>
          </a:prstGeom>
          <a:gradFill rotWithShape="0"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spcBef>
                <a:spcPts val="479"/>
              </a:spcBef>
            </a:pPr>
            <a:r>
              <a:rPr lang="fr-FR" sz="2400" b="1" spc="-1">
                <a:solidFill>
                  <a:srgbClr val="FFFFFF"/>
                </a:solidFill>
                <a:latin typeface="Calibri"/>
                <a:ea typeface="DejaVu Sans"/>
              </a:rPr>
              <a:t>CM2</a:t>
            </a:r>
            <a:endParaRPr lang="fr-FR" sz="2400" spc="-1">
              <a:latin typeface="Arial"/>
            </a:endParaRPr>
          </a:p>
        </p:txBody>
      </p:sp>
      <p:sp>
        <p:nvSpPr>
          <p:cNvPr id="537" name="CustomShape 3"/>
          <p:cNvSpPr/>
          <p:nvPr/>
        </p:nvSpPr>
        <p:spPr>
          <a:xfrm>
            <a:off x="1906680" y="672480"/>
            <a:ext cx="822852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pc="-1" dirty="0">
                <a:solidFill>
                  <a:srgbClr val="00B050"/>
                </a:solidFill>
                <a:latin typeface="Calibri"/>
                <a:ea typeface="DejaVu Sans"/>
              </a:rPr>
              <a:t>Fiche plan de ville</a:t>
            </a:r>
            <a:endParaRPr lang="fr-FR" sz="2800" spc="-1" dirty="0">
              <a:latin typeface="Arial"/>
            </a:endParaRPr>
          </a:p>
        </p:txBody>
      </p:sp>
      <p:sp>
        <p:nvSpPr>
          <p:cNvPr id="538" name="CustomShape 4"/>
          <p:cNvSpPr/>
          <p:nvPr/>
        </p:nvSpPr>
        <p:spPr>
          <a:xfrm>
            <a:off x="7062240" y="1236241"/>
            <a:ext cx="3826800" cy="9526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00B050"/>
                </a:solidFill>
                <a:latin typeface="Calibri"/>
                <a:ea typeface="DejaVu Sans"/>
              </a:rPr>
              <a:t>1. Trouvez la place Jourdan.</a:t>
            </a:r>
            <a:endParaRPr lang="fr-FR" sz="2800" spc="-1">
              <a:latin typeface="Arial"/>
            </a:endParaRPr>
          </a:p>
        </p:txBody>
      </p:sp>
      <p:sp>
        <p:nvSpPr>
          <p:cNvPr id="539" name="CustomShape 5"/>
          <p:cNvSpPr/>
          <p:nvPr/>
        </p:nvSpPr>
        <p:spPr>
          <a:xfrm>
            <a:off x="6965040" y="6492240"/>
            <a:ext cx="3535920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600" spc="-1">
                <a:solidFill>
                  <a:srgbClr val="BFBFBF"/>
                </a:solidFill>
                <a:latin typeface="Calibri"/>
                <a:ea typeface="DejaVu Sans"/>
              </a:rPr>
              <a:t>Correction collective à chaque étape</a:t>
            </a:r>
            <a:endParaRPr lang="fr-FR" sz="1600" spc="-1">
              <a:latin typeface="Arial"/>
            </a:endParaRPr>
          </a:p>
        </p:txBody>
      </p:sp>
      <p:pic>
        <p:nvPicPr>
          <p:cNvPr id="540" name="Image 1"/>
          <p:cNvPicPr/>
          <p:nvPr/>
        </p:nvPicPr>
        <p:blipFill>
          <a:blip r:embed="rId2"/>
          <a:stretch/>
        </p:blipFill>
        <p:spPr>
          <a:xfrm rot="16200000">
            <a:off x="1438680" y="1429200"/>
            <a:ext cx="5745600" cy="5058000"/>
          </a:xfrm>
          <a:prstGeom prst="rect">
            <a:avLst/>
          </a:prstGeom>
          <a:ln>
            <a:noFill/>
          </a:ln>
        </p:spPr>
      </p:pic>
      <p:sp>
        <p:nvSpPr>
          <p:cNvPr id="541" name="CustomShape 6"/>
          <p:cNvSpPr/>
          <p:nvPr/>
        </p:nvSpPr>
        <p:spPr>
          <a:xfrm>
            <a:off x="7062240" y="2331000"/>
            <a:ext cx="382680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00B050"/>
                </a:solidFill>
                <a:latin typeface="Calibri"/>
                <a:ea typeface="DejaVu Sans"/>
              </a:rPr>
              <a:t>2. Trouvez un parking.</a:t>
            </a:r>
            <a:endParaRPr lang="fr-FR" sz="2800" spc="-1">
              <a:latin typeface="Arial"/>
            </a:endParaRPr>
          </a:p>
        </p:txBody>
      </p:sp>
      <p:sp>
        <p:nvSpPr>
          <p:cNvPr id="542" name="CustomShape 7"/>
          <p:cNvSpPr/>
          <p:nvPr/>
        </p:nvSpPr>
        <p:spPr>
          <a:xfrm>
            <a:off x="7062240" y="3120481"/>
            <a:ext cx="3826800" cy="9526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00B050"/>
                </a:solidFill>
                <a:latin typeface="Calibri"/>
                <a:ea typeface="DejaVu Sans"/>
              </a:rPr>
              <a:t>3. Coloriez deux rues parallèles.</a:t>
            </a:r>
            <a:endParaRPr lang="fr-FR" sz="2800" spc="-1">
              <a:latin typeface="Arial"/>
            </a:endParaRPr>
          </a:p>
        </p:txBody>
      </p:sp>
      <p:sp>
        <p:nvSpPr>
          <p:cNvPr id="543" name="CustomShape 8"/>
          <p:cNvSpPr/>
          <p:nvPr/>
        </p:nvSpPr>
        <p:spPr>
          <a:xfrm>
            <a:off x="7077720" y="4196161"/>
            <a:ext cx="3826800" cy="9526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00B050"/>
                </a:solidFill>
                <a:latin typeface="Calibri"/>
                <a:ea typeface="DejaVu Sans"/>
              </a:rPr>
              <a:t>4. Coloriez deux rues perpendiculaires.</a:t>
            </a:r>
            <a:endParaRPr lang="fr-FR" sz="2800" spc="-1">
              <a:latin typeface="Arial"/>
            </a:endParaRPr>
          </a:p>
        </p:txBody>
      </p:sp>
      <p:sp>
        <p:nvSpPr>
          <p:cNvPr id="544" name="CustomShape 9"/>
          <p:cNvSpPr/>
          <p:nvPr/>
        </p:nvSpPr>
        <p:spPr>
          <a:xfrm>
            <a:off x="7062240" y="5150520"/>
            <a:ext cx="3826800" cy="1383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00B050"/>
                </a:solidFill>
                <a:latin typeface="Calibri"/>
                <a:ea typeface="DejaVu Sans"/>
              </a:rPr>
              <a:t>5. Tracez en rouge l’itinéraire de la gare au lycée.</a:t>
            </a:r>
            <a:endParaRPr lang="fr-FR" sz="2800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 xmlns:p15="http://schemas.microsoft.com/office/powerpoint/2012/main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Image 2"/>
          <p:cNvPicPr/>
          <p:nvPr/>
        </p:nvPicPr>
        <p:blipFill>
          <a:blip r:embed="rId2"/>
          <a:stretch/>
        </p:blipFill>
        <p:spPr>
          <a:xfrm>
            <a:off x="1524000" y="0"/>
            <a:ext cx="9143280" cy="685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CustomShape 2"/>
          <p:cNvSpPr/>
          <p:nvPr/>
        </p:nvSpPr>
        <p:spPr>
          <a:xfrm>
            <a:off x="6169080" y="134280"/>
            <a:ext cx="4040640" cy="515160"/>
          </a:xfrm>
          <a:prstGeom prst="rect">
            <a:avLst/>
          </a:prstGeom>
          <a:gradFill rotWithShape="0"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spcBef>
                <a:spcPts val="479"/>
              </a:spcBef>
            </a:pPr>
            <a:r>
              <a:rPr lang="fr-FR" sz="2400" b="1" spc="-1">
                <a:solidFill>
                  <a:srgbClr val="FFFFFF"/>
                </a:solidFill>
                <a:latin typeface="Calibri"/>
                <a:ea typeface="DejaVu Sans"/>
              </a:rPr>
              <a:t>CM2</a:t>
            </a:r>
            <a:endParaRPr lang="fr-FR" sz="2400" spc="-1">
              <a:latin typeface="Arial"/>
            </a:endParaRPr>
          </a:p>
        </p:txBody>
      </p:sp>
      <p:sp>
        <p:nvSpPr>
          <p:cNvPr id="548" name="CustomShape 3"/>
          <p:cNvSpPr/>
          <p:nvPr/>
        </p:nvSpPr>
        <p:spPr>
          <a:xfrm>
            <a:off x="3672120" y="879481"/>
            <a:ext cx="403200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00" spc="-1">
                <a:solidFill>
                  <a:srgbClr val="00B050"/>
                </a:solidFill>
                <a:latin typeface="Calibri"/>
                <a:ea typeface="DejaVu Sans"/>
              </a:rPr>
              <a:t>Problème oral</a:t>
            </a:r>
            <a:endParaRPr lang="fr-FR" sz="3200" spc="-1">
              <a:latin typeface="Arial"/>
            </a:endParaRPr>
          </a:p>
        </p:txBody>
      </p:sp>
      <p:sp>
        <p:nvSpPr>
          <p:cNvPr id="549" name="CustomShape 4"/>
          <p:cNvSpPr/>
          <p:nvPr/>
        </p:nvSpPr>
        <p:spPr>
          <a:xfrm>
            <a:off x="1655040" y="6435720"/>
            <a:ext cx="8915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pc="-1">
                <a:solidFill>
                  <a:srgbClr val="A6A6A6"/>
                </a:solidFill>
                <a:latin typeface="Calibri"/>
                <a:ea typeface="DejaVu Sans"/>
              </a:rPr>
              <a:t>Correction collective</a:t>
            </a:r>
            <a:endParaRPr lang="fr-FR" spc="-1">
              <a:latin typeface="Arial"/>
            </a:endParaRPr>
          </a:p>
        </p:txBody>
      </p:sp>
      <p:sp>
        <p:nvSpPr>
          <p:cNvPr id="550" name="CustomShape 5"/>
          <p:cNvSpPr/>
          <p:nvPr/>
        </p:nvSpPr>
        <p:spPr>
          <a:xfrm>
            <a:off x="1929000" y="1868760"/>
            <a:ext cx="8367480" cy="26762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00B050"/>
                </a:solidFill>
                <a:latin typeface="Calibri"/>
                <a:ea typeface="DejaVu Sans"/>
              </a:rPr>
              <a:t>Pour partir sur l’Ile de Pâques, Jean doit prendre plusieurs avions.</a:t>
            </a:r>
            <a:endParaRPr lang="fr-FR" sz="28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00B050"/>
                </a:solidFill>
                <a:latin typeface="Calibri"/>
                <a:ea typeface="DejaVu Sans"/>
              </a:rPr>
              <a:t>Paris-Brésil : durée du vol 11 h 45.</a:t>
            </a:r>
            <a:endParaRPr lang="fr-FR" sz="28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00B050"/>
                </a:solidFill>
                <a:latin typeface="Calibri"/>
                <a:ea typeface="DejaVu Sans"/>
              </a:rPr>
              <a:t>Brésil-Chili : durée du vol 4 h 15.</a:t>
            </a:r>
            <a:endParaRPr lang="fr-FR" sz="28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00B050"/>
                </a:solidFill>
                <a:latin typeface="Calibri"/>
                <a:ea typeface="DejaVu Sans"/>
              </a:rPr>
              <a:t>Chili-Ile de Pâques : durée du vol 5 h 30.</a:t>
            </a:r>
            <a:endParaRPr lang="fr-FR" sz="28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1" spc="-1">
                <a:solidFill>
                  <a:srgbClr val="00B050"/>
                </a:solidFill>
                <a:latin typeface="Calibri"/>
                <a:ea typeface="DejaVu Sans"/>
              </a:rPr>
              <a:t>Combien de temps de vol a-t-il au total?</a:t>
            </a:r>
            <a:endParaRPr lang="fr-FR" sz="2800" spc="-1">
              <a:latin typeface="Arial"/>
            </a:endParaRPr>
          </a:p>
        </p:txBody>
      </p:sp>
      <p:pic>
        <p:nvPicPr>
          <p:cNvPr id="551" name="Image 15"/>
          <p:cNvPicPr/>
          <p:nvPr/>
        </p:nvPicPr>
        <p:blipFill>
          <a:blip r:embed="rId2"/>
          <a:stretch/>
        </p:blipFill>
        <p:spPr>
          <a:xfrm>
            <a:off x="6972600" y="806040"/>
            <a:ext cx="1048320" cy="796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 xmlns:p15="http://schemas.microsoft.com/office/powerpoint/2012/main">
      <p:transition spd="slow">
        <p:cover dir="d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2006600" cy="1181100"/>
          </a:xfrm>
          <a:prstGeom prst="rect">
            <a:avLst/>
          </a:prstGeom>
        </p:spPr>
      </p:pic>
      <p:sp>
        <p:nvSpPr>
          <p:cNvPr id="127" name="CustomShape 1"/>
          <p:cNvSpPr/>
          <p:nvPr/>
        </p:nvSpPr>
        <p:spPr>
          <a:xfrm>
            <a:off x="1728480" y="766620"/>
            <a:ext cx="1544421" cy="539640"/>
          </a:xfrm>
          <a:prstGeom prst="rect">
            <a:avLst/>
          </a:prstGeom>
          <a:solidFill>
            <a:schemeClr val="tx1"/>
          </a:solidFill>
          <a:ln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pc="-1" dirty="0">
                <a:solidFill>
                  <a:srgbClr val="FFFFFF"/>
                </a:solidFill>
                <a:latin typeface="Comic Sans MS" panose="030F0702030302020204" pitchFamily="66" charset="0"/>
              </a:rPr>
              <a:t>CM2</a:t>
            </a:r>
            <a:endParaRPr lang="fr-FR" spc="-1" dirty="0"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79340" y="2291787"/>
            <a:ext cx="538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/>
                <a:cs typeface="Mistral"/>
              </a:rPr>
              <a:t> </a:t>
            </a:r>
            <a:r>
              <a:rPr lang="fr-FR" sz="4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  <a:cs typeface="Mistral"/>
              </a:rPr>
              <a:t>SÉANCE 3</a:t>
            </a:r>
            <a:endParaRPr lang="fr-FR" sz="24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267923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p15="http://schemas.microsoft.com/office/powerpoint/2012/main"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"/>
          <p:cNvGrpSpPr/>
          <p:nvPr/>
        </p:nvGrpSpPr>
        <p:grpSpPr>
          <a:xfrm>
            <a:off x="1524002" y="190441"/>
            <a:ext cx="8837279" cy="3238560"/>
            <a:chOff x="1" y="190441"/>
            <a:chExt cx="8837279" cy="3238560"/>
          </a:xfrm>
        </p:grpSpPr>
        <p:pic>
          <p:nvPicPr>
            <p:cNvPr id="136" name="Image 1"/>
            <p:cNvPicPr/>
            <p:nvPr/>
          </p:nvPicPr>
          <p:blipFill>
            <a:blip r:embed="rId2"/>
            <a:stretch/>
          </p:blipFill>
          <p:spPr>
            <a:xfrm>
              <a:off x="1" y="190441"/>
              <a:ext cx="4305670" cy="3238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37" name="CustomShape 2"/>
            <p:cNvSpPr/>
            <p:nvPr/>
          </p:nvSpPr>
          <p:spPr>
            <a:xfrm rot="10800000">
              <a:off x="7474680" y="394560"/>
              <a:ext cx="1362600" cy="116748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146A9BE-1599-486E-BACD-C857779FBDDC}"/>
              </a:ext>
            </a:extLst>
          </p:cNvPr>
          <p:cNvSpPr txBox="1"/>
          <p:nvPr/>
        </p:nvSpPr>
        <p:spPr>
          <a:xfrm>
            <a:off x="2220898" y="3036163"/>
            <a:ext cx="3298053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Activités ritualisées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C2A3074-0242-4613-95D3-857B5E3EA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050" y="2238719"/>
            <a:ext cx="3071674" cy="251821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14DEBE3-606C-41D9-B39F-C279A1C2A93E}"/>
              </a:ext>
            </a:extLst>
          </p:cNvPr>
          <p:cNvSpPr txBox="1"/>
          <p:nvPr/>
        </p:nvSpPr>
        <p:spPr>
          <a:xfrm>
            <a:off x="7019280" y="5280959"/>
            <a:ext cx="272544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Calcul mental</a:t>
            </a:r>
          </a:p>
        </p:txBody>
      </p:sp>
    </p:spTree>
    <p:extLst>
      <p:ext uri="{BB962C8B-B14F-4D97-AF65-F5344CB8AC3E}">
        <p14:creationId xmlns:p14="http://schemas.microsoft.com/office/powerpoint/2010/main" val="40273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:p15="http://schemas.microsoft.com/office/powerpoint/2012/main"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age 2"/>
          <p:cNvPicPr/>
          <p:nvPr/>
        </p:nvPicPr>
        <p:blipFill>
          <a:blip r:embed="rId2"/>
          <a:stretch/>
        </p:blipFill>
        <p:spPr>
          <a:xfrm>
            <a:off x="1524000" y="0"/>
            <a:ext cx="9143280" cy="685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2"/>
          <p:cNvSpPr txBox="1"/>
          <p:nvPr/>
        </p:nvSpPr>
        <p:spPr>
          <a:xfrm>
            <a:off x="6169080" y="134280"/>
            <a:ext cx="4041360" cy="51588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spcBef>
                <a:spcPts val="479"/>
              </a:spcBef>
            </a:pPr>
            <a:r>
              <a:rPr lang="fr-FR" sz="2400" b="1" spc="-1" dirty="0">
                <a:solidFill>
                  <a:srgbClr val="FFFFFF"/>
                </a:solidFill>
                <a:latin typeface="Calibri"/>
              </a:rPr>
              <a:t>CM2</a:t>
            </a:r>
            <a:endParaRPr lang="fr-FR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6226EA5-C1D0-4C35-AE66-85C62FFBD43E}"/>
              </a:ext>
            </a:extLst>
          </p:cNvPr>
          <p:cNvSpPr txBox="1"/>
          <p:nvPr/>
        </p:nvSpPr>
        <p:spPr>
          <a:xfrm>
            <a:off x="3563538" y="1215193"/>
            <a:ext cx="5099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B050"/>
                </a:solidFill>
              </a:rPr>
              <a:t>Quel est le triple de ces 4 nombres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57A97D2-304D-456B-916F-ABBE3440C3FC}"/>
              </a:ext>
            </a:extLst>
          </p:cNvPr>
          <p:cNvSpPr txBox="1"/>
          <p:nvPr/>
        </p:nvSpPr>
        <p:spPr>
          <a:xfrm>
            <a:off x="2063310" y="2475542"/>
            <a:ext cx="4032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5"/>
                </a:solidFill>
              </a:rPr>
              <a:t>15 – 25 – 50 – 150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85F3D7-4B76-4FFE-9C92-A5D444498090}"/>
              </a:ext>
            </a:extLst>
          </p:cNvPr>
          <p:cNvSpPr/>
          <p:nvPr/>
        </p:nvSpPr>
        <p:spPr>
          <a:xfrm>
            <a:off x="7122026" y="2475541"/>
            <a:ext cx="2614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chemeClr val="accent6"/>
                </a:solidFill>
              </a:rPr>
              <a:t>24 – 25 – 125 – 250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C9BC93F-6EE1-433A-8F5F-860398F82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8620" y="5242574"/>
            <a:ext cx="1949381" cy="148114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96E3C72-FDF0-41F6-AF71-C267DC299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711" y="4089743"/>
            <a:ext cx="3050739" cy="190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4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:p15="http://schemas.microsoft.com/office/powerpoint/2012/main"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/>
          <p:cNvPicPr/>
          <p:nvPr/>
        </p:nvPicPr>
        <p:blipFill>
          <a:blip r:embed="rId2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191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2"/>
          <p:cNvSpPr txBox="1"/>
          <p:nvPr/>
        </p:nvSpPr>
        <p:spPr>
          <a:xfrm>
            <a:off x="6169080" y="134280"/>
            <a:ext cx="4041360" cy="51588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spcBef>
                <a:spcPts val="479"/>
              </a:spcBef>
            </a:pPr>
            <a:r>
              <a:rPr lang="fr-FR" sz="2400" b="1" spc="-1" dirty="0">
                <a:solidFill>
                  <a:srgbClr val="FFFFFF"/>
                </a:solidFill>
                <a:latin typeface="Calibri"/>
              </a:rPr>
              <a:t>CM2</a:t>
            </a:r>
            <a:endParaRPr lang="fr-FR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6226EA5-C1D0-4C35-AE66-85C62FFBD43E}"/>
              </a:ext>
            </a:extLst>
          </p:cNvPr>
          <p:cNvSpPr txBox="1"/>
          <p:nvPr/>
        </p:nvSpPr>
        <p:spPr>
          <a:xfrm>
            <a:off x="4079655" y="800557"/>
            <a:ext cx="4032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B050"/>
                </a:solidFill>
              </a:rPr>
              <a:t>Problème</a:t>
            </a: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E7D6D881-A2CC-462C-91D1-CE4F4C17D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5" y="2664619"/>
            <a:ext cx="410845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BA1B7D7-A33C-4F2B-BA92-C709D1E1B9B4}"/>
              </a:ext>
            </a:extLst>
          </p:cNvPr>
          <p:cNvSpPr/>
          <p:nvPr/>
        </p:nvSpPr>
        <p:spPr>
          <a:xfrm>
            <a:off x="2394156" y="1363396"/>
            <a:ext cx="74331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Pauline a rangé 21 assiettes. Elle a fait des piles de 7 assiettes. Combien y a -t-il de piles ? 	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4EDA85-AEC7-4ED4-AE9D-30B788BBCC3D}"/>
              </a:ext>
            </a:extLst>
          </p:cNvPr>
          <p:cNvSpPr/>
          <p:nvPr/>
        </p:nvSpPr>
        <p:spPr>
          <a:xfrm>
            <a:off x="2304527" y="4360576"/>
            <a:ext cx="74331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t’aidant du schéma, trouve le calcul et la réponse de ce problème.	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9A55BE59-553D-4D96-A780-14999AD53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620" y="5314682"/>
            <a:ext cx="1949381" cy="148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6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:p15="http://schemas.microsoft.com/office/powerpoint/2012/main"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2"/>
          <p:cNvSpPr txBox="1"/>
          <p:nvPr/>
        </p:nvSpPr>
        <p:spPr>
          <a:xfrm>
            <a:off x="6169080" y="134280"/>
            <a:ext cx="4041360" cy="51588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spcBef>
                <a:spcPts val="479"/>
              </a:spcBef>
            </a:pPr>
            <a:r>
              <a:rPr lang="fr-FR" sz="2400" b="1" spc="-1" dirty="0">
                <a:solidFill>
                  <a:srgbClr val="FFFFFF"/>
                </a:solidFill>
                <a:latin typeface="Calibri"/>
              </a:rPr>
              <a:t>CM2</a:t>
            </a:r>
            <a:endParaRPr lang="fr-FR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6226EA5-C1D0-4C35-AE66-85C62FFBD43E}"/>
              </a:ext>
            </a:extLst>
          </p:cNvPr>
          <p:cNvSpPr txBox="1"/>
          <p:nvPr/>
        </p:nvSpPr>
        <p:spPr>
          <a:xfrm>
            <a:off x="4079655" y="800557"/>
            <a:ext cx="4032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B050"/>
                </a:solidFill>
              </a:rPr>
              <a:t>Problème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A1B7D7-A33C-4F2B-BA92-C709D1E1B9B4}"/>
              </a:ext>
            </a:extLst>
          </p:cNvPr>
          <p:cNvSpPr/>
          <p:nvPr/>
        </p:nvSpPr>
        <p:spPr>
          <a:xfrm>
            <a:off x="2394156" y="1363396"/>
            <a:ext cx="74331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Aline avait appris 7 vers de son poème lundi. Mercredi elle en sait 21. Combien a-t-elle appris de vers mardi ?	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4EDA85-AEC7-4ED4-AE9D-30B788BBCC3D}"/>
              </a:ext>
            </a:extLst>
          </p:cNvPr>
          <p:cNvSpPr/>
          <p:nvPr/>
        </p:nvSpPr>
        <p:spPr>
          <a:xfrm>
            <a:off x="2394156" y="4540499"/>
            <a:ext cx="74331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t’aidant du schéma, trouve le calcul et la réponse de ce problème.	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9A55BE59-553D-4D96-A780-14999AD53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8620" y="5314682"/>
            <a:ext cx="1949381" cy="1481146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165CDA73-77AB-4514-95BC-1A132DC07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418" y="2871652"/>
            <a:ext cx="450532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93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:p15="http://schemas.microsoft.com/office/powerpoint/2012/main"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2"/>
          <p:cNvSpPr txBox="1"/>
          <p:nvPr/>
        </p:nvSpPr>
        <p:spPr>
          <a:xfrm>
            <a:off x="6169080" y="134280"/>
            <a:ext cx="4041360" cy="51588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spcBef>
                <a:spcPts val="479"/>
              </a:spcBef>
            </a:pPr>
            <a:r>
              <a:rPr lang="fr-FR" sz="2400" b="1" spc="-1" dirty="0">
                <a:solidFill>
                  <a:srgbClr val="FFFFFF"/>
                </a:solidFill>
                <a:latin typeface="Calibri"/>
              </a:rPr>
              <a:t>CM2</a:t>
            </a:r>
            <a:endParaRPr lang="fr-FR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6226EA5-C1D0-4C35-AE66-85C62FFBD43E}"/>
              </a:ext>
            </a:extLst>
          </p:cNvPr>
          <p:cNvSpPr txBox="1"/>
          <p:nvPr/>
        </p:nvSpPr>
        <p:spPr>
          <a:xfrm>
            <a:off x="4079655" y="800557"/>
            <a:ext cx="4032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B050"/>
                </a:solidFill>
              </a:rPr>
              <a:t>Problème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A1B7D7-A33C-4F2B-BA92-C709D1E1B9B4}"/>
              </a:ext>
            </a:extLst>
          </p:cNvPr>
          <p:cNvSpPr/>
          <p:nvPr/>
        </p:nvSpPr>
        <p:spPr>
          <a:xfrm>
            <a:off x="2394156" y="1363396"/>
            <a:ext cx="74331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Pauline a rempli 3 cartons contenant chacun 24 boîtes de 6 œufs. Combien a-t-elle d’œufs ?	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4EDA85-AEC7-4ED4-AE9D-30B788BBCC3D}"/>
              </a:ext>
            </a:extLst>
          </p:cNvPr>
          <p:cNvSpPr/>
          <p:nvPr/>
        </p:nvSpPr>
        <p:spPr>
          <a:xfrm>
            <a:off x="2394156" y="4972637"/>
            <a:ext cx="74331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t’aidant du schéma, trouve le calcul et la réponse de ce problème.	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9A55BE59-553D-4D96-A780-14999AD53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270" y="5450621"/>
            <a:ext cx="1601329" cy="1216695"/>
          </a:xfrm>
          <a:prstGeom prst="rect">
            <a:avLst/>
          </a:prstGeom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FA183797-1786-4228-8A3E-3C0DB837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783" y="2578536"/>
            <a:ext cx="5234435" cy="19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01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:p15="http://schemas.microsoft.com/office/powerpoint/2012/main"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2006600" cy="1181100"/>
          </a:xfrm>
          <a:prstGeom prst="rect">
            <a:avLst/>
          </a:prstGeom>
        </p:spPr>
      </p:pic>
      <p:sp>
        <p:nvSpPr>
          <p:cNvPr id="127" name="CustomShape 1"/>
          <p:cNvSpPr/>
          <p:nvPr/>
        </p:nvSpPr>
        <p:spPr>
          <a:xfrm>
            <a:off x="1728480" y="766620"/>
            <a:ext cx="1544421" cy="539640"/>
          </a:xfrm>
          <a:prstGeom prst="rect">
            <a:avLst/>
          </a:prstGeom>
          <a:solidFill>
            <a:schemeClr val="tx1"/>
          </a:solidFill>
          <a:ln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pc="-1" dirty="0">
                <a:solidFill>
                  <a:srgbClr val="FFFFFF"/>
                </a:solidFill>
                <a:latin typeface="Comic Sans MS" panose="030F0702030302020204" pitchFamily="66" charset="0"/>
              </a:rPr>
              <a:t>CM2</a:t>
            </a:r>
            <a:endParaRPr lang="fr-FR" spc="-1" dirty="0"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79340" y="2291787"/>
            <a:ext cx="538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/>
                <a:cs typeface="Mistral"/>
              </a:rPr>
              <a:t> </a:t>
            </a:r>
            <a:r>
              <a:rPr lang="fr-FR" sz="4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  <a:cs typeface="Mistral"/>
              </a:rPr>
              <a:t>SÉANCE 4</a:t>
            </a:r>
            <a:endParaRPr lang="fr-FR" sz="24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197103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p15="http://schemas.microsoft.com/office/powerpoint/2012/main"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"/>
          <p:cNvGrpSpPr/>
          <p:nvPr/>
        </p:nvGrpSpPr>
        <p:grpSpPr>
          <a:xfrm>
            <a:off x="1524002" y="190441"/>
            <a:ext cx="8837279" cy="3238560"/>
            <a:chOff x="1" y="190441"/>
            <a:chExt cx="8837279" cy="3238560"/>
          </a:xfrm>
        </p:grpSpPr>
        <p:pic>
          <p:nvPicPr>
            <p:cNvPr id="136" name="Image 1"/>
            <p:cNvPicPr/>
            <p:nvPr/>
          </p:nvPicPr>
          <p:blipFill>
            <a:blip r:embed="rId2"/>
            <a:stretch/>
          </p:blipFill>
          <p:spPr>
            <a:xfrm>
              <a:off x="1" y="190441"/>
              <a:ext cx="4305670" cy="3238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37" name="CustomShape 2"/>
            <p:cNvSpPr/>
            <p:nvPr/>
          </p:nvSpPr>
          <p:spPr>
            <a:xfrm rot="10800000">
              <a:off x="7474680" y="394560"/>
              <a:ext cx="1362600" cy="116748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146A9BE-1599-486E-BACD-C857779FBDDC}"/>
              </a:ext>
            </a:extLst>
          </p:cNvPr>
          <p:cNvSpPr txBox="1"/>
          <p:nvPr/>
        </p:nvSpPr>
        <p:spPr>
          <a:xfrm>
            <a:off x="2220898" y="3036163"/>
            <a:ext cx="3298053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Activités ritualisées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C2A3074-0242-4613-95D3-857B5E3EA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050" y="2238719"/>
            <a:ext cx="3071674" cy="251821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14DEBE3-606C-41D9-B39F-C279A1C2A93E}"/>
              </a:ext>
            </a:extLst>
          </p:cNvPr>
          <p:cNvSpPr txBox="1"/>
          <p:nvPr/>
        </p:nvSpPr>
        <p:spPr>
          <a:xfrm>
            <a:off x="7019280" y="5280959"/>
            <a:ext cx="272544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Calcul mental</a:t>
            </a:r>
          </a:p>
        </p:txBody>
      </p:sp>
    </p:spTree>
    <p:extLst>
      <p:ext uri="{BB962C8B-B14F-4D97-AF65-F5344CB8AC3E}">
        <p14:creationId xmlns:p14="http://schemas.microsoft.com/office/powerpoint/2010/main" val="421298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:p15="http://schemas.microsoft.com/office/powerpoint/2012/main"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2"/>
          <p:cNvSpPr txBox="1"/>
          <p:nvPr/>
        </p:nvSpPr>
        <p:spPr>
          <a:xfrm>
            <a:off x="6169080" y="134280"/>
            <a:ext cx="4041360" cy="51588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spcBef>
                <a:spcPts val="479"/>
              </a:spcBef>
            </a:pPr>
            <a:r>
              <a:rPr lang="fr-FR" sz="2400" b="1" spc="-1" dirty="0">
                <a:solidFill>
                  <a:srgbClr val="FFFFFF"/>
                </a:solidFill>
                <a:latin typeface="Calibri"/>
              </a:rPr>
              <a:t>CM2</a:t>
            </a:r>
            <a:endParaRPr lang="fr-FR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6226EA5-C1D0-4C35-AE66-85C62FFBD43E}"/>
              </a:ext>
            </a:extLst>
          </p:cNvPr>
          <p:cNvSpPr txBox="1"/>
          <p:nvPr/>
        </p:nvSpPr>
        <p:spPr>
          <a:xfrm>
            <a:off x="2303490" y="986415"/>
            <a:ext cx="7906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B050"/>
                </a:solidFill>
              </a:rPr>
              <a:t>additionner un nombre entier &lt; 10 à un nombre décimal :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470" y="2636720"/>
            <a:ext cx="2391221" cy="18168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B6E9570-AA72-4DEE-93B9-E9EC66BBA686}"/>
              </a:ext>
            </a:extLst>
          </p:cNvPr>
          <p:cNvSpPr/>
          <p:nvPr/>
        </p:nvSpPr>
        <p:spPr>
          <a:xfrm>
            <a:off x="3068142" y="1778299"/>
            <a:ext cx="2008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accent5"/>
                </a:solidFill>
              </a:rPr>
              <a:t>en dixièmes.</a:t>
            </a:r>
            <a:endParaRPr lang="fr-FR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06C7BF-6A5C-4D52-8A13-455FA7B4B5D6}"/>
              </a:ext>
            </a:extLst>
          </p:cNvPr>
          <p:cNvSpPr/>
          <p:nvPr/>
        </p:nvSpPr>
        <p:spPr>
          <a:xfrm>
            <a:off x="7122064" y="1712219"/>
            <a:ext cx="213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chemeClr val="accent6"/>
                </a:solidFill>
              </a:rPr>
              <a:t>en centièmes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895601" y="4545874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17 + 7,5 =</a:t>
            </a:r>
          </a:p>
          <a:p>
            <a:pPr algn="ctr"/>
            <a:r>
              <a:rPr lang="fr-FR" sz="3200" dirty="0"/>
              <a:t>4 + 5,7 =</a:t>
            </a:r>
          </a:p>
          <a:p>
            <a:pPr algn="ctr"/>
            <a:r>
              <a:rPr lang="fr-FR" sz="3200" dirty="0"/>
              <a:t>8 + 4,9 =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275360" y="4698274"/>
            <a:ext cx="2700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17 + 7,52 =</a:t>
            </a:r>
          </a:p>
          <a:p>
            <a:pPr algn="ctr"/>
            <a:r>
              <a:rPr lang="fr-FR" sz="3200" dirty="0"/>
              <a:t>4 + 5,79 =</a:t>
            </a:r>
          </a:p>
          <a:p>
            <a:pPr algn="ctr"/>
            <a:r>
              <a:rPr lang="fr-FR" sz="3200" dirty="0"/>
              <a:t>8 + 4,93 = </a:t>
            </a:r>
          </a:p>
        </p:txBody>
      </p:sp>
    </p:spTree>
    <p:extLst>
      <p:ext uri="{BB962C8B-B14F-4D97-AF65-F5344CB8AC3E}">
        <p14:creationId xmlns:p14="http://schemas.microsoft.com/office/powerpoint/2010/main" val="283356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:p15="http://schemas.microsoft.com/office/powerpoint/2012/main"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2"/>
          <p:cNvSpPr txBox="1"/>
          <p:nvPr/>
        </p:nvSpPr>
        <p:spPr>
          <a:xfrm>
            <a:off x="6169080" y="134280"/>
            <a:ext cx="4041360" cy="51588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spcBef>
                <a:spcPts val="479"/>
              </a:spcBef>
            </a:pPr>
            <a:r>
              <a:rPr lang="fr-FR" sz="2400" b="1" spc="-1" dirty="0">
                <a:solidFill>
                  <a:srgbClr val="FFFFFF"/>
                </a:solidFill>
                <a:latin typeface="Calibri"/>
              </a:rPr>
              <a:t>CM2</a:t>
            </a:r>
            <a:endParaRPr lang="fr-FR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6226EA5-C1D0-4C35-AE66-85C62FFBD43E}"/>
              </a:ext>
            </a:extLst>
          </p:cNvPr>
          <p:cNvSpPr txBox="1"/>
          <p:nvPr/>
        </p:nvSpPr>
        <p:spPr>
          <a:xfrm>
            <a:off x="4079654" y="2333496"/>
            <a:ext cx="4032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B050"/>
                </a:solidFill>
              </a:rPr>
              <a:t>Conversions de durée x4</a:t>
            </a:r>
          </a:p>
          <a:p>
            <a:pPr algn="ctr"/>
            <a:r>
              <a:rPr lang="fr-FR" sz="2400" dirty="0">
                <a:solidFill>
                  <a:srgbClr val="00B050"/>
                </a:solidFill>
              </a:rPr>
              <a:t>      min </a:t>
            </a:r>
            <a:r>
              <a:rPr lang="fr-FR" sz="2400" dirty="0">
                <a:solidFill>
                  <a:srgbClr val="00B050"/>
                </a:solidFill>
                <a:sym typeface="Symbol" panose="05050102010706020507" pitchFamily="18" charset="2"/>
              </a:rPr>
              <a:t> h/min</a:t>
            </a:r>
          </a:p>
          <a:p>
            <a:pPr algn="ctr"/>
            <a:r>
              <a:rPr lang="fr-FR" sz="2400" dirty="0">
                <a:solidFill>
                  <a:srgbClr val="00B050"/>
                </a:solidFill>
                <a:sym typeface="Symbol" panose="05050102010706020507" pitchFamily="18" charset="2"/>
              </a:rPr>
              <a:t>s  min/s</a:t>
            </a:r>
            <a:endParaRPr lang="fr-FR" sz="2400" dirty="0">
              <a:solidFill>
                <a:srgbClr val="00B05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959" y="828923"/>
            <a:ext cx="1631190" cy="123938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6226EA5-C1D0-4C35-AE66-85C62FFBD43E}"/>
              </a:ext>
            </a:extLst>
          </p:cNvPr>
          <p:cNvSpPr txBox="1"/>
          <p:nvPr/>
        </p:nvSpPr>
        <p:spPr>
          <a:xfrm>
            <a:off x="1449120" y="375376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B050"/>
                </a:solidFill>
              </a:rPr>
              <a:t>Conversions de L vers </a:t>
            </a:r>
            <a:r>
              <a:rPr lang="fr-FR" sz="2400" dirty="0" err="1">
                <a:solidFill>
                  <a:srgbClr val="00B050"/>
                </a:solidFill>
              </a:rPr>
              <a:t>cL</a:t>
            </a:r>
            <a:r>
              <a:rPr lang="fr-FR" sz="2400" dirty="0">
                <a:solidFill>
                  <a:srgbClr val="00B050"/>
                </a:solidFill>
              </a:rPr>
              <a:t> ou </a:t>
            </a:r>
            <a:r>
              <a:rPr lang="fr-FR" sz="2400" dirty="0" err="1">
                <a:solidFill>
                  <a:srgbClr val="00B050"/>
                </a:solidFill>
              </a:rPr>
              <a:t>mL</a:t>
            </a:r>
            <a:r>
              <a:rPr lang="fr-FR" sz="2400" dirty="0">
                <a:solidFill>
                  <a:srgbClr val="00B050"/>
                </a:solidFill>
              </a:rPr>
              <a:t>. x4</a:t>
            </a:r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5926F089-A35E-4541-96A9-4EBAA1FBC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173" y="4780328"/>
            <a:ext cx="6733655" cy="201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AFF5C7B-9ACD-46C2-A62E-3A02F7B19C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633" t="70473" r="41654" b="23181"/>
          <a:stretch/>
        </p:blipFill>
        <p:spPr>
          <a:xfrm rot="20716025">
            <a:off x="2712786" y="1233773"/>
            <a:ext cx="1538323" cy="96077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F01F246-CF63-44E9-BB94-5B948BEB32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879" t="64573" r="40661" b="29332"/>
          <a:stretch/>
        </p:blipFill>
        <p:spPr>
          <a:xfrm rot="20528139">
            <a:off x="9037257" y="1147659"/>
            <a:ext cx="414130" cy="972000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CF97D24A-1B2F-421C-A4D9-DA2B541EC28D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30" b="6697"/>
          <a:stretch/>
        </p:blipFill>
        <p:spPr bwMode="auto">
          <a:xfrm>
            <a:off x="2708087" y="4397430"/>
            <a:ext cx="4860000" cy="243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749864" y="2710333"/>
            <a:ext cx="1916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72 min = </a:t>
            </a:r>
          </a:p>
          <a:p>
            <a:r>
              <a:rPr lang="fr-FR" b="1" dirty="0"/>
              <a:t>84 s = </a:t>
            </a:r>
          </a:p>
          <a:p>
            <a:r>
              <a:rPr lang="fr-FR" b="1" dirty="0"/>
              <a:t>125 min = </a:t>
            </a:r>
          </a:p>
          <a:p>
            <a:r>
              <a:rPr lang="fr-FR" b="1" dirty="0"/>
              <a:t>187 s =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8504604" y="2862733"/>
            <a:ext cx="1916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4 L = …..  </a:t>
            </a:r>
            <a:r>
              <a:rPr lang="fr-FR" b="1" dirty="0" err="1"/>
              <a:t>cL</a:t>
            </a:r>
            <a:endParaRPr lang="fr-FR" b="1" dirty="0"/>
          </a:p>
          <a:p>
            <a:r>
              <a:rPr lang="fr-FR" b="1" dirty="0"/>
              <a:t>17 L = …… </a:t>
            </a:r>
            <a:r>
              <a:rPr lang="fr-FR" b="1" dirty="0" err="1"/>
              <a:t>mL</a:t>
            </a:r>
            <a:endParaRPr lang="fr-FR" b="1" dirty="0"/>
          </a:p>
          <a:p>
            <a:r>
              <a:rPr lang="fr-FR" b="1" dirty="0"/>
              <a:t>78 L  = ……  </a:t>
            </a:r>
            <a:r>
              <a:rPr lang="fr-FR" b="1" dirty="0" err="1"/>
              <a:t>cL</a:t>
            </a:r>
            <a:endParaRPr lang="fr-FR" b="1" dirty="0"/>
          </a:p>
          <a:p>
            <a:r>
              <a:rPr lang="fr-FR" b="1" dirty="0"/>
              <a:t>187 L = ….. </a:t>
            </a:r>
            <a:r>
              <a:rPr lang="fr-FR" b="1" dirty="0" err="1"/>
              <a:t>mL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9926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:p15="http://schemas.microsoft.com/office/powerpoint/2012/main"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/>
          <p:cNvPicPr/>
          <p:nvPr/>
        </p:nvPicPr>
        <p:blipFill>
          <a:blip r:embed="rId2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2917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2"/>
          <p:cNvSpPr/>
          <p:nvPr/>
        </p:nvSpPr>
        <p:spPr>
          <a:xfrm>
            <a:off x="6169080" y="134280"/>
            <a:ext cx="4040640" cy="515160"/>
          </a:xfrm>
          <a:prstGeom prst="rect">
            <a:avLst/>
          </a:prstGeom>
          <a:gradFill rotWithShape="0"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spcBef>
                <a:spcPts val="479"/>
              </a:spcBef>
            </a:pPr>
            <a:r>
              <a:rPr lang="fr-FR" sz="2400" b="1" spc="-1">
                <a:solidFill>
                  <a:srgbClr val="FFFFFF"/>
                </a:solidFill>
                <a:latin typeface="Calibri"/>
                <a:ea typeface="DejaVu Sans"/>
              </a:rPr>
              <a:t>CM2</a:t>
            </a:r>
            <a:endParaRPr lang="fr-FR" sz="2400" spc="-1">
              <a:latin typeface="Arial"/>
            </a:endParaRPr>
          </a:p>
        </p:txBody>
      </p:sp>
      <p:sp>
        <p:nvSpPr>
          <p:cNvPr id="116" name="CustomShape 3"/>
          <p:cNvSpPr/>
          <p:nvPr/>
        </p:nvSpPr>
        <p:spPr>
          <a:xfrm>
            <a:off x="3104400" y="840601"/>
            <a:ext cx="403200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00" spc="-1">
                <a:solidFill>
                  <a:srgbClr val="00B050"/>
                </a:solidFill>
                <a:latin typeface="Calibri"/>
                <a:ea typeface="DejaVu Sans"/>
              </a:rPr>
              <a:t>Problème oral</a:t>
            </a:r>
            <a:endParaRPr lang="fr-FR" sz="3200" spc="-1">
              <a:latin typeface="Arial"/>
            </a:endParaRPr>
          </a:p>
        </p:txBody>
      </p:sp>
      <p:sp>
        <p:nvSpPr>
          <p:cNvPr id="117" name="CustomShape 4"/>
          <p:cNvSpPr/>
          <p:nvPr/>
        </p:nvSpPr>
        <p:spPr>
          <a:xfrm>
            <a:off x="1655040" y="6435720"/>
            <a:ext cx="8915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pc="-1">
                <a:solidFill>
                  <a:srgbClr val="A6A6A6"/>
                </a:solidFill>
                <a:latin typeface="Calibri"/>
                <a:ea typeface="DejaVu Sans"/>
              </a:rPr>
              <a:t>Correction collective: expliciter la question de la proportionnalité</a:t>
            </a:r>
            <a:endParaRPr lang="fr-FR" spc="-1">
              <a:latin typeface="Arial"/>
            </a:endParaRPr>
          </a:p>
        </p:txBody>
      </p:sp>
      <p:sp>
        <p:nvSpPr>
          <p:cNvPr id="118" name="CustomShape 5"/>
          <p:cNvSpPr/>
          <p:nvPr/>
        </p:nvSpPr>
        <p:spPr>
          <a:xfrm>
            <a:off x="1524000" y="1621080"/>
            <a:ext cx="4496400" cy="1814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4BACC6"/>
                </a:solidFill>
                <a:latin typeface="Calibri"/>
                <a:ea typeface="DejaVu Sans"/>
              </a:rPr>
              <a:t>Pour soigner sa toux, Mamie prend 5 cL de sirop par jour.</a:t>
            </a:r>
            <a:endParaRPr lang="fr-FR" sz="28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1" spc="-1">
                <a:solidFill>
                  <a:srgbClr val="4BACC6"/>
                </a:solidFill>
                <a:latin typeface="Calibri"/>
                <a:ea typeface="DejaVu Sans"/>
              </a:rPr>
              <a:t>Combien de sirop aura-t-elle bu à la fin de la semaine?</a:t>
            </a:r>
            <a:endParaRPr lang="fr-FR" sz="2800" spc="-1">
              <a:latin typeface="Arial"/>
            </a:endParaRPr>
          </a:p>
        </p:txBody>
      </p:sp>
      <p:sp>
        <p:nvSpPr>
          <p:cNvPr id="119" name="CustomShape 6"/>
          <p:cNvSpPr/>
          <p:nvPr/>
        </p:nvSpPr>
        <p:spPr>
          <a:xfrm>
            <a:off x="6074400" y="1621080"/>
            <a:ext cx="4496400" cy="1814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F79646"/>
                </a:solidFill>
                <a:latin typeface="Calibri"/>
                <a:ea typeface="DejaVu Sans"/>
              </a:rPr>
              <a:t>Pour soigner sa toux, Papi prend 7,5 cL de sirop par jour.</a:t>
            </a:r>
            <a:endParaRPr lang="fr-FR" sz="28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1" spc="-1">
                <a:solidFill>
                  <a:srgbClr val="F79646"/>
                </a:solidFill>
                <a:latin typeface="Calibri"/>
                <a:ea typeface="DejaVu Sans"/>
              </a:rPr>
              <a:t>Combien de sirop aura-t-il bu à la fin de la semaine?</a:t>
            </a:r>
            <a:endParaRPr lang="fr-FR" sz="2800" spc="-1">
              <a:latin typeface="Arial"/>
            </a:endParaRPr>
          </a:p>
        </p:txBody>
      </p:sp>
      <p:pic>
        <p:nvPicPr>
          <p:cNvPr id="120" name="Image 12"/>
          <p:cNvPicPr/>
          <p:nvPr/>
        </p:nvPicPr>
        <p:blipFill>
          <a:blip r:embed="rId2"/>
          <a:srcRect l="35147" t="26880"/>
          <a:stretch/>
        </p:blipFill>
        <p:spPr>
          <a:xfrm>
            <a:off x="7484160" y="830160"/>
            <a:ext cx="707400" cy="730440"/>
          </a:xfrm>
          <a:prstGeom prst="rect">
            <a:avLst/>
          </a:prstGeom>
          <a:ln>
            <a:noFill/>
          </a:ln>
        </p:spPr>
      </p:pic>
      <p:pic>
        <p:nvPicPr>
          <p:cNvPr id="121" name="Image 13"/>
          <p:cNvPicPr/>
          <p:nvPr/>
        </p:nvPicPr>
        <p:blipFill>
          <a:blip r:embed="rId3"/>
          <a:stretch/>
        </p:blipFill>
        <p:spPr>
          <a:xfrm>
            <a:off x="6404520" y="767520"/>
            <a:ext cx="1048320" cy="796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 xmlns:p15="http://schemas.microsoft.com/office/powerpoint/2012/main">
      <p:transition spd="slow">
        <p:cover dir="d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2"/>
          <p:cNvSpPr txBox="1"/>
          <p:nvPr/>
        </p:nvSpPr>
        <p:spPr>
          <a:xfrm>
            <a:off x="6169080" y="134280"/>
            <a:ext cx="4041360" cy="51588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spcBef>
                <a:spcPts val="479"/>
              </a:spcBef>
            </a:pPr>
            <a:r>
              <a:rPr lang="fr-FR" sz="2400" b="1" spc="-1" dirty="0">
                <a:solidFill>
                  <a:srgbClr val="FFFFFF"/>
                </a:solidFill>
                <a:latin typeface="Calibri"/>
              </a:rPr>
              <a:t>CM2</a:t>
            </a:r>
            <a:endParaRPr lang="fr-FR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6226EA5-C1D0-4C35-AE66-85C62FFBD43E}"/>
              </a:ext>
            </a:extLst>
          </p:cNvPr>
          <p:cNvSpPr txBox="1"/>
          <p:nvPr/>
        </p:nvSpPr>
        <p:spPr>
          <a:xfrm>
            <a:off x="4079655" y="800557"/>
            <a:ext cx="4032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B050"/>
                </a:solidFill>
              </a:rPr>
              <a:t>Problème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A1B7D7-A33C-4F2B-BA92-C709D1E1B9B4}"/>
              </a:ext>
            </a:extLst>
          </p:cNvPr>
          <p:cNvSpPr/>
          <p:nvPr/>
        </p:nvSpPr>
        <p:spPr>
          <a:xfrm>
            <a:off x="2394156" y="1363396"/>
            <a:ext cx="74331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J’achète 20 pelotes de laine à 8€ chaque pelote. Combien les 20 pelotes vont-elles me coûter ?	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4EDA85-AEC7-4ED4-AE9D-30B788BBCC3D}"/>
              </a:ext>
            </a:extLst>
          </p:cNvPr>
          <p:cNvSpPr/>
          <p:nvPr/>
        </p:nvSpPr>
        <p:spPr>
          <a:xfrm>
            <a:off x="2394156" y="4540499"/>
            <a:ext cx="74331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t’aidant du schéma, trouve le calcul et la réponse de ce problème.	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9A55BE59-553D-4D96-A780-14999AD53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8620" y="5314682"/>
            <a:ext cx="1949381" cy="148114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2D12917-ABF8-4869-8AA3-9B42003C1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711" y="2881661"/>
            <a:ext cx="7236579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7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:p15="http://schemas.microsoft.com/office/powerpoint/2012/main"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2"/>
          <p:cNvSpPr txBox="1"/>
          <p:nvPr/>
        </p:nvSpPr>
        <p:spPr>
          <a:xfrm>
            <a:off x="6290874" y="134280"/>
            <a:ext cx="4041360" cy="51588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spcBef>
                <a:spcPts val="479"/>
              </a:spcBef>
            </a:pPr>
            <a:r>
              <a:rPr lang="fr-FR" sz="2400" b="1" spc="-1" dirty="0">
                <a:solidFill>
                  <a:srgbClr val="FFFFFF"/>
                </a:solidFill>
                <a:latin typeface="Calibri"/>
              </a:rPr>
              <a:t>CM2</a:t>
            </a:r>
            <a:endParaRPr lang="fr-FR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76B175-A923-465D-BA26-52894449F972}"/>
              </a:ext>
            </a:extLst>
          </p:cNvPr>
          <p:cNvSpPr/>
          <p:nvPr/>
        </p:nvSpPr>
        <p:spPr>
          <a:xfrm>
            <a:off x="1752566" y="1048358"/>
            <a:ext cx="4016864" cy="3416320"/>
          </a:xfrm>
          <a:prstGeom prst="rect">
            <a:avLst/>
          </a:prstGeom>
          <a:ln w="28575">
            <a:solidFill>
              <a:srgbClr val="7BDFF4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latin typeface="MyriadPro-It"/>
              </a:rPr>
              <a:t>« J’ai pris le train à 18h. Le trajet dure </a:t>
            </a:r>
            <a:r>
              <a:rPr lang="fr-FR" sz="2400" dirty="0">
                <a:latin typeface="MyriadPro-SemiboldIt"/>
              </a:rPr>
              <a:t>2h10</a:t>
            </a:r>
            <a:r>
              <a:rPr lang="fr-FR" sz="2400" dirty="0">
                <a:latin typeface="MyriadPro-It"/>
              </a:rPr>
              <a:t>. Il va s’arrêter quatre fois avant d’arriver. Chaque arrêt dure 3 minutes.</a:t>
            </a:r>
          </a:p>
          <a:p>
            <a:pPr algn="just"/>
            <a:endParaRPr lang="fr-FR" sz="2400" i="1" dirty="0">
              <a:latin typeface="MyriadPro-It"/>
            </a:endParaRPr>
          </a:p>
          <a:p>
            <a:pPr algn="ctr"/>
            <a:endParaRPr lang="fr-FR" sz="2400" b="1" dirty="0">
              <a:latin typeface="MyriadPro-It"/>
            </a:endParaRPr>
          </a:p>
          <a:p>
            <a:pPr algn="ctr"/>
            <a:endParaRPr lang="fr-FR" sz="2400" b="1" dirty="0">
              <a:latin typeface="MyriadPro-It"/>
            </a:endParaRPr>
          </a:p>
          <a:p>
            <a:pPr algn="ctr"/>
            <a:r>
              <a:rPr lang="fr-FR" sz="2400" b="1" dirty="0">
                <a:latin typeface="MyriadPro-It"/>
              </a:rPr>
              <a:t>À quelle heure vais-je arriver ? </a:t>
            </a:r>
            <a:r>
              <a:rPr lang="fr-FR" sz="2400" i="1" dirty="0">
                <a:latin typeface="MyriadPro-It"/>
              </a:rPr>
              <a:t>»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0E89BD-6E4C-4123-8706-C48CC91D11D6}"/>
              </a:ext>
            </a:extLst>
          </p:cNvPr>
          <p:cNvSpPr/>
          <p:nvPr/>
        </p:nvSpPr>
        <p:spPr>
          <a:xfrm>
            <a:off x="6215922" y="1039258"/>
            <a:ext cx="3903438" cy="3785652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latin typeface="MyriadPro-It"/>
              </a:rPr>
              <a:t>« J’ai pris le train à 18h. Le trajet dure 145 minutes. Il va s’arrêter quatre fois avant d’arriver. Chaque arrêt dure 3 minutes. </a:t>
            </a:r>
          </a:p>
          <a:p>
            <a:pPr algn="just"/>
            <a:endParaRPr lang="fr-FR" sz="2400" dirty="0">
              <a:latin typeface="MyriadPro-It"/>
            </a:endParaRPr>
          </a:p>
          <a:p>
            <a:pPr algn="ctr"/>
            <a:endParaRPr lang="fr-FR" sz="2400" b="1" dirty="0">
              <a:latin typeface="MyriadPro-It"/>
            </a:endParaRPr>
          </a:p>
          <a:p>
            <a:pPr algn="ctr"/>
            <a:endParaRPr lang="fr-FR" sz="2400" b="1" dirty="0">
              <a:latin typeface="MyriadPro-It"/>
            </a:endParaRPr>
          </a:p>
          <a:p>
            <a:pPr algn="ctr"/>
            <a:r>
              <a:rPr lang="fr-FR" sz="2400" b="1" dirty="0">
                <a:latin typeface="MyriadPro-It"/>
              </a:rPr>
              <a:t>À quelle heure vais-je arriver ? »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10C5F6A-C087-4341-8CCF-B3FF3E532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351" y="4901213"/>
            <a:ext cx="2391221" cy="181685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7637418" y="5617029"/>
            <a:ext cx="248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Correction collective</a:t>
            </a:r>
          </a:p>
        </p:txBody>
      </p:sp>
    </p:spTree>
    <p:extLst>
      <p:ext uri="{BB962C8B-B14F-4D97-AF65-F5344CB8AC3E}">
        <p14:creationId xmlns:p14="http://schemas.microsoft.com/office/powerpoint/2010/main" val="230087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:p15="http://schemas.microsoft.com/office/powerpoint/2012/main"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>
            <a:extLst>
              <a:ext uri="{FF2B5EF4-FFF2-40B4-BE49-F238E27FC236}">
                <a16:creationId xmlns:a16="http://schemas.microsoft.com/office/drawing/2014/main" id="{3E61D45A-01E9-4AFF-9DBA-FEFD34C1D1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8"/>
          <a:stretch/>
        </p:blipFill>
        <p:spPr bwMode="auto">
          <a:xfrm>
            <a:off x="1524001" y="392221"/>
            <a:ext cx="5585303" cy="64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0E89BD-6E4C-4123-8706-C48CC91D11D6}"/>
              </a:ext>
            </a:extLst>
          </p:cNvPr>
          <p:cNvSpPr/>
          <p:nvPr/>
        </p:nvSpPr>
        <p:spPr>
          <a:xfrm>
            <a:off x="8824211" y="650161"/>
            <a:ext cx="17238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srgbClr val="FFC000"/>
                </a:solidFill>
              </a:rPr>
              <a:t>Fiche Métro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10FEF5-557F-42E8-85C7-1F8A3F26A4C3}"/>
              </a:ext>
            </a:extLst>
          </p:cNvPr>
          <p:cNvSpPr/>
          <p:nvPr/>
        </p:nvSpPr>
        <p:spPr>
          <a:xfrm>
            <a:off x="6867993" y="2419312"/>
            <a:ext cx="368008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Quelle est la ligne de métro qui t’emmène de « Cartier » à « Vendôme » ? 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Comment dois-tu faire pour aller de « RADISSON » à « ROSEMONT » ? </a:t>
            </a:r>
            <a:endParaRPr lang="fr-FR" dirty="0"/>
          </a:p>
        </p:txBody>
      </p:sp>
      <p:sp>
        <p:nvSpPr>
          <p:cNvPr id="7" name="TextShape 2">
            <a:extLst>
              <a:ext uri="{FF2B5EF4-FFF2-40B4-BE49-F238E27FC236}">
                <a16:creationId xmlns:a16="http://schemas.microsoft.com/office/drawing/2014/main" id="{488FE9CF-0236-4353-A2E5-B90F177C8E6F}"/>
              </a:ext>
            </a:extLst>
          </p:cNvPr>
          <p:cNvSpPr txBox="1"/>
          <p:nvPr/>
        </p:nvSpPr>
        <p:spPr>
          <a:xfrm>
            <a:off x="1744349" y="11329"/>
            <a:ext cx="8703303" cy="51588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spcBef>
                <a:spcPts val="479"/>
              </a:spcBef>
            </a:pPr>
            <a:r>
              <a:rPr lang="fr-FR" sz="2400" b="1" spc="-1" dirty="0">
                <a:solidFill>
                  <a:srgbClr val="FFFFFF"/>
                </a:solidFill>
                <a:latin typeface="Calibri"/>
              </a:rPr>
              <a:t>CM2</a:t>
            </a:r>
            <a:endParaRPr lang="fr-FR" sz="2400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2" t="3019" r="14781" b="2642"/>
          <a:stretch/>
        </p:blipFill>
        <p:spPr>
          <a:xfrm>
            <a:off x="7497256" y="841825"/>
            <a:ext cx="41904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7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:p15="http://schemas.microsoft.com/office/powerpoint/2012/main"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"/>
          <p:cNvGrpSpPr/>
          <p:nvPr/>
        </p:nvGrpSpPr>
        <p:grpSpPr>
          <a:xfrm>
            <a:off x="1524002" y="190441"/>
            <a:ext cx="8837279" cy="3238560"/>
            <a:chOff x="1" y="190441"/>
            <a:chExt cx="8837279" cy="3238560"/>
          </a:xfrm>
        </p:grpSpPr>
        <p:pic>
          <p:nvPicPr>
            <p:cNvPr id="136" name="Image 1"/>
            <p:cNvPicPr/>
            <p:nvPr/>
          </p:nvPicPr>
          <p:blipFill>
            <a:blip r:embed="rId2"/>
            <a:stretch/>
          </p:blipFill>
          <p:spPr>
            <a:xfrm>
              <a:off x="1" y="190441"/>
              <a:ext cx="4305670" cy="3238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37" name="CustomShape 2"/>
            <p:cNvSpPr/>
            <p:nvPr/>
          </p:nvSpPr>
          <p:spPr>
            <a:xfrm rot="10800000">
              <a:off x="7474680" y="394560"/>
              <a:ext cx="1362600" cy="116748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146A9BE-1599-486E-BACD-C857779FBDDC}"/>
              </a:ext>
            </a:extLst>
          </p:cNvPr>
          <p:cNvSpPr txBox="1"/>
          <p:nvPr/>
        </p:nvSpPr>
        <p:spPr>
          <a:xfrm>
            <a:off x="2220898" y="3036163"/>
            <a:ext cx="3298053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Activités ritualisées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C2A3074-0242-4613-95D3-857B5E3EA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050" y="2238719"/>
            <a:ext cx="3071674" cy="251821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14DEBE3-606C-41D9-B39F-C279A1C2A93E}"/>
              </a:ext>
            </a:extLst>
          </p:cNvPr>
          <p:cNvSpPr txBox="1"/>
          <p:nvPr/>
        </p:nvSpPr>
        <p:spPr>
          <a:xfrm>
            <a:off x="7019280" y="5280959"/>
            <a:ext cx="272544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Calcul mental</a:t>
            </a:r>
          </a:p>
        </p:txBody>
      </p:sp>
    </p:spTree>
    <p:extLst>
      <p:ext uri="{BB962C8B-B14F-4D97-AF65-F5344CB8AC3E}">
        <p14:creationId xmlns:p14="http://schemas.microsoft.com/office/powerpoint/2010/main" val="72057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:p15="http://schemas.microsoft.com/office/powerpoint/2012/main"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2"/>
          <p:cNvSpPr txBox="1"/>
          <p:nvPr/>
        </p:nvSpPr>
        <p:spPr>
          <a:xfrm>
            <a:off x="6169080" y="134280"/>
            <a:ext cx="4041360" cy="51588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spcBef>
                <a:spcPts val="479"/>
              </a:spcBef>
            </a:pPr>
            <a:r>
              <a:rPr lang="fr-FR" sz="2400" b="1" spc="-1" dirty="0">
                <a:solidFill>
                  <a:srgbClr val="FFFFFF"/>
                </a:solidFill>
                <a:latin typeface="Calibri"/>
              </a:rPr>
              <a:t>CM2</a:t>
            </a:r>
            <a:endParaRPr lang="fr-FR" sz="2400" spc="-1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3362B1C5-B1C6-4123-B30D-33E473242BBF}"/>
              </a:ext>
            </a:extLst>
          </p:cNvPr>
          <p:cNvGrpSpPr/>
          <p:nvPr/>
        </p:nvGrpSpPr>
        <p:grpSpPr>
          <a:xfrm>
            <a:off x="1796755" y="750162"/>
            <a:ext cx="2368446" cy="1070957"/>
            <a:chOff x="892065" y="1037017"/>
            <a:chExt cx="3563797" cy="1770979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D9C9C4FD-A094-40FC-AB27-D4F7ACE5A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2065" y="1458881"/>
              <a:ext cx="2192312" cy="1349115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FDA20C23-19C6-4E9E-AA1F-A03C4BDB2A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5778" b="77333" l="49778" r="88889"/>
                      </a14:imgEffect>
                    </a14:imgLayer>
                  </a14:imgProps>
                </a:ext>
              </a:extLst>
            </a:blip>
            <a:srcRect l="48362" t="45823" r="6040" b="22871"/>
            <a:stretch/>
          </p:blipFill>
          <p:spPr>
            <a:xfrm>
              <a:off x="2477160" y="1037017"/>
              <a:ext cx="1978702" cy="1349115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75EE0E6-8CD1-4902-8C2A-64F5543B3917}"/>
              </a:ext>
            </a:extLst>
          </p:cNvPr>
          <p:cNvSpPr/>
          <p:nvPr/>
        </p:nvSpPr>
        <p:spPr>
          <a:xfrm>
            <a:off x="4001160" y="631693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400" u="sng" dirty="0"/>
              <a:t>Trace à main levée </a:t>
            </a:r>
            <a:r>
              <a:rPr lang="fr-FR" sz="2400" dirty="0"/>
              <a:t>:</a:t>
            </a:r>
          </a:p>
          <a:p>
            <a:pPr algn="ctr"/>
            <a:endParaRPr lang="fr-FR" sz="300" dirty="0">
              <a:solidFill>
                <a:srgbClr val="00B050"/>
              </a:solidFill>
            </a:endParaRPr>
          </a:p>
          <a:p>
            <a:pPr algn="ctr"/>
            <a:r>
              <a:rPr lang="fr-FR" sz="2400" dirty="0">
                <a:solidFill>
                  <a:srgbClr val="00B050"/>
                </a:solidFill>
              </a:rPr>
              <a:t>– un triangle équilatéral ;</a:t>
            </a:r>
          </a:p>
          <a:p>
            <a:pPr algn="ctr"/>
            <a:r>
              <a:rPr lang="fr-FR" sz="2400" dirty="0">
                <a:solidFill>
                  <a:srgbClr val="00B050"/>
                </a:solidFill>
              </a:rPr>
              <a:t>– un triangle rectangle 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972910-E97F-48A8-8165-BF457AAC1131}"/>
              </a:ext>
            </a:extLst>
          </p:cNvPr>
          <p:cNvSpPr/>
          <p:nvPr/>
        </p:nvSpPr>
        <p:spPr>
          <a:xfrm>
            <a:off x="3066937" y="1851886"/>
            <a:ext cx="1508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00B0F0"/>
                </a:solidFill>
              </a:rPr>
              <a:t>– un carré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47F498-9F6A-4C0B-BE4A-6BB28DA24945}"/>
              </a:ext>
            </a:extLst>
          </p:cNvPr>
          <p:cNvSpPr/>
          <p:nvPr/>
        </p:nvSpPr>
        <p:spPr>
          <a:xfrm>
            <a:off x="7721802" y="1851886"/>
            <a:ext cx="1815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FFC000"/>
                </a:solidFill>
              </a:rPr>
              <a:t>– un losange</a:t>
            </a:r>
            <a:r>
              <a:rPr lang="fr-FR" dirty="0"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798570-229A-42E3-8F16-0556C3CDEFB4}"/>
              </a:ext>
            </a:extLst>
          </p:cNvPr>
          <p:cNvSpPr/>
          <p:nvPr/>
        </p:nvSpPr>
        <p:spPr>
          <a:xfrm>
            <a:off x="3066937" y="2688004"/>
            <a:ext cx="6503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B050"/>
                </a:solidFill>
              </a:rPr>
              <a:t>Quelle est la nature des angles de chaque figure ?</a:t>
            </a:r>
            <a:endParaRPr lang="fr-FR" sz="2400" b="1" dirty="0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DD2216F-1179-4E2E-A46A-A09B9FF89E83}"/>
              </a:ext>
            </a:extLst>
          </p:cNvPr>
          <p:cNvCxnSpPr/>
          <p:nvPr/>
        </p:nvCxnSpPr>
        <p:spPr>
          <a:xfrm>
            <a:off x="1524000" y="3524121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73" name="Picture 5">
            <a:extLst>
              <a:ext uri="{FF2B5EF4-FFF2-40B4-BE49-F238E27FC236}">
                <a16:creationId xmlns:a16="http://schemas.microsoft.com/office/drawing/2014/main" id="{A1A61AF8-8C59-4CDF-9AD1-B91FD8BAD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583" y="3655831"/>
            <a:ext cx="4283404" cy="160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>
            <a:extLst>
              <a:ext uri="{FF2B5EF4-FFF2-40B4-BE49-F238E27FC236}">
                <a16:creationId xmlns:a16="http://schemas.microsoft.com/office/drawing/2014/main" id="{A738C9D2-5CAF-493F-A551-43EDF5A3F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160" y="3623109"/>
            <a:ext cx="4263166" cy="160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3EA7B806-C3EE-4116-A858-14BCA48C31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2603" y="5628693"/>
            <a:ext cx="1529115" cy="116182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2" t="3019" r="14781" b="2642"/>
          <a:stretch/>
        </p:blipFill>
        <p:spPr>
          <a:xfrm>
            <a:off x="6021120" y="1893577"/>
            <a:ext cx="41904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0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:p15="http://schemas.microsoft.com/office/powerpoint/2012/main" xmlns="">
      <p:transition spd="slow">
        <p:comb dir="horz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2">
            <a:extLst>
              <a:ext uri="{FF2B5EF4-FFF2-40B4-BE49-F238E27FC236}">
                <a16:creationId xmlns:a16="http://schemas.microsoft.com/office/drawing/2014/main" id="{3EEEE853-F083-4045-8EA2-CEC788240E77}"/>
              </a:ext>
            </a:extLst>
          </p:cNvPr>
          <p:cNvSpPr txBox="1"/>
          <p:nvPr/>
        </p:nvSpPr>
        <p:spPr>
          <a:xfrm>
            <a:off x="6169080" y="134280"/>
            <a:ext cx="4041360" cy="51588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spcBef>
                <a:spcPts val="479"/>
              </a:spcBef>
            </a:pPr>
            <a:r>
              <a:rPr lang="fr-FR" sz="2400" b="1" spc="-1" dirty="0">
                <a:solidFill>
                  <a:srgbClr val="FFFFFF"/>
                </a:solidFill>
                <a:latin typeface="Calibri"/>
              </a:rPr>
              <a:t>CM2</a:t>
            </a:r>
            <a:endParaRPr lang="fr-FR" sz="2400" spc="-1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0" name="Group 8">
            <a:extLst>
              <a:ext uri="{FF2B5EF4-FFF2-40B4-BE49-F238E27FC236}">
                <a16:creationId xmlns:a16="http://schemas.microsoft.com/office/drawing/2014/main" id="{7B23BC9A-E199-4278-AB3E-4ACCD4C74F0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20160" y="697757"/>
            <a:ext cx="4038600" cy="6067425"/>
            <a:chOff x="1784" y="513"/>
            <a:chExt cx="2544" cy="3822"/>
          </a:xfrm>
        </p:grpSpPr>
        <p:sp>
          <p:nvSpPr>
            <p:cNvPr id="11" name="AutoShape 7">
              <a:extLst>
                <a:ext uri="{FF2B5EF4-FFF2-40B4-BE49-F238E27FC236}">
                  <a16:creationId xmlns:a16="http://schemas.microsoft.com/office/drawing/2014/main" id="{9A81C28D-FC70-4CD7-B2A6-202033CAD11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84" y="513"/>
              <a:ext cx="2544" cy="3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6153" name="Picture 9">
              <a:extLst>
                <a:ext uri="{FF2B5EF4-FFF2-40B4-BE49-F238E27FC236}">
                  <a16:creationId xmlns:a16="http://schemas.microsoft.com/office/drawing/2014/main" id="{D676B457-8376-418E-9074-1D9DA17521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4" y="513"/>
              <a:ext cx="2551" cy="3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2" t="3019" r="14781" b="2642"/>
          <a:stretch/>
        </p:blipFill>
        <p:spPr>
          <a:xfrm>
            <a:off x="5819399" y="564522"/>
            <a:ext cx="41904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2"/>
          <p:cNvSpPr/>
          <p:nvPr/>
        </p:nvSpPr>
        <p:spPr>
          <a:xfrm rot="16200000">
            <a:off x="101280" y="4869000"/>
            <a:ext cx="3362040" cy="515160"/>
          </a:xfrm>
          <a:prstGeom prst="rect">
            <a:avLst/>
          </a:prstGeom>
          <a:gradFill rotWithShape="0">
            <a:gsLst>
              <a:gs pos="0">
                <a:srgbClr val="FF943D"/>
              </a:gs>
              <a:gs pos="100000">
                <a:srgbClr val="FFD2BC"/>
              </a:gs>
            </a:gsLst>
            <a:lin ang="108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spcBef>
                <a:spcPts val="479"/>
              </a:spcBef>
            </a:pPr>
            <a:r>
              <a:rPr lang="fr-FR" sz="2400" b="1" spc="-1">
                <a:solidFill>
                  <a:srgbClr val="FFFFFF"/>
                </a:solidFill>
                <a:latin typeface="Calibri"/>
                <a:ea typeface="DejaVu Sans"/>
              </a:rPr>
              <a:t>CM2</a:t>
            </a:r>
            <a:endParaRPr lang="fr-FR" sz="2400" spc="-1">
              <a:latin typeface="Arial"/>
            </a:endParaRPr>
          </a:p>
        </p:txBody>
      </p:sp>
      <p:pic>
        <p:nvPicPr>
          <p:cNvPr id="174" name="Image 2"/>
          <p:cNvPicPr/>
          <p:nvPr/>
        </p:nvPicPr>
        <p:blipFill>
          <a:blip r:embed="rId2"/>
          <a:srcRect r="3651"/>
          <a:stretch/>
        </p:blipFill>
        <p:spPr>
          <a:xfrm>
            <a:off x="4992240" y="784800"/>
            <a:ext cx="5680080" cy="5695200"/>
          </a:xfrm>
          <a:prstGeom prst="rect">
            <a:avLst/>
          </a:prstGeom>
          <a:ln>
            <a:noFill/>
          </a:ln>
        </p:spPr>
      </p:pic>
      <p:sp>
        <p:nvSpPr>
          <p:cNvPr id="175" name="CustomShape 3"/>
          <p:cNvSpPr/>
          <p:nvPr/>
        </p:nvSpPr>
        <p:spPr>
          <a:xfrm>
            <a:off x="2075160" y="0"/>
            <a:ext cx="2509560" cy="1814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FF0000"/>
                </a:solidFill>
                <a:latin typeface="Arial"/>
                <a:ea typeface="DejaVu Sans"/>
              </a:rPr>
              <a:t>Rouge</a:t>
            </a:r>
            <a:r>
              <a:rPr lang="fr-FR" sz="2800" spc="-1">
                <a:solidFill>
                  <a:srgbClr val="000000"/>
                </a:solidFill>
                <a:latin typeface="Arial"/>
                <a:ea typeface="DejaVu Sans"/>
              </a:rPr>
              <a:t>: 10</a:t>
            </a:r>
            <a:endParaRPr lang="fr-FR" sz="28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92D050"/>
                </a:solidFill>
                <a:latin typeface="Arial"/>
                <a:ea typeface="DejaVu Sans"/>
              </a:rPr>
              <a:t>Vert</a:t>
            </a:r>
            <a:r>
              <a:rPr lang="fr-FR" sz="2800" spc="-1">
                <a:solidFill>
                  <a:srgbClr val="000000"/>
                </a:solidFill>
                <a:latin typeface="Arial"/>
                <a:ea typeface="DejaVu Sans"/>
              </a:rPr>
              <a:t>: 1</a:t>
            </a:r>
            <a:endParaRPr lang="fr-FR" sz="28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00B0F0"/>
                </a:solidFill>
                <a:latin typeface="Arial"/>
                <a:ea typeface="DejaVu Sans"/>
              </a:rPr>
              <a:t>Bleu</a:t>
            </a:r>
            <a:r>
              <a:rPr lang="fr-FR" sz="2800" spc="-1">
                <a:solidFill>
                  <a:srgbClr val="000000"/>
                </a:solidFill>
                <a:latin typeface="Arial"/>
                <a:ea typeface="DejaVu Sans"/>
              </a:rPr>
              <a:t>: 0,5</a:t>
            </a:r>
            <a:endParaRPr lang="fr-FR" sz="28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FFC000"/>
                </a:solidFill>
                <a:latin typeface="Arial"/>
                <a:ea typeface="DejaVu Sans"/>
              </a:rPr>
              <a:t>Jaune</a:t>
            </a:r>
            <a:r>
              <a:rPr lang="fr-FR" sz="2800" spc="-1">
                <a:solidFill>
                  <a:srgbClr val="000000"/>
                </a:solidFill>
                <a:latin typeface="Arial"/>
                <a:ea typeface="DejaVu Sans"/>
              </a:rPr>
              <a:t>: 0,1</a:t>
            </a:r>
            <a:endParaRPr lang="fr-FR" sz="2800" spc="-1">
              <a:latin typeface="Arial"/>
            </a:endParaRPr>
          </a:p>
        </p:txBody>
      </p:sp>
      <p:sp>
        <p:nvSpPr>
          <p:cNvPr id="176" name="CustomShape 4"/>
          <p:cNvSpPr/>
          <p:nvPr/>
        </p:nvSpPr>
        <p:spPr>
          <a:xfrm>
            <a:off x="5816280" y="0"/>
            <a:ext cx="403200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600" spc="-1">
                <a:solidFill>
                  <a:srgbClr val="00B050"/>
                </a:solidFill>
                <a:latin typeface="Calibri"/>
                <a:ea typeface="DejaVu Sans"/>
              </a:rPr>
              <a:t>Jeu de la cible</a:t>
            </a:r>
            <a:endParaRPr lang="fr-FR" sz="3600" spc="-1">
              <a:latin typeface="Arial"/>
            </a:endParaRPr>
          </a:p>
        </p:txBody>
      </p:sp>
      <p:sp>
        <p:nvSpPr>
          <p:cNvPr id="177" name="CustomShape 5"/>
          <p:cNvSpPr/>
          <p:nvPr/>
        </p:nvSpPr>
        <p:spPr>
          <a:xfrm>
            <a:off x="2057520" y="3444840"/>
            <a:ext cx="2509560" cy="1814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FF0000"/>
                </a:solidFill>
                <a:latin typeface="Arial"/>
                <a:ea typeface="DejaVu Sans"/>
              </a:rPr>
              <a:t>Rouge</a:t>
            </a:r>
            <a:r>
              <a:rPr lang="fr-FR" sz="2800" spc="-1">
                <a:solidFill>
                  <a:srgbClr val="000000"/>
                </a:solidFill>
                <a:latin typeface="Arial"/>
                <a:ea typeface="DejaVu Sans"/>
              </a:rPr>
              <a:t>: 10</a:t>
            </a:r>
            <a:endParaRPr lang="fr-FR" sz="28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92D050"/>
                </a:solidFill>
                <a:latin typeface="Arial"/>
                <a:ea typeface="DejaVu Sans"/>
              </a:rPr>
              <a:t>Vert</a:t>
            </a:r>
            <a:r>
              <a:rPr lang="fr-FR" sz="2800" spc="-1">
                <a:solidFill>
                  <a:srgbClr val="000000"/>
                </a:solidFill>
                <a:latin typeface="Arial"/>
                <a:ea typeface="DejaVu Sans"/>
              </a:rPr>
              <a:t>: 1</a:t>
            </a:r>
            <a:endParaRPr lang="fr-FR" sz="28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00B0F0"/>
                </a:solidFill>
                <a:latin typeface="Arial"/>
                <a:ea typeface="DejaVu Sans"/>
              </a:rPr>
              <a:t>Bleu</a:t>
            </a:r>
            <a:r>
              <a:rPr lang="fr-FR" sz="2800" spc="-1">
                <a:solidFill>
                  <a:srgbClr val="000000"/>
                </a:solidFill>
                <a:latin typeface="Arial"/>
                <a:ea typeface="DejaVu Sans"/>
              </a:rPr>
              <a:t>: 0,2</a:t>
            </a:r>
            <a:endParaRPr lang="fr-FR" sz="28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FFC000"/>
                </a:solidFill>
                <a:latin typeface="Arial"/>
                <a:ea typeface="DejaVu Sans"/>
              </a:rPr>
              <a:t>Jaune</a:t>
            </a:r>
            <a:r>
              <a:rPr lang="fr-FR" sz="2800" spc="-1">
                <a:solidFill>
                  <a:srgbClr val="000000"/>
                </a:solidFill>
                <a:latin typeface="Arial"/>
                <a:ea typeface="DejaVu Sans"/>
              </a:rPr>
              <a:t>: 0,02</a:t>
            </a:r>
            <a:endParaRPr lang="fr-FR" sz="2800" spc="-1">
              <a:latin typeface="Arial"/>
            </a:endParaRPr>
          </a:p>
        </p:txBody>
      </p:sp>
      <p:sp>
        <p:nvSpPr>
          <p:cNvPr id="178" name="CustomShape 6"/>
          <p:cNvSpPr/>
          <p:nvPr/>
        </p:nvSpPr>
        <p:spPr>
          <a:xfrm>
            <a:off x="2092800" y="1774800"/>
            <a:ext cx="288144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4BACC6"/>
                </a:solidFill>
                <a:latin typeface="Calibri"/>
                <a:ea typeface="DejaVu Sans"/>
              </a:rPr>
              <a:t>12,6 en 5 marques</a:t>
            </a:r>
            <a:endParaRPr lang="fr-FR" sz="2800" spc="-1">
              <a:latin typeface="Arial"/>
            </a:endParaRPr>
          </a:p>
        </p:txBody>
      </p:sp>
      <p:sp>
        <p:nvSpPr>
          <p:cNvPr id="179" name="CustomShape 7"/>
          <p:cNvSpPr/>
          <p:nvPr/>
        </p:nvSpPr>
        <p:spPr>
          <a:xfrm>
            <a:off x="2092800" y="2188800"/>
            <a:ext cx="288144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4BACC6"/>
                </a:solidFill>
                <a:latin typeface="Calibri"/>
                <a:ea typeface="DejaVu Sans"/>
              </a:rPr>
              <a:t>1,7 en 4 marques</a:t>
            </a:r>
            <a:endParaRPr lang="fr-FR" sz="2800" spc="-1">
              <a:latin typeface="Arial"/>
            </a:endParaRPr>
          </a:p>
        </p:txBody>
      </p:sp>
      <p:sp>
        <p:nvSpPr>
          <p:cNvPr id="180" name="CustomShape 8"/>
          <p:cNvSpPr/>
          <p:nvPr/>
        </p:nvSpPr>
        <p:spPr>
          <a:xfrm>
            <a:off x="2057520" y="2667600"/>
            <a:ext cx="288144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4BACC6"/>
                </a:solidFill>
                <a:latin typeface="Calibri"/>
                <a:ea typeface="DejaVu Sans"/>
              </a:rPr>
              <a:t>2,1 en 4 marques</a:t>
            </a:r>
            <a:endParaRPr lang="fr-FR" sz="2800" spc="-1">
              <a:latin typeface="Arial"/>
            </a:endParaRPr>
          </a:p>
        </p:txBody>
      </p:sp>
      <p:sp>
        <p:nvSpPr>
          <p:cNvPr id="181" name="CustomShape 9"/>
          <p:cNvSpPr/>
          <p:nvPr/>
        </p:nvSpPr>
        <p:spPr>
          <a:xfrm>
            <a:off x="2075160" y="5326200"/>
            <a:ext cx="321012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F79646"/>
                </a:solidFill>
                <a:latin typeface="Calibri"/>
                <a:ea typeface="DejaVu Sans"/>
              </a:rPr>
              <a:t>12,22 en 5 marques</a:t>
            </a:r>
            <a:endParaRPr lang="fr-FR" sz="2800" spc="-1">
              <a:latin typeface="Arial"/>
            </a:endParaRPr>
          </a:p>
        </p:txBody>
      </p:sp>
      <p:sp>
        <p:nvSpPr>
          <p:cNvPr id="182" name="CustomShape 10"/>
          <p:cNvSpPr/>
          <p:nvPr/>
        </p:nvSpPr>
        <p:spPr>
          <a:xfrm>
            <a:off x="2075160" y="5740200"/>
            <a:ext cx="321012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F79646"/>
                </a:solidFill>
                <a:latin typeface="Calibri"/>
                <a:ea typeface="DejaVu Sans"/>
              </a:rPr>
              <a:t>12,42 en 6 marques</a:t>
            </a:r>
            <a:endParaRPr lang="fr-FR" sz="2800" spc="-1">
              <a:latin typeface="Arial"/>
            </a:endParaRPr>
          </a:p>
        </p:txBody>
      </p:sp>
      <p:sp>
        <p:nvSpPr>
          <p:cNvPr id="183" name="CustomShape 11"/>
          <p:cNvSpPr/>
          <p:nvPr/>
        </p:nvSpPr>
        <p:spPr>
          <a:xfrm>
            <a:off x="2039880" y="6219000"/>
            <a:ext cx="353664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F79646"/>
                </a:solidFill>
                <a:latin typeface="Calibri"/>
                <a:ea typeface="DejaVu Sans"/>
              </a:rPr>
              <a:t>2,02 en 7 marques</a:t>
            </a:r>
            <a:endParaRPr lang="fr-FR" sz="2800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 xmlns:p15="http://schemas.microsoft.com/office/powerpoint/2012/main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age 2"/>
          <p:cNvPicPr/>
          <p:nvPr/>
        </p:nvPicPr>
        <p:blipFill>
          <a:blip r:embed="rId2"/>
          <a:stretch/>
        </p:blipFill>
        <p:spPr>
          <a:xfrm>
            <a:off x="1524000" y="0"/>
            <a:ext cx="9143280" cy="685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2"/>
          <p:cNvSpPr/>
          <p:nvPr/>
        </p:nvSpPr>
        <p:spPr>
          <a:xfrm>
            <a:off x="6169080" y="134280"/>
            <a:ext cx="4040640" cy="515160"/>
          </a:xfrm>
          <a:prstGeom prst="rect">
            <a:avLst/>
          </a:prstGeom>
          <a:gradFill rotWithShape="0"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spcBef>
                <a:spcPts val="479"/>
              </a:spcBef>
            </a:pPr>
            <a:r>
              <a:rPr lang="fr-FR" sz="2400" b="1" spc="-1">
                <a:solidFill>
                  <a:srgbClr val="FFFFFF"/>
                </a:solidFill>
                <a:latin typeface="Calibri"/>
                <a:ea typeface="DejaVu Sans"/>
              </a:rPr>
              <a:t>CM2</a:t>
            </a:r>
            <a:endParaRPr lang="fr-FR" sz="2400" spc="-1">
              <a:latin typeface="Arial"/>
            </a:endParaRPr>
          </a:p>
        </p:txBody>
      </p:sp>
      <p:sp>
        <p:nvSpPr>
          <p:cNvPr id="187" name="CustomShape 3"/>
          <p:cNvSpPr/>
          <p:nvPr/>
        </p:nvSpPr>
        <p:spPr>
          <a:xfrm>
            <a:off x="3104400" y="840601"/>
            <a:ext cx="403200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00" spc="-1">
                <a:solidFill>
                  <a:srgbClr val="00B050"/>
                </a:solidFill>
                <a:latin typeface="Calibri"/>
                <a:ea typeface="DejaVu Sans"/>
              </a:rPr>
              <a:t>Problème oral</a:t>
            </a:r>
            <a:endParaRPr lang="fr-FR" sz="3200" spc="-1">
              <a:latin typeface="Arial"/>
            </a:endParaRPr>
          </a:p>
        </p:txBody>
      </p:sp>
      <p:sp>
        <p:nvSpPr>
          <p:cNvPr id="188" name="CustomShape 4"/>
          <p:cNvSpPr/>
          <p:nvPr/>
        </p:nvSpPr>
        <p:spPr>
          <a:xfrm>
            <a:off x="1655040" y="6435720"/>
            <a:ext cx="8915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pc="-1">
                <a:solidFill>
                  <a:srgbClr val="A6A6A6"/>
                </a:solidFill>
                <a:latin typeface="Calibri"/>
                <a:ea typeface="DejaVu Sans"/>
              </a:rPr>
              <a:t>Correction collective: expliciter la question de la proportionnalité</a:t>
            </a:r>
            <a:endParaRPr lang="fr-FR" spc="-1">
              <a:latin typeface="Arial"/>
            </a:endParaRPr>
          </a:p>
        </p:txBody>
      </p:sp>
      <p:sp>
        <p:nvSpPr>
          <p:cNvPr id="189" name="CustomShape 5"/>
          <p:cNvSpPr/>
          <p:nvPr/>
        </p:nvSpPr>
        <p:spPr>
          <a:xfrm>
            <a:off x="1524000" y="1621080"/>
            <a:ext cx="4496400" cy="1814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4BACC6"/>
                </a:solidFill>
                <a:latin typeface="Calibri"/>
                <a:ea typeface="DejaVu Sans"/>
              </a:rPr>
              <a:t>Le camion de la poste transporte 25 colis de 6 kg.</a:t>
            </a:r>
            <a:endParaRPr lang="fr-FR" sz="28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1" spc="-1">
                <a:solidFill>
                  <a:srgbClr val="4BACC6"/>
                </a:solidFill>
                <a:latin typeface="Calibri"/>
                <a:ea typeface="DejaVu Sans"/>
              </a:rPr>
              <a:t>Quel poids total transporte-t-il?</a:t>
            </a:r>
            <a:endParaRPr lang="fr-FR" sz="2800" spc="-1">
              <a:latin typeface="Arial"/>
            </a:endParaRPr>
          </a:p>
        </p:txBody>
      </p:sp>
      <p:sp>
        <p:nvSpPr>
          <p:cNvPr id="190" name="CustomShape 6"/>
          <p:cNvSpPr/>
          <p:nvPr/>
        </p:nvSpPr>
        <p:spPr>
          <a:xfrm>
            <a:off x="6074400" y="1621080"/>
            <a:ext cx="4496400" cy="1814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F79646"/>
                </a:solidFill>
                <a:latin typeface="Calibri"/>
                <a:ea typeface="DejaVu Sans"/>
              </a:rPr>
              <a:t>Le camion de la poste transporte 50 colis de 3,5 kg.</a:t>
            </a:r>
            <a:endParaRPr lang="fr-FR" sz="28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1" spc="-1">
                <a:solidFill>
                  <a:srgbClr val="F79646"/>
                </a:solidFill>
                <a:latin typeface="Calibri"/>
                <a:ea typeface="DejaVu Sans"/>
              </a:rPr>
              <a:t>Quel poids total transporte-t-il?</a:t>
            </a:r>
            <a:endParaRPr lang="fr-FR" sz="2800" spc="-1">
              <a:latin typeface="Arial"/>
            </a:endParaRPr>
          </a:p>
        </p:txBody>
      </p:sp>
      <p:pic>
        <p:nvPicPr>
          <p:cNvPr id="191" name="Image 12"/>
          <p:cNvPicPr/>
          <p:nvPr/>
        </p:nvPicPr>
        <p:blipFill>
          <a:blip r:embed="rId2"/>
          <a:srcRect l="35147" t="26880"/>
          <a:stretch/>
        </p:blipFill>
        <p:spPr>
          <a:xfrm>
            <a:off x="7484160" y="830160"/>
            <a:ext cx="707400" cy="730440"/>
          </a:xfrm>
          <a:prstGeom prst="rect">
            <a:avLst/>
          </a:prstGeom>
          <a:ln>
            <a:noFill/>
          </a:ln>
        </p:spPr>
      </p:pic>
      <p:pic>
        <p:nvPicPr>
          <p:cNvPr id="192" name="Image 13"/>
          <p:cNvPicPr/>
          <p:nvPr/>
        </p:nvPicPr>
        <p:blipFill>
          <a:blip r:embed="rId3"/>
          <a:stretch/>
        </p:blipFill>
        <p:spPr>
          <a:xfrm>
            <a:off x="6404520" y="767520"/>
            <a:ext cx="1048320" cy="796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 xmlns:p15="http://schemas.microsoft.com/office/powerpoint/2012/main">
      <p:transition spd="slow">
        <p:cover dir="d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2"/>
          <p:cNvSpPr/>
          <p:nvPr/>
        </p:nvSpPr>
        <p:spPr>
          <a:xfrm rot="16200000">
            <a:off x="101280" y="4869000"/>
            <a:ext cx="3362040" cy="515160"/>
          </a:xfrm>
          <a:prstGeom prst="rect">
            <a:avLst/>
          </a:prstGeom>
          <a:gradFill rotWithShape="0">
            <a:gsLst>
              <a:gs pos="0">
                <a:srgbClr val="FF943D"/>
              </a:gs>
              <a:gs pos="100000">
                <a:srgbClr val="FFD2BC"/>
              </a:gs>
            </a:gsLst>
            <a:lin ang="108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spcBef>
                <a:spcPts val="479"/>
              </a:spcBef>
            </a:pPr>
            <a:r>
              <a:rPr lang="fr-FR" sz="2400" b="1" spc="-1">
                <a:solidFill>
                  <a:srgbClr val="FFFFFF"/>
                </a:solidFill>
                <a:latin typeface="Calibri"/>
                <a:ea typeface="DejaVu Sans"/>
              </a:rPr>
              <a:t>CM2</a:t>
            </a:r>
            <a:endParaRPr lang="fr-FR" sz="2400" spc="-1">
              <a:latin typeface="Arial"/>
            </a:endParaRPr>
          </a:p>
        </p:txBody>
      </p:sp>
      <p:pic>
        <p:nvPicPr>
          <p:cNvPr id="243" name="Image 2"/>
          <p:cNvPicPr/>
          <p:nvPr/>
        </p:nvPicPr>
        <p:blipFill>
          <a:blip r:embed="rId2"/>
          <a:srcRect r="3651"/>
          <a:stretch/>
        </p:blipFill>
        <p:spPr>
          <a:xfrm>
            <a:off x="4992240" y="784800"/>
            <a:ext cx="5680080" cy="5695200"/>
          </a:xfrm>
          <a:prstGeom prst="rect">
            <a:avLst/>
          </a:prstGeom>
          <a:ln>
            <a:noFill/>
          </a:ln>
        </p:spPr>
      </p:pic>
      <p:sp>
        <p:nvSpPr>
          <p:cNvPr id="244" name="CustomShape 3"/>
          <p:cNvSpPr/>
          <p:nvPr/>
        </p:nvSpPr>
        <p:spPr>
          <a:xfrm>
            <a:off x="2075160" y="0"/>
            <a:ext cx="2509560" cy="1814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FF0000"/>
                </a:solidFill>
                <a:latin typeface="Arial"/>
                <a:ea typeface="DejaVu Sans"/>
              </a:rPr>
              <a:t>Rouge</a:t>
            </a:r>
            <a:r>
              <a:rPr lang="fr-FR" sz="2800" spc="-1">
                <a:solidFill>
                  <a:srgbClr val="000000"/>
                </a:solidFill>
                <a:latin typeface="Arial"/>
                <a:ea typeface="DejaVu Sans"/>
              </a:rPr>
              <a:t>: 10</a:t>
            </a:r>
            <a:endParaRPr lang="fr-FR" sz="28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92D050"/>
                </a:solidFill>
                <a:latin typeface="Arial"/>
                <a:ea typeface="DejaVu Sans"/>
              </a:rPr>
              <a:t>Vert</a:t>
            </a:r>
            <a:r>
              <a:rPr lang="fr-FR" sz="2800" spc="-1">
                <a:solidFill>
                  <a:srgbClr val="000000"/>
                </a:solidFill>
                <a:latin typeface="Arial"/>
                <a:ea typeface="DejaVu Sans"/>
              </a:rPr>
              <a:t>: 1</a:t>
            </a:r>
            <a:endParaRPr lang="fr-FR" sz="28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00B0F0"/>
                </a:solidFill>
                <a:latin typeface="Arial"/>
                <a:ea typeface="DejaVu Sans"/>
              </a:rPr>
              <a:t>Bleu</a:t>
            </a:r>
            <a:r>
              <a:rPr lang="fr-FR" sz="2800" spc="-1">
                <a:solidFill>
                  <a:srgbClr val="000000"/>
                </a:solidFill>
                <a:latin typeface="Arial"/>
                <a:ea typeface="DejaVu Sans"/>
              </a:rPr>
              <a:t>: 0,5</a:t>
            </a:r>
            <a:endParaRPr lang="fr-FR" sz="28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FFC000"/>
                </a:solidFill>
                <a:latin typeface="Arial"/>
                <a:ea typeface="DejaVu Sans"/>
              </a:rPr>
              <a:t>Jaune</a:t>
            </a:r>
            <a:r>
              <a:rPr lang="fr-FR" sz="2800" spc="-1">
                <a:solidFill>
                  <a:srgbClr val="000000"/>
                </a:solidFill>
                <a:latin typeface="Arial"/>
                <a:ea typeface="DejaVu Sans"/>
              </a:rPr>
              <a:t>: 0,1</a:t>
            </a:r>
            <a:endParaRPr lang="fr-FR" sz="2800" spc="-1">
              <a:latin typeface="Arial"/>
            </a:endParaRPr>
          </a:p>
        </p:txBody>
      </p:sp>
      <p:sp>
        <p:nvSpPr>
          <p:cNvPr id="245" name="CustomShape 4"/>
          <p:cNvSpPr/>
          <p:nvPr/>
        </p:nvSpPr>
        <p:spPr>
          <a:xfrm>
            <a:off x="5816280" y="0"/>
            <a:ext cx="403200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600" spc="-1">
                <a:solidFill>
                  <a:srgbClr val="00B050"/>
                </a:solidFill>
                <a:latin typeface="Calibri"/>
                <a:ea typeface="DejaVu Sans"/>
              </a:rPr>
              <a:t>Jeu de la cible</a:t>
            </a:r>
            <a:endParaRPr lang="fr-FR" sz="3600" spc="-1">
              <a:latin typeface="Arial"/>
            </a:endParaRPr>
          </a:p>
        </p:txBody>
      </p:sp>
      <p:sp>
        <p:nvSpPr>
          <p:cNvPr id="246" name="CustomShape 5"/>
          <p:cNvSpPr/>
          <p:nvPr/>
        </p:nvSpPr>
        <p:spPr>
          <a:xfrm>
            <a:off x="2057520" y="3444840"/>
            <a:ext cx="2509560" cy="1814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FF0000"/>
                </a:solidFill>
                <a:latin typeface="Arial"/>
                <a:ea typeface="DejaVu Sans"/>
              </a:rPr>
              <a:t>Rouge</a:t>
            </a:r>
            <a:r>
              <a:rPr lang="fr-FR" sz="2800" spc="-1">
                <a:solidFill>
                  <a:srgbClr val="000000"/>
                </a:solidFill>
                <a:latin typeface="Arial"/>
                <a:ea typeface="DejaVu Sans"/>
              </a:rPr>
              <a:t>: 10</a:t>
            </a:r>
            <a:endParaRPr lang="fr-FR" sz="28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92D050"/>
                </a:solidFill>
                <a:latin typeface="Arial"/>
                <a:ea typeface="DejaVu Sans"/>
              </a:rPr>
              <a:t>Vert</a:t>
            </a:r>
            <a:r>
              <a:rPr lang="fr-FR" sz="2800" spc="-1">
                <a:solidFill>
                  <a:srgbClr val="000000"/>
                </a:solidFill>
                <a:latin typeface="Arial"/>
                <a:ea typeface="DejaVu Sans"/>
              </a:rPr>
              <a:t>: 1</a:t>
            </a:r>
            <a:endParaRPr lang="fr-FR" sz="28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00B0F0"/>
                </a:solidFill>
                <a:latin typeface="Arial"/>
                <a:ea typeface="DejaVu Sans"/>
              </a:rPr>
              <a:t>Bleu</a:t>
            </a:r>
            <a:r>
              <a:rPr lang="fr-FR" sz="2800" spc="-1">
                <a:solidFill>
                  <a:srgbClr val="000000"/>
                </a:solidFill>
                <a:latin typeface="Arial"/>
                <a:ea typeface="DejaVu Sans"/>
              </a:rPr>
              <a:t>: 0,2</a:t>
            </a:r>
            <a:endParaRPr lang="fr-FR" sz="28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FFC000"/>
                </a:solidFill>
                <a:latin typeface="Arial"/>
                <a:ea typeface="DejaVu Sans"/>
              </a:rPr>
              <a:t>Jaune</a:t>
            </a:r>
            <a:r>
              <a:rPr lang="fr-FR" sz="2800" spc="-1">
                <a:solidFill>
                  <a:srgbClr val="000000"/>
                </a:solidFill>
                <a:latin typeface="Arial"/>
                <a:ea typeface="DejaVu Sans"/>
              </a:rPr>
              <a:t>: 0,02</a:t>
            </a:r>
            <a:endParaRPr lang="fr-FR" sz="2800" spc="-1">
              <a:latin typeface="Arial"/>
            </a:endParaRPr>
          </a:p>
        </p:txBody>
      </p:sp>
      <p:sp>
        <p:nvSpPr>
          <p:cNvPr id="247" name="CustomShape 6"/>
          <p:cNvSpPr/>
          <p:nvPr/>
        </p:nvSpPr>
        <p:spPr>
          <a:xfrm>
            <a:off x="2092800" y="1774800"/>
            <a:ext cx="288144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4BACC6"/>
                </a:solidFill>
                <a:latin typeface="Calibri"/>
                <a:ea typeface="DejaVu Sans"/>
              </a:rPr>
              <a:t>20,6 en 4 marques</a:t>
            </a:r>
            <a:endParaRPr lang="fr-FR" sz="2800" spc="-1">
              <a:latin typeface="Arial"/>
            </a:endParaRPr>
          </a:p>
        </p:txBody>
      </p:sp>
      <p:sp>
        <p:nvSpPr>
          <p:cNvPr id="248" name="CustomShape 7"/>
          <p:cNvSpPr/>
          <p:nvPr/>
        </p:nvSpPr>
        <p:spPr>
          <a:xfrm>
            <a:off x="2092800" y="2188800"/>
            <a:ext cx="288144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4BACC6"/>
                </a:solidFill>
                <a:latin typeface="Calibri"/>
                <a:ea typeface="DejaVu Sans"/>
              </a:rPr>
              <a:t>12,1 en 5 marques</a:t>
            </a:r>
            <a:endParaRPr lang="fr-FR" sz="2800" spc="-1">
              <a:latin typeface="Arial"/>
            </a:endParaRPr>
          </a:p>
        </p:txBody>
      </p:sp>
      <p:sp>
        <p:nvSpPr>
          <p:cNvPr id="249" name="CustomShape 8"/>
          <p:cNvSpPr/>
          <p:nvPr/>
        </p:nvSpPr>
        <p:spPr>
          <a:xfrm>
            <a:off x="2057520" y="2667600"/>
            <a:ext cx="288144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4BACC6"/>
                </a:solidFill>
                <a:latin typeface="Calibri"/>
                <a:ea typeface="DejaVu Sans"/>
              </a:rPr>
              <a:t>3,7 en 6 marques</a:t>
            </a:r>
            <a:endParaRPr lang="fr-FR" sz="2800" spc="-1">
              <a:latin typeface="Arial"/>
            </a:endParaRPr>
          </a:p>
        </p:txBody>
      </p:sp>
      <p:sp>
        <p:nvSpPr>
          <p:cNvPr id="250" name="CustomShape 9"/>
          <p:cNvSpPr/>
          <p:nvPr/>
        </p:nvSpPr>
        <p:spPr>
          <a:xfrm>
            <a:off x="2075160" y="5326200"/>
            <a:ext cx="321012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F79646"/>
                </a:solidFill>
                <a:latin typeface="Calibri"/>
                <a:ea typeface="DejaVu Sans"/>
              </a:rPr>
              <a:t>20,04 en 4 marques</a:t>
            </a:r>
            <a:endParaRPr lang="fr-FR" sz="2800" spc="-1">
              <a:latin typeface="Arial"/>
            </a:endParaRPr>
          </a:p>
        </p:txBody>
      </p:sp>
      <p:sp>
        <p:nvSpPr>
          <p:cNvPr id="251" name="CustomShape 10"/>
          <p:cNvSpPr/>
          <p:nvPr/>
        </p:nvSpPr>
        <p:spPr>
          <a:xfrm>
            <a:off x="2075160" y="5740200"/>
            <a:ext cx="321012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F79646"/>
                </a:solidFill>
                <a:latin typeface="Calibri"/>
                <a:ea typeface="DejaVu Sans"/>
              </a:rPr>
              <a:t>10,46 en 6 marques</a:t>
            </a:r>
            <a:endParaRPr lang="fr-FR" sz="2800" spc="-1">
              <a:latin typeface="Arial"/>
            </a:endParaRPr>
          </a:p>
        </p:txBody>
      </p:sp>
      <p:sp>
        <p:nvSpPr>
          <p:cNvPr id="252" name="CustomShape 11"/>
          <p:cNvSpPr/>
          <p:nvPr/>
        </p:nvSpPr>
        <p:spPr>
          <a:xfrm>
            <a:off x="2039880" y="6219000"/>
            <a:ext cx="353664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>
                <a:solidFill>
                  <a:srgbClr val="F79646"/>
                </a:solidFill>
                <a:latin typeface="Calibri"/>
                <a:ea typeface="DejaVu Sans"/>
              </a:rPr>
              <a:t>3,62 en 7 marques</a:t>
            </a:r>
            <a:endParaRPr lang="fr-FR" sz="2800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 xmlns:p15="http://schemas.microsoft.com/office/powerpoint/2012/main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Image 2"/>
          <p:cNvPicPr/>
          <p:nvPr/>
        </p:nvPicPr>
        <p:blipFill>
          <a:blip r:embed="rId2"/>
          <a:stretch/>
        </p:blipFill>
        <p:spPr>
          <a:xfrm>
            <a:off x="1524000" y="0"/>
            <a:ext cx="9143280" cy="685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1248</Words>
  <Application>Microsoft Office PowerPoint</Application>
  <PresentationFormat>Grand écran</PresentationFormat>
  <Paragraphs>236</Paragraphs>
  <Slides>45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53" baseType="lpstr">
      <vt:lpstr>Arial</vt:lpstr>
      <vt:lpstr>Calibri</vt:lpstr>
      <vt:lpstr>Calibri Light</vt:lpstr>
      <vt:lpstr>Comic Sans MS</vt:lpstr>
      <vt:lpstr>Mistral</vt:lpstr>
      <vt:lpstr>MyriadPro-It</vt:lpstr>
      <vt:lpstr>MyriadPro-SemiboldIt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magali redouin</dc:creator>
  <cp:lastModifiedBy>magali redouin</cp:lastModifiedBy>
  <cp:revision>6</cp:revision>
  <dcterms:created xsi:type="dcterms:W3CDTF">2020-05-17T08:43:30Z</dcterms:created>
  <dcterms:modified xsi:type="dcterms:W3CDTF">2020-05-18T17:54:06Z</dcterms:modified>
</cp:coreProperties>
</file>