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595" r:id="rId2"/>
    <p:sldId id="522" r:id="rId3"/>
    <p:sldId id="530" r:id="rId4"/>
    <p:sldId id="531" r:id="rId5"/>
    <p:sldId id="529" r:id="rId6"/>
    <p:sldId id="538" r:id="rId7"/>
    <p:sldId id="539" r:id="rId8"/>
    <p:sldId id="533" r:id="rId9"/>
    <p:sldId id="540" r:id="rId10"/>
    <p:sldId id="483" r:id="rId11"/>
    <p:sldId id="541" r:id="rId12"/>
    <p:sldId id="442" r:id="rId13"/>
    <p:sldId id="546" r:id="rId14"/>
    <p:sldId id="548" r:id="rId15"/>
    <p:sldId id="544" r:id="rId16"/>
    <p:sldId id="441" r:id="rId17"/>
    <p:sldId id="545" r:id="rId18"/>
    <p:sldId id="443" r:id="rId19"/>
    <p:sldId id="565" r:id="rId20"/>
    <p:sldId id="492" r:id="rId21"/>
    <p:sldId id="566" r:id="rId22"/>
    <p:sldId id="493" r:id="rId23"/>
    <p:sldId id="567" r:id="rId24"/>
    <p:sldId id="494" r:id="rId25"/>
    <p:sldId id="568" r:id="rId26"/>
    <p:sldId id="569" r:id="rId27"/>
    <p:sldId id="407" r:id="rId28"/>
    <p:sldId id="581" r:id="rId29"/>
    <p:sldId id="582" r:id="rId30"/>
    <p:sldId id="506" r:id="rId31"/>
    <p:sldId id="588" r:id="rId32"/>
    <p:sldId id="507" r:id="rId33"/>
    <p:sldId id="589" r:id="rId34"/>
    <p:sldId id="583" r:id="rId35"/>
    <p:sldId id="509" r:id="rId36"/>
    <p:sldId id="590" r:id="rId37"/>
    <p:sldId id="596" r:id="rId38"/>
    <p:sldId id="521" r:id="rId39"/>
    <p:sldId id="591" r:id="rId40"/>
    <p:sldId id="585" r:id="rId41"/>
    <p:sldId id="524" r:id="rId42"/>
    <p:sldId id="525" r:id="rId43"/>
    <p:sldId id="594" r:id="rId44"/>
    <p:sldId id="258" r:id="rId45"/>
    <p:sldId id="259" r:id="rId46"/>
    <p:sldId id="261" r:id="rId47"/>
    <p:sldId id="597" r:id="rId48"/>
    <p:sldId id="267" r:id="rId49"/>
    <p:sldId id="269" r:id="rId50"/>
    <p:sldId id="598" r:id="rId51"/>
    <p:sldId id="274" r:id="rId52"/>
    <p:sldId id="275" r:id="rId53"/>
    <p:sldId id="281" r:id="rId54"/>
    <p:sldId id="283" r:id="rId55"/>
    <p:sldId id="292" r:id="rId56"/>
    <p:sldId id="294" r:id="rId57"/>
    <p:sldId id="305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2F0F-4E3B-4038-B3F1-1C897C6AD0C9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C1B4-4AF7-4D2A-A327-99D3CB2B8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17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2F0F-4E3B-4038-B3F1-1C897C6AD0C9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C1B4-4AF7-4D2A-A327-99D3CB2B8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07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2F0F-4E3B-4038-B3F1-1C897C6AD0C9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C1B4-4AF7-4D2A-A327-99D3CB2B8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69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28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2F0F-4E3B-4038-B3F1-1C897C6AD0C9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C1B4-4AF7-4D2A-A327-99D3CB2B8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44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2F0F-4E3B-4038-B3F1-1C897C6AD0C9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C1B4-4AF7-4D2A-A327-99D3CB2B8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48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2F0F-4E3B-4038-B3F1-1C897C6AD0C9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C1B4-4AF7-4D2A-A327-99D3CB2B8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7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2F0F-4E3B-4038-B3F1-1C897C6AD0C9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C1B4-4AF7-4D2A-A327-99D3CB2B8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22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2F0F-4E3B-4038-B3F1-1C897C6AD0C9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C1B4-4AF7-4D2A-A327-99D3CB2B8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1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2F0F-4E3B-4038-B3F1-1C897C6AD0C9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C1B4-4AF7-4D2A-A327-99D3CB2B8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96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2F0F-4E3B-4038-B3F1-1C897C6AD0C9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C1B4-4AF7-4D2A-A327-99D3CB2B8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37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2F0F-4E3B-4038-B3F1-1C897C6AD0C9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C1B4-4AF7-4D2A-A327-99D3CB2B8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71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22F0F-4E3B-4038-B3F1-1C897C6AD0C9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7C1B4-4AF7-4D2A-A327-99D3CB2B8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06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AppData\Local\Temp\Temp1_modules-cm%20(1).zip\M20\CM1\cahier_de_patrons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ylvain-etienne.com/gestclasse_v7/origami/pyramide.pdf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athix.org/glisse-nombre/index.html" TargetMode="Externa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x.org/glisse-nombre/index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57250"/>
            <a:ext cx="6858000" cy="51435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1504950" cy="885825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1296360" y="1432215"/>
            <a:ext cx="1158316" cy="40473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100000"/>
              </a:lnSpc>
            </a:pPr>
            <a:r>
              <a:rPr lang="fr-FR" sz="1350" spc="-1" dirty="0">
                <a:solidFill>
                  <a:srgbClr val="FFFFFF"/>
                </a:solidFill>
                <a:latin typeface="Comic Sans MS" panose="030F0702030302020204" pitchFamily="66" charset="0"/>
              </a:rPr>
              <a:t> CM2</a:t>
            </a:r>
            <a:endParaRPr lang="fr-FR" sz="1350" spc="-1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77374" y="2318040"/>
            <a:ext cx="5122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5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/>
                <a:cs typeface="Mistral"/>
              </a:rPr>
              <a:t> </a:t>
            </a:r>
            <a:r>
              <a:rPr lang="fr-FR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istral"/>
              </a:rPr>
              <a:t>semaine du 15 au 20 juin</a:t>
            </a:r>
            <a:endParaRPr lang="fr-FR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194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p15="http://schemas.microsoft.com/office/powerpoint/2012/main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463988" y="2078850"/>
            <a:ext cx="0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637571"/>
              </p:ext>
            </p:extLst>
          </p:nvPr>
        </p:nvGraphicFramePr>
        <p:xfrm>
          <a:off x="4581219" y="1968592"/>
          <a:ext cx="3359920" cy="2628900"/>
        </p:xfrm>
        <a:graphic>
          <a:graphicData uri="http://schemas.openxmlformats.org/drawingml/2006/table">
            <a:tbl>
              <a:tblPr/>
              <a:tblGrid>
                <a:gridCol w="335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8860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« J’ai mis 5 minutes pour tondre 8m² de pelouse. Combien de temps me faut-il :</a:t>
                      </a:r>
                      <a:endParaRPr lang="fr-FR" sz="1000" dirty="0"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 pour tondre 16 m ² ? </a:t>
                      </a:r>
                      <a:endParaRPr lang="fr-FR" sz="1000" dirty="0">
                        <a:effectLst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pour tondre 4 m² ?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pour 20 m²</a:t>
                      </a:r>
                    </a:p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 pour tondre 1000 m² ? »</a:t>
                      </a:r>
                      <a:endParaRPr lang="fr-FR" sz="10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CustomShape 2"/>
          <p:cNvSpPr/>
          <p:nvPr/>
        </p:nvSpPr>
        <p:spPr>
          <a:xfrm>
            <a:off x="4626540" y="95634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4336E81-CBD6-42E1-9723-A000049A4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23" y="752652"/>
            <a:ext cx="1332254" cy="101225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C8A75D4-CB66-4B7A-B2D3-86C1A63F3D8A}"/>
              </a:ext>
            </a:extLst>
          </p:cNvPr>
          <p:cNvSpPr txBox="1"/>
          <p:nvPr/>
        </p:nvSpPr>
        <p:spPr>
          <a:xfrm>
            <a:off x="3840225" y="993321"/>
            <a:ext cx="135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CC00CC"/>
                </a:solidFill>
              </a:rPr>
              <a:t>Travail sur ardoise</a:t>
            </a:r>
          </a:p>
        </p:txBody>
      </p:sp>
    </p:spTree>
    <p:extLst>
      <p:ext uri="{BB962C8B-B14F-4D97-AF65-F5344CB8AC3E}">
        <p14:creationId xmlns:p14="http://schemas.microsoft.com/office/powerpoint/2010/main" val="44792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463988" y="2078850"/>
            <a:ext cx="0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119735"/>
              </p:ext>
            </p:extLst>
          </p:nvPr>
        </p:nvGraphicFramePr>
        <p:xfrm>
          <a:off x="3062796" y="1592795"/>
          <a:ext cx="4761113" cy="5100967"/>
        </p:xfrm>
        <a:graphic>
          <a:graphicData uri="http://schemas.openxmlformats.org/drawingml/2006/table">
            <a:tbl>
              <a:tblPr/>
              <a:tblGrid>
                <a:gridCol w="4761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0967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 J’ai mis 5 minutes pour tondre 8m² de pelouse. Combien de temps me faut-il :</a:t>
                      </a:r>
                    </a:p>
                    <a:p>
                      <a:endParaRPr lang="fr-FR" sz="15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pour tondre 16 m ² ?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 Le double : 2 x 5 = 10 min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5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pour tondre 4 m² ?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La moitié de 5 min soit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2 min 30 secondes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500" b="1" dirty="0">
                        <a:solidFill>
                          <a:schemeClr val="accent6"/>
                        </a:solidFill>
                        <a:effectLst/>
                        <a:latin typeface="Century Gothic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1500" b="1" dirty="0">
                          <a:solidFill>
                            <a:srgbClr val="00B050"/>
                          </a:solidFill>
                          <a:effectLst/>
                          <a:latin typeface="Century Gothic"/>
                        </a:rPr>
                        <a:t>pour tondre 20 m² ?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rgbClr val="00B050"/>
                          </a:solidFill>
                          <a:effectLst/>
                          <a:latin typeface="Century Gothic"/>
                        </a:rPr>
                        <a:t>20 m² = 16 m² + 4 m²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rgbClr val="00B050"/>
                          </a:solidFill>
                          <a:effectLst/>
                          <a:latin typeface="Century Gothic"/>
                        </a:rPr>
                        <a:t>10 min + 2min30s = 12 min 30s</a:t>
                      </a:r>
                      <a:endParaRPr lang="fr-FR" sz="15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fr-FR" sz="15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pour tondre 1000 m² ?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Pour 8 m² : 5 min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Donc pour 8 000 m² : 5 000 min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Donc pour 1 000 m², je mets 8 fois moins de temps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soit 5 000 : 8 = 625 min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CustomShape 2"/>
          <p:cNvSpPr/>
          <p:nvPr/>
        </p:nvSpPr>
        <p:spPr>
          <a:xfrm>
            <a:off x="4626540" y="95634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E110F90-A028-40B7-A426-EAAAF0FAC60D}"/>
              </a:ext>
            </a:extLst>
          </p:cNvPr>
          <p:cNvSpPr txBox="1"/>
          <p:nvPr/>
        </p:nvSpPr>
        <p:spPr>
          <a:xfrm>
            <a:off x="3887301" y="1072770"/>
            <a:ext cx="1478478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</p:spTree>
    <p:extLst>
      <p:ext uri="{BB962C8B-B14F-4D97-AF65-F5344CB8AC3E}">
        <p14:creationId xmlns:p14="http://schemas.microsoft.com/office/powerpoint/2010/main" val="21010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812002" y="2726922"/>
          <a:ext cx="2970330" cy="3186354"/>
        </p:xfrm>
        <a:graphic>
          <a:graphicData uri="http://schemas.openxmlformats.org/drawingml/2006/table">
            <a:tbl>
              <a:tblPr/>
              <a:tblGrid>
                <a:gridCol w="29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6354">
                <a:tc>
                  <a:txBody>
                    <a:bodyPr/>
                    <a:lstStyle/>
                    <a:p>
                      <a:r>
                        <a:rPr lang="fr-FR" sz="2000" b="1" baseline="0" dirty="0">
                          <a:solidFill>
                            <a:schemeClr val="accent6"/>
                          </a:solidFill>
                          <a:effectLst/>
                          <a:latin typeface="Maiandra GD, sans-serif"/>
                        </a:rPr>
                        <a:t>104 856 – 83 926 = </a:t>
                      </a:r>
                    </a:p>
                    <a:p>
                      <a:endParaRPr lang="fr-FR" sz="2000" b="1" baseline="0" dirty="0">
                        <a:solidFill>
                          <a:schemeClr val="accent6"/>
                        </a:solidFill>
                        <a:effectLst/>
                        <a:latin typeface="Maiandra GD, sans-serif"/>
                      </a:endParaRPr>
                    </a:p>
                    <a:p>
                      <a:r>
                        <a:rPr lang="fr-FR" sz="2000" b="1" baseline="0" dirty="0">
                          <a:solidFill>
                            <a:schemeClr val="accent6"/>
                          </a:solidFill>
                          <a:effectLst/>
                          <a:latin typeface="Maiandra GD, sans-serif"/>
                        </a:rPr>
                        <a:t>89,45 + 354,63 =</a:t>
                      </a:r>
                    </a:p>
                    <a:p>
                      <a:r>
                        <a:rPr lang="fr-FR" sz="2000" b="1" baseline="0" dirty="0">
                          <a:solidFill>
                            <a:schemeClr val="accent6"/>
                          </a:solidFill>
                          <a:effectLst/>
                          <a:latin typeface="Maiandra GD, sans-serif"/>
                        </a:rPr>
                        <a:t>7,621 + 98, 72 = </a:t>
                      </a:r>
                    </a:p>
                    <a:p>
                      <a:endParaRPr lang="fr-FR" sz="2000" b="1" baseline="0" dirty="0">
                        <a:solidFill>
                          <a:schemeClr val="accent6"/>
                        </a:solidFill>
                        <a:effectLst/>
                        <a:latin typeface="Maiandra GD, sans-serif"/>
                      </a:endParaRPr>
                    </a:p>
                    <a:p>
                      <a:r>
                        <a:rPr lang="fr-FR" sz="2000" b="1" baseline="0" dirty="0">
                          <a:solidFill>
                            <a:schemeClr val="accent6"/>
                          </a:solidFill>
                          <a:effectLst/>
                          <a:latin typeface="Maiandra GD, sans-serif"/>
                        </a:rPr>
                        <a:t>951 x 64 =</a:t>
                      </a:r>
                    </a:p>
                    <a:p>
                      <a:endParaRPr lang="fr-FR" sz="2000" b="1" baseline="0" dirty="0">
                        <a:solidFill>
                          <a:schemeClr val="accent6"/>
                        </a:solidFill>
                        <a:effectLst/>
                        <a:latin typeface="Maiandra GD, sans-serif"/>
                      </a:endParaRPr>
                    </a:p>
                    <a:p>
                      <a:r>
                        <a:rPr lang="fr-FR" sz="2000" b="1" baseline="0" dirty="0">
                          <a:solidFill>
                            <a:schemeClr val="accent6"/>
                          </a:solidFill>
                          <a:effectLst/>
                          <a:latin typeface="Maiandra GD, sans-serif"/>
                        </a:rPr>
                        <a:t>852 : 15 = </a:t>
                      </a:r>
                    </a:p>
                    <a:p>
                      <a:endParaRPr lang="fr-FR" sz="2000" b="1" baseline="0" dirty="0">
                        <a:solidFill>
                          <a:schemeClr val="accent6"/>
                        </a:solidFill>
                        <a:effectLst/>
                        <a:latin typeface="Maiandra GD, sans-serif"/>
                      </a:endParaRPr>
                    </a:p>
                    <a:p>
                      <a:r>
                        <a:rPr lang="fr-FR" sz="2000" b="1" baseline="0" dirty="0">
                          <a:solidFill>
                            <a:schemeClr val="accent6"/>
                          </a:solidFill>
                          <a:effectLst/>
                          <a:latin typeface="Maiandra GD, sans-serif"/>
                        </a:rPr>
                        <a:t>649 x 53,7 = 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87813" y="2033770"/>
            <a:ext cx="617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Dans ton cahier du jour, donne d’abord un ordre de grandeur, pose ces opérations et vérifie à l’aide d’une calculatrice.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502584" y="2888940"/>
          <a:ext cx="2970330" cy="3186354"/>
        </p:xfrm>
        <a:graphic>
          <a:graphicData uri="http://schemas.openxmlformats.org/drawingml/2006/table">
            <a:tbl>
              <a:tblPr/>
              <a:tblGrid>
                <a:gridCol w="29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6354">
                <a:tc>
                  <a:txBody>
                    <a:bodyPr/>
                    <a:lstStyle/>
                    <a:p>
                      <a:r>
                        <a:rPr lang="fr-FR" sz="2000" b="1" baseline="0" dirty="0">
                          <a:solidFill>
                            <a:srgbClr val="00B0F0"/>
                          </a:solidFill>
                          <a:effectLst/>
                          <a:latin typeface="Maiandra GD, sans-serif"/>
                        </a:rPr>
                        <a:t>104 856 – 83 926 = </a:t>
                      </a:r>
                    </a:p>
                    <a:p>
                      <a:endParaRPr lang="fr-FR" sz="2000" b="1" baseline="0" dirty="0">
                        <a:solidFill>
                          <a:srgbClr val="00B0F0"/>
                        </a:solidFill>
                        <a:effectLst/>
                        <a:latin typeface="Maiandra GD, sans-serif"/>
                      </a:endParaRPr>
                    </a:p>
                    <a:p>
                      <a:r>
                        <a:rPr lang="fr-FR" sz="2000" b="1" baseline="0" dirty="0">
                          <a:solidFill>
                            <a:srgbClr val="00B0F0"/>
                          </a:solidFill>
                          <a:effectLst/>
                          <a:latin typeface="Maiandra GD, sans-serif"/>
                        </a:rPr>
                        <a:t>89,45 + 354,63 =</a:t>
                      </a:r>
                    </a:p>
                    <a:p>
                      <a:r>
                        <a:rPr lang="fr-FR" sz="2000" b="1" baseline="0" dirty="0">
                          <a:solidFill>
                            <a:srgbClr val="00B0F0"/>
                          </a:solidFill>
                          <a:effectLst/>
                          <a:latin typeface="Maiandra GD, sans-serif"/>
                        </a:rPr>
                        <a:t>7,621 + 98, 72 = </a:t>
                      </a:r>
                    </a:p>
                    <a:p>
                      <a:endParaRPr lang="fr-FR" sz="2000" b="1" baseline="0" dirty="0">
                        <a:solidFill>
                          <a:srgbClr val="00B0F0"/>
                        </a:solidFill>
                        <a:effectLst/>
                        <a:latin typeface="Maiandra GD, sans-serif"/>
                      </a:endParaRPr>
                    </a:p>
                    <a:p>
                      <a:r>
                        <a:rPr lang="fr-FR" sz="2000" b="1" baseline="0" dirty="0">
                          <a:solidFill>
                            <a:srgbClr val="00B0F0"/>
                          </a:solidFill>
                          <a:effectLst/>
                          <a:latin typeface="Maiandra GD, sans-serif"/>
                        </a:rPr>
                        <a:t>753 x 25 =</a:t>
                      </a:r>
                    </a:p>
                    <a:p>
                      <a:endParaRPr lang="fr-FR" sz="2000" b="1" baseline="0" dirty="0">
                        <a:solidFill>
                          <a:srgbClr val="00B0F0"/>
                        </a:solidFill>
                        <a:effectLst/>
                        <a:latin typeface="Maiandra GD, sans-serif"/>
                      </a:endParaRPr>
                    </a:p>
                    <a:p>
                      <a:r>
                        <a:rPr lang="fr-FR" sz="2000" b="1" baseline="0" dirty="0">
                          <a:solidFill>
                            <a:srgbClr val="00B0F0"/>
                          </a:solidFill>
                          <a:effectLst/>
                          <a:latin typeface="Maiandra GD, sans-serif"/>
                        </a:rPr>
                        <a:t>852 : 12 = </a:t>
                      </a:r>
                    </a:p>
                    <a:p>
                      <a:endParaRPr lang="fr-FR" sz="2000" b="1" baseline="0" dirty="0">
                        <a:solidFill>
                          <a:srgbClr val="000000"/>
                        </a:solidFill>
                        <a:effectLst/>
                        <a:latin typeface="Maiandra GD, sans-serif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4551099" y="1858184"/>
            <a:ext cx="49939" cy="412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10" y="1159076"/>
            <a:ext cx="842898" cy="84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298824" y="1038150"/>
            <a:ext cx="75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50" dirty="0"/>
          </a:p>
          <a:p>
            <a:r>
              <a:rPr lang="fr-FR" sz="1350" dirty="0"/>
              <a:t>Dans le cahier du jour</a:t>
            </a:r>
          </a:p>
        </p:txBody>
      </p:sp>
    </p:spTree>
    <p:extLst>
      <p:ext uri="{BB962C8B-B14F-4D97-AF65-F5344CB8AC3E}">
        <p14:creationId xmlns:p14="http://schemas.microsoft.com/office/powerpoint/2010/main" val="70063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842030" y="2294874"/>
          <a:ext cx="2970330" cy="3186354"/>
        </p:xfrm>
        <a:graphic>
          <a:graphicData uri="http://schemas.openxmlformats.org/drawingml/2006/table">
            <a:tbl>
              <a:tblPr/>
              <a:tblGrid>
                <a:gridCol w="29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6354">
                <a:tc>
                  <a:txBody>
                    <a:bodyPr/>
                    <a:lstStyle/>
                    <a:p>
                      <a:r>
                        <a:rPr lang="fr-FR" sz="1500" b="1" baseline="0" dirty="0">
                          <a:solidFill>
                            <a:schemeClr val="accent6"/>
                          </a:solidFill>
                          <a:effectLst/>
                          <a:latin typeface="Maiandra GD, sans-serif"/>
                        </a:rPr>
                        <a:t>104 856 – 83 926 = 20 930</a:t>
                      </a:r>
                    </a:p>
                    <a:p>
                      <a:endParaRPr lang="fr-FR" sz="1500" b="1" baseline="0" dirty="0">
                        <a:solidFill>
                          <a:schemeClr val="accent6"/>
                        </a:solidFill>
                        <a:effectLst/>
                        <a:latin typeface="Maiandra GD, sans-serif"/>
                      </a:endParaRPr>
                    </a:p>
                    <a:p>
                      <a:r>
                        <a:rPr lang="fr-FR" sz="1500" b="1" baseline="0" dirty="0">
                          <a:solidFill>
                            <a:schemeClr val="accent6"/>
                          </a:solidFill>
                          <a:effectLst/>
                          <a:latin typeface="Maiandra GD, sans-serif"/>
                        </a:rPr>
                        <a:t>89,45 + 354,63 = 444,08</a:t>
                      </a:r>
                    </a:p>
                    <a:p>
                      <a:r>
                        <a:rPr lang="fr-FR" sz="1500" b="1" baseline="0" dirty="0">
                          <a:solidFill>
                            <a:schemeClr val="accent6"/>
                          </a:solidFill>
                          <a:effectLst/>
                          <a:latin typeface="Maiandra GD, sans-serif"/>
                        </a:rPr>
                        <a:t>7,621 + 98, 72 = 106,341</a:t>
                      </a:r>
                    </a:p>
                    <a:p>
                      <a:endParaRPr lang="fr-FR" sz="1500" b="1" baseline="0" dirty="0">
                        <a:solidFill>
                          <a:schemeClr val="accent6"/>
                        </a:solidFill>
                        <a:effectLst/>
                        <a:latin typeface="Maiandra GD, sans-serif"/>
                      </a:endParaRPr>
                    </a:p>
                    <a:p>
                      <a:r>
                        <a:rPr lang="fr-FR" sz="1500" b="1" baseline="0" dirty="0">
                          <a:solidFill>
                            <a:schemeClr val="accent6"/>
                          </a:solidFill>
                          <a:effectLst/>
                          <a:latin typeface="Maiandra GD, sans-serif"/>
                        </a:rPr>
                        <a:t>951 x 64 = 60 864</a:t>
                      </a:r>
                    </a:p>
                    <a:p>
                      <a:endParaRPr lang="fr-FR" sz="1500" b="1" baseline="0" dirty="0">
                        <a:solidFill>
                          <a:schemeClr val="accent6"/>
                        </a:solidFill>
                        <a:effectLst/>
                        <a:latin typeface="Maiandra GD, sans-serif"/>
                      </a:endParaRPr>
                    </a:p>
                    <a:p>
                      <a:r>
                        <a:rPr lang="fr-FR" sz="1500" b="1" baseline="0" dirty="0">
                          <a:solidFill>
                            <a:schemeClr val="accent6"/>
                          </a:solidFill>
                          <a:effectLst/>
                          <a:latin typeface="Maiandra GD, sans-serif"/>
                        </a:rPr>
                        <a:t>852 : 15 = 56,8</a:t>
                      </a:r>
                    </a:p>
                    <a:p>
                      <a:endParaRPr lang="fr-FR" sz="1500" b="1" baseline="0" dirty="0">
                        <a:solidFill>
                          <a:schemeClr val="accent6"/>
                        </a:solidFill>
                        <a:effectLst/>
                        <a:latin typeface="Maiandra GD, sans-serif"/>
                      </a:endParaRPr>
                    </a:p>
                    <a:p>
                      <a:r>
                        <a:rPr lang="fr-FR" sz="1500" b="1" baseline="0" dirty="0">
                          <a:solidFill>
                            <a:schemeClr val="accent6"/>
                          </a:solidFill>
                          <a:effectLst/>
                          <a:latin typeface="Maiandra GD, sans-serif"/>
                        </a:rPr>
                        <a:t>649 x 53,7 = 34 851,3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38286" y="1459141"/>
            <a:ext cx="617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Dans ton cahier du jour, donne d’abord un ordre de grandeur, pose ces opérations et vérifie à l’aide d’une calculatrice.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373924" y="2294874"/>
          <a:ext cx="3065466" cy="3186354"/>
        </p:xfrm>
        <a:graphic>
          <a:graphicData uri="http://schemas.openxmlformats.org/drawingml/2006/table">
            <a:tbl>
              <a:tblPr/>
              <a:tblGrid>
                <a:gridCol w="306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6354">
                <a:tc>
                  <a:txBody>
                    <a:bodyPr/>
                    <a:lstStyle/>
                    <a:p>
                      <a:r>
                        <a:rPr lang="fr-FR" sz="1500" b="1" baseline="0" dirty="0">
                          <a:solidFill>
                            <a:srgbClr val="00B0F0"/>
                          </a:solidFill>
                          <a:effectLst/>
                          <a:latin typeface="Maiandra GD, sans-serif"/>
                        </a:rPr>
                        <a:t>104 856 – 83 926 = 20 930</a:t>
                      </a:r>
                    </a:p>
                    <a:p>
                      <a:endParaRPr lang="fr-FR" sz="1500" b="1" baseline="0" dirty="0">
                        <a:solidFill>
                          <a:srgbClr val="00B0F0"/>
                        </a:solidFill>
                        <a:effectLst/>
                        <a:latin typeface="Maiandra GD, sans-serif"/>
                      </a:endParaRPr>
                    </a:p>
                    <a:p>
                      <a:r>
                        <a:rPr lang="fr-FR" sz="1500" b="1" baseline="0" dirty="0">
                          <a:solidFill>
                            <a:srgbClr val="00B0F0"/>
                          </a:solidFill>
                          <a:effectLst/>
                          <a:latin typeface="Maiandra GD, sans-serif"/>
                        </a:rPr>
                        <a:t>89,45 + 354,63 = 444,08</a:t>
                      </a:r>
                    </a:p>
                    <a:p>
                      <a:r>
                        <a:rPr lang="fr-FR" sz="1500" b="1" baseline="0" dirty="0">
                          <a:solidFill>
                            <a:srgbClr val="00B0F0"/>
                          </a:solidFill>
                          <a:effectLst/>
                          <a:latin typeface="Maiandra GD, sans-serif"/>
                        </a:rPr>
                        <a:t>7,621 + 98, 72 = 106,341</a:t>
                      </a:r>
                    </a:p>
                    <a:p>
                      <a:endParaRPr lang="fr-FR" sz="1500" b="1" baseline="0" dirty="0">
                        <a:solidFill>
                          <a:srgbClr val="00B0F0"/>
                        </a:solidFill>
                        <a:effectLst/>
                        <a:latin typeface="Maiandra GD, sans-serif"/>
                      </a:endParaRPr>
                    </a:p>
                    <a:p>
                      <a:r>
                        <a:rPr lang="fr-FR" sz="1500" b="1" baseline="0" dirty="0">
                          <a:solidFill>
                            <a:srgbClr val="00B0F0"/>
                          </a:solidFill>
                          <a:effectLst/>
                          <a:latin typeface="Maiandra GD, sans-serif"/>
                        </a:rPr>
                        <a:t>753 x 25 = 18 825</a:t>
                      </a:r>
                    </a:p>
                    <a:p>
                      <a:endParaRPr lang="fr-FR" sz="1500" b="1" baseline="0" dirty="0">
                        <a:solidFill>
                          <a:srgbClr val="00B0F0"/>
                        </a:solidFill>
                        <a:effectLst/>
                        <a:latin typeface="Maiandra GD, sans-serif"/>
                      </a:endParaRPr>
                    </a:p>
                    <a:p>
                      <a:r>
                        <a:rPr lang="fr-FR" sz="1500" b="1" baseline="0" dirty="0">
                          <a:solidFill>
                            <a:srgbClr val="00B0F0"/>
                          </a:solidFill>
                          <a:effectLst/>
                          <a:latin typeface="Maiandra GD, sans-serif"/>
                        </a:rPr>
                        <a:t>852 : 12 = 71</a:t>
                      </a:r>
                    </a:p>
                    <a:p>
                      <a:endParaRPr lang="fr-FR" sz="2000" b="1" baseline="0" dirty="0">
                        <a:solidFill>
                          <a:srgbClr val="000000"/>
                        </a:solidFill>
                        <a:effectLst/>
                        <a:latin typeface="Maiandra GD, sans-serif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4E110F90-A028-40B7-A426-EAAAF0FAC60D}"/>
              </a:ext>
            </a:extLst>
          </p:cNvPr>
          <p:cNvSpPr txBox="1"/>
          <p:nvPr/>
        </p:nvSpPr>
        <p:spPr>
          <a:xfrm>
            <a:off x="3887301" y="1072770"/>
            <a:ext cx="1478478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4551099" y="1858184"/>
            <a:ext cx="49939" cy="412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7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57250"/>
            <a:ext cx="6858000" cy="51435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1504950" cy="885825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1296360" y="1432215"/>
            <a:ext cx="1158316" cy="40473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100000"/>
              </a:lnSpc>
            </a:pPr>
            <a:r>
              <a:rPr lang="fr-FR" sz="1350" spc="-1" dirty="0">
                <a:solidFill>
                  <a:srgbClr val="FFFFFF"/>
                </a:solidFill>
                <a:latin typeface="Comic Sans MS" panose="030F0702030302020204" pitchFamily="66" charset="0"/>
              </a:rPr>
              <a:t>CM2</a:t>
            </a:r>
            <a:endParaRPr lang="fr-FR" sz="1350" spc="-1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34505" y="2576091"/>
            <a:ext cx="40405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5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/>
                <a:cs typeface="Mistral"/>
              </a:rPr>
              <a:t> </a:t>
            </a:r>
            <a:r>
              <a:rPr lang="fr-FR" sz="405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Mistral"/>
              </a:rPr>
              <a:t>SEANCE 2</a:t>
            </a:r>
          </a:p>
        </p:txBody>
      </p:sp>
    </p:spTree>
    <p:extLst>
      <p:ext uri="{BB962C8B-B14F-4D97-AF65-F5344CB8AC3E}">
        <p14:creationId xmlns:p14="http://schemas.microsoft.com/office/powerpoint/2010/main" val="423004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p15="http://schemas.microsoft.com/office/powerpoint/2012/main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 1"/>
          <p:cNvPicPr/>
          <p:nvPr/>
        </p:nvPicPr>
        <p:blipFill>
          <a:blip r:embed="rId2"/>
          <a:stretch/>
        </p:blipFill>
        <p:spPr>
          <a:xfrm>
            <a:off x="1152450" y="857250"/>
            <a:ext cx="6826950" cy="5142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4857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11" y="1549562"/>
            <a:ext cx="3327399" cy="355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399890"/>
              </p:ext>
            </p:extLst>
          </p:nvPr>
        </p:nvGraphicFramePr>
        <p:xfrm>
          <a:off x="4456591" y="1788663"/>
          <a:ext cx="3414708" cy="2846070"/>
        </p:xfrm>
        <a:graphic>
          <a:graphicData uri="http://schemas.openxmlformats.org/drawingml/2006/table">
            <a:tbl>
              <a:tblPr/>
              <a:tblGrid>
                <a:gridCol w="3414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6070"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Maiandra GD, sans-serif"/>
                        </a:rPr>
                        <a:t>Dans</a:t>
                      </a:r>
                      <a:r>
                        <a:rPr lang="fr-FR" sz="1000" b="1" baseline="0" dirty="0">
                          <a:solidFill>
                            <a:srgbClr val="000000"/>
                          </a:solidFill>
                          <a:effectLst/>
                          <a:latin typeface="Maiandra GD, sans-serif"/>
                        </a:rPr>
                        <a:t> ton cahier du jour, écris la date et mathématiques.</a:t>
                      </a:r>
                    </a:p>
                    <a:p>
                      <a:r>
                        <a:rPr lang="fr-FR" sz="1000" b="1" baseline="0" dirty="0">
                          <a:solidFill>
                            <a:srgbClr val="000000"/>
                          </a:solidFill>
                          <a:effectLst/>
                          <a:latin typeface="Maiandra GD, sans-serif"/>
                        </a:rPr>
                        <a:t>Cherche la q</a:t>
                      </a: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Maiandra GD, sans-serif"/>
                        </a:rPr>
                        <a:t>uantité de sucre et de beurre si on fait la recette pour :</a:t>
                      </a:r>
                      <a:endParaRPr lang="fr-FR" sz="1000" dirty="0">
                        <a:effectLst/>
                      </a:endParaRPr>
                    </a:p>
                    <a:p>
                      <a:br>
                        <a:rPr lang="fr-FR" sz="1000" dirty="0">
                          <a:effectLst/>
                        </a:rPr>
                      </a:b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1000" b="1" dirty="0">
                          <a:solidFill>
                            <a:srgbClr val="00B0F0"/>
                          </a:solidFill>
                          <a:effectLst/>
                          <a:latin typeface="Maiandra GD, sans-serif"/>
                        </a:rPr>
                        <a:t>24 financiers, 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1000" b="1" dirty="0">
                          <a:solidFill>
                            <a:srgbClr val="00B0F0"/>
                          </a:solidFill>
                          <a:effectLst/>
                          <a:latin typeface="Maiandra GD, sans-serif"/>
                        </a:rPr>
                        <a:t>6 financiers,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1000" b="1" dirty="0">
                          <a:solidFill>
                            <a:srgbClr val="00B0F0"/>
                          </a:solidFill>
                          <a:effectLst/>
                          <a:latin typeface="Maiandra GD, sans-serif"/>
                        </a:rPr>
                        <a:t>120 financiers,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1000" b="1" dirty="0">
                          <a:solidFill>
                            <a:schemeClr val="accent6"/>
                          </a:solidFill>
                          <a:effectLst/>
                          <a:latin typeface="Maiandra GD, sans-serif"/>
                        </a:rPr>
                        <a:t> 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1000" b="1" dirty="0">
                          <a:solidFill>
                            <a:schemeClr val="accent6"/>
                          </a:solidFill>
                          <a:effectLst/>
                          <a:latin typeface="Maiandra GD, sans-serif"/>
                        </a:rPr>
                        <a:t>18 financiers, 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1000" b="1" dirty="0">
                          <a:solidFill>
                            <a:schemeClr val="accent6"/>
                          </a:solidFill>
                          <a:effectLst/>
                          <a:latin typeface="Maiandra GD, sans-serif"/>
                        </a:rPr>
                        <a:t>1 financier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br>
                        <a:rPr lang="fr-FR" sz="1000" dirty="0">
                          <a:effectLst/>
                        </a:rPr>
                      </a:br>
                      <a:endParaRPr lang="fr-FR" sz="10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709682" y="5343654"/>
            <a:ext cx="5947608" cy="358770"/>
          </a:xfrm>
          <a:prstGeom prst="roundRect">
            <a:avLst/>
          </a:prstGeom>
          <a:solidFill>
            <a:srgbClr val="E7F4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350" b="1" dirty="0">
                <a:solidFill>
                  <a:srgbClr val="FF0000"/>
                </a:solidFill>
                <a:latin typeface="Comic Sans MS" panose="030F0702030302020204" pitchFamily="66" charset="0"/>
              </a:rPr>
              <a:t>Et pourquoi ne pas cuisiner pour le goûter? Bon appétit !!!</a:t>
            </a:r>
          </a:p>
        </p:txBody>
      </p:sp>
      <p:pic>
        <p:nvPicPr>
          <p:cNvPr id="15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302" y="945015"/>
            <a:ext cx="842898" cy="84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261116" y="824088"/>
            <a:ext cx="75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50" dirty="0"/>
          </a:p>
          <a:p>
            <a:r>
              <a:rPr lang="fr-FR" sz="1350" dirty="0"/>
              <a:t>Dans le cahier du jour</a:t>
            </a:r>
          </a:p>
        </p:txBody>
      </p:sp>
    </p:spTree>
    <p:extLst>
      <p:ext uri="{BB962C8B-B14F-4D97-AF65-F5344CB8AC3E}">
        <p14:creationId xmlns:p14="http://schemas.microsoft.com/office/powerpoint/2010/main" val="224947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608925"/>
              </p:ext>
            </p:extLst>
          </p:nvPr>
        </p:nvGraphicFramePr>
        <p:xfrm>
          <a:off x="4756512" y="1862826"/>
          <a:ext cx="2900778" cy="3811905"/>
        </p:xfrm>
        <a:graphic>
          <a:graphicData uri="http://schemas.openxmlformats.org/drawingml/2006/table">
            <a:tbl>
              <a:tblPr/>
              <a:tblGrid>
                <a:gridCol w="290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190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r-FR" sz="1500" b="1" dirty="0">
                        <a:solidFill>
                          <a:schemeClr val="accent6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</a:rPr>
                        <a:t>Pour 18 financiers (c’est 12 + 6 financiers soit 1 quantité et demi) 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</a:rPr>
                        <a:t>Sucre</a:t>
                      </a:r>
                      <a:r>
                        <a:rPr lang="fr-FR" sz="1500" b="1" baseline="0" dirty="0">
                          <a:solidFill>
                            <a:schemeClr val="accent6"/>
                          </a:solidFill>
                        </a:rPr>
                        <a:t> : 150 g + 75 g = 225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500" b="1" baseline="0" dirty="0">
                          <a:solidFill>
                            <a:schemeClr val="accent6"/>
                          </a:solidFill>
                        </a:rPr>
                        <a:t>Beurre : 75 g + 37,5 g = 112, 5 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500" b="1" baseline="0" dirty="0">
                        <a:solidFill>
                          <a:schemeClr val="accent6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baseline="0" dirty="0">
                          <a:solidFill>
                            <a:schemeClr val="accent6"/>
                          </a:solidFill>
                        </a:rPr>
                        <a:t>Pour 1 financier (c’est 12 fois moins) 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500" b="1" baseline="0" dirty="0">
                          <a:solidFill>
                            <a:schemeClr val="accent6"/>
                          </a:solidFill>
                        </a:rPr>
                        <a:t>Sucre : 150 g : 12 = 12,5 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500" b="1" baseline="0" dirty="0">
                          <a:solidFill>
                            <a:schemeClr val="accent6"/>
                          </a:solidFill>
                        </a:rPr>
                        <a:t>Beurre : 75 g : 12 = 6,25 g</a:t>
                      </a:r>
                      <a:endParaRPr lang="fr-FR" sz="1500" b="1" dirty="0">
                        <a:solidFill>
                          <a:schemeClr val="accent6"/>
                        </a:solidFill>
                      </a:endParaRPr>
                    </a:p>
                    <a:p>
                      <a:endParaRPr lang="fr-FR" sz="1000" dirty="0">
                        <a:effectLst/>
                      </a:endParaRPr>
                    </a:p>
                    <a:p>
                      <a:endParaRPr lang="fr-FR" sz="1000" dirty="0">
                        <a:effectLst/>
                      </a:endParaRPr>
                    </a:p>
                    <a:p>
                      <a:br>
                        <a:rPr lang="fr-FR" sz="1000" dirty="0">
                          <a:effectLst/>
                        </a:rPr>
                      </a:br>
                      <a:br>
                        <a:rPr lang="fr-FR" sz="1000" dirty="0">
                          <a:effectLst/>
                        </a:rPr>
                      </a:br>
                      <a:endParaRPr lang="fr-FR" sz="10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85900" y="1875529"/>
            <a:ext cx="3029400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00B0F0"/>
                </a:solidFill>
              </a:rPr>
              <a:t>Pour 24 financiers (c’est le double) :</a:t>
            </a:r>
          </a:p>
          <a:p>
            <a:pPr marL="214313" indent="-214313">
              <a:buFontTx/>
              <a:buChar char="-"/>
            </a:pPr>
            <a:r>
              <a:rPr lang="fr-FR" sz="1500" b="1" dirty="0">
                <a:solidFill>
                  <a:srgbClr val="00B0F0"/>
                </a:solidFill>
              </a:rPr>
              <a:t>Sucre : 150 g x 2 = 300 g</a:t>
            </a:r>
          </a:p>
          <a:p>
            <a:pPr marL="214313" indent="-214313">
              <a:buFontTx/>
              <a:buChar char="-"/>
            </a:pPr>
            <a:r>
              <a:rPr lang="fr-FR" sz="1500" b="1" dirty="0">
                <a:solidFill>
                  <a:srgbClr val="00B0F0"/>
                </a:solidFill>
              </a:rPr>
              <a:t>Beurre : 75 g x 2 = 150 g</a:t>
            </a:r>
          </a:p>
          <a:p>
            <a:pPr marL="214313" indent="-214313">
              <a:buFontTx/>
              <a:buChar char="-"/>
            </a:pPr>
            <a:endParaRPr lang="fr-FR" sz="1500" b="1" dirty="0">
              <a:solidFill>
                <a:srgbClr val="00B0F0"/>
              </a:solidFill>
            </a:endParaRPr>
          </a:p>
          <a:p>
            <a:r>
              <a:rPr lang="fr-FR" sz="1500" b="1" dirty="0">
                <a:solidFill>
                  <a:srgbClr val="00B0F0"/>
                </a:solidFill>
              </a:rPr>
              <a:t>Pour 6 financiers (c’est la moitié) :</a:t>
            </a:r>
          </a:p>
          <a:p>
            <a:pPr marL="214313" indent="-214313">
              <a:buFontTx/>
              <a:buChar char="-"/>
            </a:pPr>
            <a:r>
              <a:rPr lang="fr-FR" sz="1500" b="1" dirty="0">
                <a:solidFill>
                  <a:srgbClr val="00B0F0"/>
                </a:solidFill>
              </a:rPr>
              <a:t>Sucre : 150 g : 2 = 75 g</a:t>
            </a:r>
          </a:p>
          <a:p>
            <a:pPr marL="214313" indent="-214313">
              <a:buFontTx/>
              <a:buChar char="-"/>
            </a:pPr>
            <a:r>
              <a:rPr lang="fr-FR" sz="1500" b="1" dirty="0">
                <a:solidFill>
                  <a:srgbClr val="00B0F0"/>
                </a:solidFill>
              </a:rPr>
              <a:t>Beurre : 75 g : 2 = 37,5 g</a:t>
            </a:r>
          </a:p>
          <a:p>
            <a:pPr marL="214313" indent="-214313">
              <a:buFontTx/>
              <a:buChar char="-"/>
            </a:pPr>
            <a:endParaRPr lang="fr-FR" sz="1500" b="1" dirty="0">
              <a:solidFill>
                <a:srgbClr val="00B0F0"/>
              </a:solidFill>
            </a:endParaRPr>
          </a:p>
          <a:p>
            <a:r>
              <a:rPr lang="fr-FR" sz="1500" b="1" dirty="0">
                <a:solidFill>
                  <a:srgbClr val="00B0F0"/>
                </a:solidFill>
              </a:rPr>
              <a:t>Pour 120 financiers (c’est 10 fois plus) :</a:t>
            </a:r>
          </a:p>
          <a:p>
            <a:pPr marL="214313" indent="-214313">
              <a:buFontTx/>
              <a:buChar char="-"/>
            </a:pPr>
            <a:r>
              <a:rPr lang="fr-FR" sz="1500" b="1" dirty="0">
                <a:solidFill>
                  <a:srgbClr val="00B0F0"/>
                </a:solidFill>
              </a:rPr>
              <a:t>Sucre : 150 g x 10 = 1 500 g</a:t>
            </a:r>
          </a:p>
          <a:p>
            <a:pPr marL="214313" indent="-214313">
              <a:buFontTx/>
              <a:buChar char="-"/>
            </a:pPr>
            <a:r>
              <a:rPr lang="fr-FR" sz="1500" b="1" dirty="0">
                <a:solidFill>
                  <a:srgbClr val="00B0F0"/>
                </a:solidFill>
              </a:rPr>
              <a:t>Beurre : 75 g x 10 = 750 g</a:t>
            </a:r>
          </a:p>
          <a:p>
            <a:endParaRPr lang="fr-FR" sz="135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110F90-A028-40B7-A426-EAAAF0FAC60D}"/>
              </a:ext>
            </a:extLst>
          </p:cNvPr>
          <p:cNvSpPr txBox="1"/>
          <p:nvPr/>
        </p:nvSpPr>
        <p:spPr>
          <a:xfrm>
            <a:off x="3887301" y="1072770"/>
            <a:ext cx="1478478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4551099" y="1858184"/>
            <a:ext cx="49939" cy="412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898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791127"/>
            <a:ext cx="2538282" cy="325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485900" y="5165177"/>
          <a:ext cx="3059291" cy="388620"/>
        </p:xfrm>
        <a:graphic>
          <a:graphicData uri="http://schemas.openxmlformats.org/drawingml/2006/table">
            <a:tbl>
              <a:tblPr/>
              <a:tblGrid>
                <a:gridCol w="305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</a:rPr>
                        <a:t>Ajoute 30 minutes.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10384" y="1170343"/>
            <a:ext cx="990938" cy="13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681304" y="1249752"/>
            <a:ext cx="986577" cy="13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5220072" y="5131154"/>
          <a:ext cx="3059291" cy="388620"/>
        </p:xfrm>
        <a:graphic>
          <a:graphicData uri="http://schemas.openxmlformats.org/drawingml/2006/table">
            <a:tbl>
              <a:tblPr/>
              <a:tblGrid>
                <a:gridCol w="305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</a:rPr>
                        <a:t>Ajoute 15 minutes.</a:t>
                      </a:r>
                      <a:endParaRPr lang="fr-FR" sz="21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653971" y="1756628"/>
          <a:ext cx="1176087" cy="297180"/>
        </p:xfrm>
        <a:graphic>
          <a:graphicData uri="http://schemas.openxmlformats.org/drawingml/2006/table">
            <a:tbl>
              <a:tblPr/>
              <a:tblGrid>
                <a:gridCol w="11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000000"/>
                          </a:solidFill>
                          <a:effectLst/>
                        </a:rPr>
                        <a:t>Ecris l’heure.</a:t>
                      </a:r>
                      <a:endParaRPr lang="fr-FR" sz="1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567150" y="1674392"/>
          <a:ext cx="1176087" cy="297180"/>
        </p:xfrm>
        <a:graphic>
          <a:graphicData uri="http://schemas.openxmlformats.org/drawingml/2006/table">
            <a:tbl>
              <a:tblPr/>
              <a:tblGrid>
                <a:gridCol w="11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000000"/>
                          </a:solidFill>
                          <a:effectLst/>
                        </a:rPr>
                        <a:t>Ecris l’heure.</a:t>
                      </a:r>
                      <a:endParaRPr lang="fr-FR" sz="1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74336E81-CBD6-42E1-9723-A000049A4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923" y="752652"/>
            <a:ext cx="1332254" cy="101225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C8A75D4-CB66-4B7A-B2D3-86C1A63F3D8A}"/>
              </a:ext>
            </a:extLst>
          </p:cNvPr>
          <p:cNvSpPr txBox="1"/>
          <p:nvPr/>
        </p:nvSpPr>
        <p:spPr>
          <a:xfrm>
            <a:off x="3840225" y="993321"/>
            <a:ext cx="135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CC00CC"/>
                </a:solidFill>
              </a:rPr>
              <a:t>Travail sur ardoise</a:t>
            </a:r>
          </a:p>
        </p:txBody>
      </p:sp>
    </p:spTree>
    <p:extLst>
      <p:ext uri="{BB962C8B-B14F-4D97-AF65-F5344CB8AC3E}">
        <p14:creationId xmlns:p14="http://schemas.microsoft.com/office/powerpoint/2010/main" val="38394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50" y="1618803"/>
            <a:ext cx="253828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485900" y="4901467"/>
          <a:ext cx="3059291" cy="708660"/>
        </p:xfrm>
        <a:graphic>
          <a:graphicData uri="http://schemas.openxmlformats.org/drawingml/2006/table">
            <a:tbl>
              <a:tblPr/>
              <a:tblGrid>
                <a:gridCol w="305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</a:rPr>
                        <a:t>Ajoute 30 minutes</a:t>
                      </a:r>
                      <a:r>
                        <a:rPr lang="fr-FR" sz="2100" b="1" baseline="0" dirty="0">
                          <a:solidFill>
                            <a:srgbClr val="00B0F0"/>
                          </a:solidFill>
                          <a:effectLst/>
                        </a:rPr>
                        <a:t> :</a:t>
                      </a:r>
                    </a:p>
                    <a:p>
                      <a:r>
                        <a:rPr lang="fr-FR" sz="2100" b="1" baseline="0" dirty="0">
                          <a:solidFill>
                            <a:srgbClr val="00B0F0"/>
                          </a:solidFill>
                          <a:effectLst/>
                        </a:rPr>
                        <a:t>1h55min ou 13h55min</a:t>
                      </a:r>
                      <a:endParaRPr lang="fr-FR" sz="2100" b="1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10384" y="1170343"/>
            <a:ext cx="990938" cy="13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681304" y="1249752"/>
            <a:ext cx="986577" cy="13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4904735" y="4883659"/>
          <a:ext cx="3059291" cy="708660"/>
        </p:xfrm>
        <a:graphic>
          <a:graphicData uri="http://schemas.openxmlformats.org/drawingml/2006/table">
            <a:tbl>
              <a:tblPr/>
              <a:tblGrid>
                <a:gridCol w="305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</a:rPr>
                        <a:t>Ajoute 15 minutes</a:t>
                      </a: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</a:rPr>
                        <a:t>1h40min ou 13h40min</a:t>
                      </a:r>
                      <a:endParaRPr lang="fr-FR" sz="21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653971" y="1756628"/>
          <a:ext cx="1176087" cy="297180"/>
        </p:xfrm>
        <a:graphic>
          <a:graphicData uri="http://schemas.openxmlformats.org/drawingml/2006/table">
            <a:tbl>
              <a:tblPr/>
              <a:tblGrid>
                <a:gridCol w="11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000000"/>
                          </a:solidFill>
                          <a:effectLst/>
                        </a:rPr>
                        <a:t>Ecris l’heure.</a:t>
                      </a:r>
                      <a:endParaRPr lang="fr-FR" sz="1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567150" y="1674392"/>
          <a:ext cx="1176087" cy="297180"/>
        </p:xfrm>
        <a:graphic>
          <a:graphicData uri="http://schemas.openxmlformats.org/drawingml/2006/table">
            <a:tbl>
              <a:tblPr/>
              <a:tblGrid>
                <a:gridCol w="11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000000"/>
                          </a:solidFill>
                          <a:effectLst/>
                        </a:rPr>
                        <a:t>Ecris l’heure.</a:t>
                      </a:r>
                      <a:endParaRPr lang="fr-FR" sz="1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4E110F90-A028-40B7-A426-EAAAF0FAC60D}"/>
              </a:ext>
            </a:extLst>
          </p:cNvPr>
          <p:cNvSpPr txBox="1"/>
          <p:nvPr/>
        </p:nvSpPr>
        <p:spPr>
          <a:xfrm>
            <a:off x="3887301" y="1072770"/>
            <a:ext cx="1478478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76049" y="4427115"/>
            <a:ext cx="30241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FF0000"/>
                </a:solidFill>
              </a:rPr>
              <a:t>1 h 25 min ou 13 h 25 min</a:t>
            </a:r>
          </a:p>
        </p:txBody>
      </p:sp>
    </p:spTree>
    <p:extLst>
      <p:ext uri="{BB962C8B-B14F-4D97-AF65-F5344CB8AC3E}">
        <p14:creationId xmlns:p14="http://schemas.microsoft.com/office/powerpoint/2010/main" val="16882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"/>
          <p:cNvGrpSpPr/>
          <p:nvPr/>
        </p:nvGrpSpPr>
        <p:grpSpPr>
          <a:xfrm>
            <a:off x="1143002" y="1000081"/>
            <a:ext cx="6558378" cy="2428920"/>
            <a:chOff x="1" y="190441"/>
            <a:chExt cx="8837279" cy="3238560"/>
          </a:xfrm>
        </p:grpSpPr>
        <p:pic>
          <p:nvPicPr>
            <p:cNvPr id="136" name="Image 1"/>
            <p:cNvPicPr/>
            <p:nvPr/>
          </p:nvPicPr>
          <p:blipFill>
            <a:blip r:embed="rId2"/>
            <a:stretch/>
          </p:blipFill>
          <p:spPr>
            <a:xfrm>
              <a:off x="1" y="190441"/>
              <a:ext cx="4305670" cy="323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CustomShape 2"/>
            <p:cNvSpPr/>
            <p:nvPr/>
          </p:nvSpPr>
          <p:spPr>
            <a:xfrm rot="10800000">
              <a:off x="7474680" y="394560"/>
              <a:ext cx="1362600" cy="116748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146A9BE-1599-486E-BACD-C857779FBDDC}"/>
              </a:ext>
            </a:extLst>
          </p:cNvPr>
          <p:cNvSpPr txBox="1"/>
          <p:nvPr/>
        </p:nvSpPr>
        <p:spPr>
          <a:xfrm>
            <a:off x="1665674" y="3134372"/>
            <a:ext cx="2473540" cy="4154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100" dirty="0"/>
              <a:t>Activités ritualisées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2A3074-0242-4613-95D3-857B5E3E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787" y="2536290"/>
            <a:ext cx="2303756" cy="18886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14DEBE3-606C-41D9-B39F-C279A1C2A93E}"/>
              </a:ext>
            </a:extLst>
          </p:cNvPr>
          <p:cNvSpPr txBox="1"/>
          <p:nvPr/>
        </p:nvSpPr>
        <p:spPr>
          <a:xfrm>
            <a:off x="5264460" y="4817969"/>
            <a:ext cx="2044084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100" dirty="0"/>
              <a:t>Calcul mental</a:t>
            </a:r>
          </a:p>
        </p:txBody>
      </p:sp>
    </p:spTree>
    <p:extLst>
      <p:ext uri="{BB962C8B-B14F-4D97-AF65-F5344CB8AC3E}">
        <p14:creationId xmlns:p14="http://schemas.microsoft.com/office/powerpoint/2010/main" val="202760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432134" y="5097161"/>
          <a:ext cx="3059291" cy="388620"/>
        </p:xfrm>
        <a:graphic>
          <a:graphicData uri="http://schemas.openxmlformats.org/drawingml/2006/table">
            <a:tbl>
              <a:tblPr/>
              <a:tblGrid>
                <a:gridCol w="305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</a:rPr>
                        <a:t>Ajoute une demi-heure.</a:t>
                      </a:r>
                      <a:endParaRPr lang="fr-FR" sz="21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20" y="1908420"/>
            <a:ext cx="2322258" cy="307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10384" y="1170343"/>
            <a:ext cx="990938" cy="13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747968" y="1175420"/>
            <a:ext cx="986577" cy="13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6653971" y="1756628"/>
          <a:ext cx="1176087" cy="297180"/>
        </p:xfrm>
        <a:graphic>
          <a:graphicData uri="http://schemas.openxmlformats.org/drawingml/2006/table">
            <a:tbl>
              <a:tblPr/>
              <a:tblGrid>
                <a:gridCol w="11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000000"/>
                          </a:solidFill>
                          <a:effectLst/>
                        </a:rPr>
                        <a:t>Ecris l’heure.</a:t>
                      </a:r>
                      <a:endParaRPr lang="fr-FR" sz="1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588128" y="1685662"/>
          <a:ext cx="1176087" cy="297180"/>
        </p:xfrm>
        <a:graphic>
          <a:graphicData uri="http://schemas.openxmlformats.org/drawingml/2006/table">
            <a:tbl>
              <a:tblPr/>
              <a:tblGrid>
                <a:gridCol w="11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000000"/>
                          </a:solidFill>
                          <a:effectLst/>
                        </a:rPr>
                        <a:t>Ecris l’heure.</a:t>
                      </a:r>
                      <a:endParaRPr lang="fr-FR" sz="1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4837432" y="5097161"/>
          <a:ext cx="3059291" cy="388620"/>
        </p:xfrm>
        <a:graphic>
          <a:graphicData uri="http://schemas.openxmlformats.org/drawingml/2006/table">
            <a:tbl>
              <a:tblPr/>
              <a:tblGrid>
                <a:gridCol w="305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</a:rPr>
                        <a:t>Ajoute un</a:t>
                      </a:r>
                      <a:r>
                        <a:rPr lang="fr-FR" sz="2100" b="1" baseline="0" dirty="0">
                          <a:solidFill>
                            <a:schemeClr val="accent6"/>
                          </a:solidFill>
                          <a:effectLst/>
                        </a:rPr>
                        <a:t> quart d’heure</a:t>
                      </a:r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</a:rPr>
                        <a:t>.</a:t>
                      </a:r>
                      <a:endParaRPr lang="fr-FR" sz="21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74336E81-CBD6-42E1-9723-A000049A4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923" y="752652"/>
            <a:ext cx="1332254" cy="101225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C8A75D4-CB66-4B7A-B2D3-86C1A63F3D8A}"/>
              </a:ext>
            </a:extLst>
          </p:cNvPr>
          <p:cNvSpPr txBox="1"/>
          <p:nvPr/>
        </p:nvSpPr>
        <p:spPr>
          <a:xfrm>
            <a:off x="3840225" y="993321"/>
            <a:ext cx="135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CC00CC"/>
                </a:solidFill>
              </a:rPr>
              <a:t>Travail sur ardoise</a:t>
            </a:r>
          </a:p>
        </p:txBody>
      </p:sp>
    </p:spTree>
    <p:extLst>
      <p:ext uri="{BB962C8B-B14F-4D97-AF65-F5344CB8AC3E}">
        <p14:creationId xmlns:p14="http://schemas.microsoft.com/office/powerpoint/2010/main" val="23662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255150" y="5020212"/>
          <a:ext cx="3266982" cy="662940"/>
        </p:xfrm>
        <a:graphic>
          <a:graphicData uri="http://schemas.openxmlformats.org/drawingml/2006/table">
            <a:tbl>
              <a:tblPr/>
              <a:tblGrid>
                <a:gridCol w="326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00B0F0"/>
                          </a:solidFill>
                          <a:effectLst/>
                        </a:rPr>
                        <a:t>Ajoute une demi-heure</a:t>
                      </a:r>
                      <a:r>
                        <a:rPr lang="fr-FR" sz="1800" b="1" baseline="0" dirty="0">
                          <a:solidFill>
                            <a:srgbClr val="00B0F0"/>
                          </a:solidFill>
                          <a:effectLst/>
                        </a:rPr>
                        <a:t> = 30 min</a:t>
                      </a:r>
                    </a:p>
                    <a:p>
                      <a:r>
                        <a:rPr lang="fr-FR" sz="2100" dirty="0">
                          <a:solidFill>
                            <a:srgbClr val="00B0F0"/>
                          </a:solidFill>
                          <a:effectLst/>
                        </a:rPr>
                        <a:t>8 h 20 min ou 20 h 20 min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96" y="1661641"/>
            <a:ext cx="2322258" cy="273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10384" y="1170343"/>
            <a:ext cx="990938" cy="13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747968" y="1175420"/>
            <a:ext cx="986577" cy="13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6653971" y="1756628"/>
          <a:ext cx="1176087" cy="297180"/>
        </p:xfrm>
        <a:graphic>
          <a:graphicData uri="http://schemas.openxmlformats.org/drawingml/2006/table">
            <a:tbl>
              <a:tblPr/>
              <a:tblGrid>
                <a:gridCol w="11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000000"/>
                          </a:solidFill>
                          <a:effectLst/>
                        </a:rPr>
                        <a:t>Ecris l’heure.</a:t>
                      </a:r>
                      <a:endParaRPr lang="fr-FR" sz="1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588128" y="1685662"/>
          <a:ext cx="1176087" cy="297180"/>
        </p:xfrm>
        <a:graphic>
          <a:graphicData uri="http://schemas.openxmlformats.org/drawingml/2006/table">
            <a:tbl>
              <a:tblPr/>
              <a:tblGrid>
                <a:gridCol w="11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000000"/>
                          </a:solidFill>
                          <a:effectLst/>
                        </a:rPr>
                        <a:t>Ecris l’heure.</a:t>
                      </a:r>
                      <a:endParaRPr lang="fr-FR" sz="1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4515301" y="5020212"/>
          <a:ext cx="3381422" cy="617220"/>
        </p:xfrm>
        <a:graphic>
          <a:graphicData uri="http://schemas.openxmlformats.org/drawingml/2006/table">
            <a:tbl>
              <a:tblPr/>
              <a:tblGrid>
                <a:gridCol w="3381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accent6"/>
                          </a:solidFill>
                          <a:effectLst/>
                        </a:rPr>
                        <a:t>Ajoute un</a:t>
                      </a:r>
                      <a:r>
                        <a:rPr lang="fr-FR" sz="1800" b="1" baseline="0" dirty="0">
                          <a:solidFill>
                            <a:schemeClr val="accent6"/>
                          </a:solidFill>
                          <a:effectLst/>
                        </a:rPr>
                        <a:t> quart d’heure = 15 min</a:t>
                      </a:r>
                    </a:p>
                    <a:p>
                      <a:r>
                        <a:rPr lang="fr-FR" sz="1800" b="1" baseline="0" dirty="0">
                          <a:solidFill>
                            <a:schemeClr val="accent6"/>
                          </a:solidFill>
                          <a:effectLst/>
                        </a:rPr>
                        <a:t>8 h 05 min ou 20 h 05 min</a:t>
                      </a:r>
                      <a:endParaRPr lang="fr-FR" sz="18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4E110F90-A028-40B7-A426-EAAAF0FAC60D}"/>
              </a:ext>
            </a:extLst>
          </p:cNvPr>
          <p:cNvSpPr txBox="1"/>
          <p:nvPr/>
        </p:nvSpPr>
        <p:spPr>
          <a:xfrm>
            <a:off x="3887301" y="1072770"/>
            <a:ext cx="1478478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09086" y="4576010"/>
            <a:ext cx="34819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FF0000"/>
                </a:solidFill>
              </a:rPr>
              <a:t>7 h 50 min ou 19 h 50 min</a:t>
            </a:r>
          </a:p>
        </p:txBody>
      </p:sp>
    </p:spTree>
    <p:extLst>
      <p:ext uri="{BB962C8B-B14F-4D97-AF65-F5344CB8AC3E}">
        <p14:creationId xmlns:p14="http://schemas.microsoft.com/office/powerpoint/2010/main" val="11399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54" y="1764903"/>
            <a:ext cx="2376264" cy="347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10384" y="1170343"/>
            <a:ext cx="990938" cy="13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747968" y="1175420"/>
            <a:ext cx="986577" cy="13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6653971" y="1756628"/>
          <a:ext cx="1176087" cy="297180"/>
        </p:xfrm>
        <a:graphic>
          <a:graphicData uri="http://schemas.openxmlformats.org/drawingml/2006/table">
            <a:tbl>
              <a:tblPr/>
              <a:tblGrid>
                <a:gridCol w="11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000000"/>
                          </a:solidFill>
                          <a:effectLst/>
                        </a:rPr>
                        <a:t>Ecris l’heure.</a:t>
                      </a:r>
                      <a:endParaRPr lang="fr-FR" sz="1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621460" y="1680114"/>
          <a:ext cx="1176087" cy="297180"/>
        </p:xfrm>
        <a:graphic>
          <a:graphicData uri="http://schemas.openxmlformats.org/drawingml/2006/table">
            <a:tbl>
              <a:tblPr/>
              <a:tblGrid>
                <a:gridCol w="11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000000"/>
                          </a:solidFill>
                          <a:effectLst/>
                        </a:rPr>
                        <a:t>Ecris l’heure.</a:t>
                      </a:r>
                      <a:endParaRPr lang="fr-FR" sz="1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432134" y="5097161"/>
          <a:ext cx="3059291" cy="388620"/>
        </p:xfrm>
        <a:graphic>
          <a:graphicData uri="http://schemas.openxmlformats.org/drawingml/2006/table">
            <a:tbl>
              <a:tblPr/>
              <a:tblGrid>
                <a:gridCol w="305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</a:rPr>
                        <a:t>Ajoute deux demi-heures.</a:t>
                      </a:r>
                      <a:endParaRPr lang="fr-FR" sz="21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4626811" y="5097161"/>
          <a:ext cx="3269912" cy="388620"/>
        </p:xfrm>
        <a:graphic>
          <a:graphicData uri="http://schemas.openxmlformats.org/drawingml/2006/table">
            <a:tbl>
              <a:tblPr/>
              <a:tblGrid>
                <a:gridCol w="326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</a:rPr>
                        <a:t>Ajoute trois</a:t>
                      </a:r>
                      <a:r>
                        <a:rPr lang="fr-FR" sz="2100" b="1" baseline="0" dirty="0">
                          <a:solidFill>
                            <a:schemeClr val="accent6"/>
                          </a:solidFill>
                          <a:effectLst/>
                        </a:rPr>
                        <a:t> quarts d’heure</a:t>
                      </a:r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</a:rPr>
                        <a:t>.</a:t>
                      </a:r>
                      <a:endParaRPr lang="fr-FR" sz="21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74336E81-CBD6-42E1-9723-A000049A4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315" y="754308"/>
            <a:ext cx="1332254" cy="101225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C8A75D4-CB66-4B7A-B2D3-86C1A63F3D8A}"/>
              </a:ext>
            </a:extLst>
          </p:cNvPr>
          <p:cNvSpPr txBox="1"/>
          <p:nvPr/>
        </p:nvSpPr>
        <p:spPr>
          <a:xfrm>
            <a:off x="3840225" y="993321"/>
            <a:ext cx="135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CC00CC"/>
                </a:solidFill>
              </a:rPr>
              <a:t>Travail sur ardoise</a:t>
            </a:r>
          </a:p>
        </p:txBody>
      </p:sp>
    </p:spTree>
    <p:extLst>
      <p:ext uri="{BB962C8B-B14F-4D97-AF65-F5344CB8AC3E}">
        <p14:creationId xmlns:p14="http://schemas.microsoft.com/office/powerpoint/2010/main" val="30452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38" y="1484245"/>
            <a:ext cx="2376264" cy="297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10384" y="1170343"/>
            <a:ext cx="990938" cy="13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747968" y="1175420"/>
            <a:ext cx="986577" cy="13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6653971" y="1756628"/>
          <a:ext cx="1176087" cy="297180"/>
        </p:xfrm>
        <a:graphic>
          <a:graphicData uri="http://schemas.openxmlformats.org/drawingml/2006/table">
            <a:tbl>
              <a:tblPr/>
              <a:tblGrid>
                <a:gridCol w="11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000000"/>
                          </a:solidFill>
                          <a:effectLst/>
                        </a:rPr>
                        <a:t>Ecris l’heure.</a:t>
                      </a:r>
                      <a:endParaRPr lang="fr-FR" sz="1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621460" y="1680114"/>
          <a:ext cx="1176087" cy="297180"/>
        </p:xfrm>
        <a:graphic>
          <a:graphicData uri="http://schemas.openxmlformats.org/drawingml/2006/table">
            <a:tbl>
              <a:tblPr/>
              <a:tblGrid>
                <a:gridCol w="11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000000"/>
                          </a:solidFill>
                          <a:effectLst/>
                        </a:rPr>
                        <a:t>Ecris l’heure.</a:t>
                      </a:r>
                      <a:endParaRPr lang="fr-FR" sz="1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350691" y="5097161"/>
          <a:ext cx="3059291" cy="617220"/>
        </p:xfrm>
        <a:graphic>
          <a:graphicData uri="http://schemas.openxmlformats.org/drawingml/2006/table">
            <a:tbl>
              <a:tblPr/>
              <a:tblGrid>
                <a:gridCol w="305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00B0F0"/>
                          </a:solidFill>
                          <a:effectLst/>
                        </a:rPr>
                        <a:t>Ajoute deux demi-heures</a:t>
                      </a:r>
                      <a:r>
                        <a:rPr lang="fr-FR" sz="1800" b="1" baseline="0" dirty="0">
                          <a:solidFill>
                            <a:srgbClr val="00B0F0"/>
                          </a:solidFill>
                          <a:effectLst/>
                        </a:rPr>
                        <a:t> = 1h</a:t>
                      </a:r>
                    </a:p>
                    <a:p>
                      <a:r>
                        <a:rPr lang="fr-FR" sz="1800" b="1" baseline="0" dirty="0">
                          <a:solidFill>
                            <a:srgbClr val="00B0F0"/>
                          </a:solidFill>
                          <a:effectLst/>
                        </a:rPr>
                        <a:t>6 h 20 min ou 18 h 20 min</a:t>
                      </a:r>
                      <a:endParaRPr lang="fr-FR" sz="18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4409982" y="5097161"/>
          <a:ext cx="3591018" cy="617220"/>
        </p:xfrm>
        <a:graphic>
          <a:graphicData uri="http://schemas.openxmlformats.org/drawingml/2006/table">
            <a:tbl>
              <a:tblPr/>
              <a:tblGrid>
                <a:gridCol w="3591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accent6"/>
                          </a:solidFill>
                          <a:effectLst/>
                        </a:rPr>
                        <a:t>Ajoute trois</a:t>
                      </a:r>
                      <a:r>
                        <a:rPr lang="fr-FR" sz="1800" b="1" baseline="0" dirty="0">
                          <a:solidFill>
                            <a:schemeClr val="accent6"/>
                          </a:solidFill>
                          <a:effectLst/>
                        </a:rPr>
                        <a:t> quarts d’heure = 45 min</a:t>
                      </a:r>
                    </a:p>
                    <a:p>
                      <a:r>
                        <a:rPr lang="fr-FR" sz="1800" b="1" baseline="0" dirty="0">
                          <a:solidFill>
                            <a:schemeClr val="accent6"/>
                          </a:solidFill>
                          <a:effectLst/>
                        </a:rPr>
                        <a:t>6 h 05 min ou 18 h 05 min</a:t>
                      </a:r>
                      <a:endParaRPr lang="fr-FR" sz="18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4E110F90-A028-40B7-A426-EAAAF0FAC60D}"/>
              </a:ext>
            </a:extLst>
          </p:cNvPr>
          <p:cNvSpPr txBox="1"/>
          <p:nvPr/>
        </p:nvSpPr>
        <p:spPr>
          <a:xfrm>
            <a:off x="3887301" y="1072770"/>
            <a:ext cx="1478478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05826" y="4604112"/>
            <a:ext cx="31996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FF0000"/>
                </a:solidFill>
              </a:rPr>
              <a:t>5 h 20 min ou 17 h 20 min</a:t>
            </a:r>
          </a:p>
        </p:txBody>
      </p:sp>
    </p:spTree>
    <p:extLst>
      <p:ext uri="{BB962C8B-B14F-4D97-AF65-F5344CB8AC3E}">
        <p14:creationId xmlns:p14="http://schemas.microsoft.com/office/powerpoint/2010/main" val="31023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57" y="1744459"/>
            <a:ext cx="2754306" cy="33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10384" y="1170343"/>
            <a:ext cx="990938" cy="13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747968" y="1175420"/>
            <a:ext cx="986577" cy="13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6653213" y="1698015"/>
          <a:ext cx="1176087" cy="297180"/>
        </p:xfrm>
        <a:graphic>
          <a:graphicData uri="http://schemas.openxmlformats.org/drawingml/2006/table">
            <a:tbl>
              <a:tblPr/>
              <a:tblGrid>
                <a:gridCol w="11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000000"/>
                          </a:solidFill>
                          <a:effectLst/>
                        </a:rPr>
                        <a:t>Ecris l’heure.</a:t>
                      </a:r>
                      <a:endParaRPr lang="fr-FR" sz="1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610492" y="1719605"/>
          <a:ext cx="1176087" cy="297180"/>
        </p:xfrm>
        <a:graphic>
          <a:graphicData uri="http://schemas.openxmlformats.org/drawingml/2006/table">
            <a:tbl>
              <a:tblPr/>
              <a:tblGrid>
                <a:gridCol w="11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000000"/>
                          </a:solidFill>
                          <a:effectLst/>
                        </a:rPr>
                        <a:t>Ecris l’heure.</a:t>
                      </a:r>
                      <a:endParaRPr lang="fr-FR" sz="1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432134" y="5097161"/>
          <a:ext cx="3059291" cy="388620"/>
        </p:xfrm>
        <a:graphic>
          <a:graphicData uri="http://schemas.openxmlformats.org/drawingml/2006/table">
            <a:tbl>
              <a:tblPr/>
              <a:tblGrid>
                <a:gridCol w="305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</a:rPr>
                        <a:t>Ajoute deux demi-heures.</a:t>
                      </a:r>
                      <a:endParaRPr lang="fr-FR" sz="21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4626811" y="5097161"/>
          <a:ext cx="3269912" cy="388620"/>
        </p:xfrm>
        <a:graphic>
          <a:graphicData uri="http://schemas.openxmlformats.org/drawingml/2006/table">
            <a:tbl>
              <a:tblPr/>
              <a:tblGrid>
                <a:gridCol w="326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</a:rPr>
                        <a:t>Ajoute trois</a:t>
                      </a:r>
                      <a:r>
                        <a:rPr lang="fr-FR" sz="2100" b="1" baseline="0" dirty="0">
                          <a:solidFill>
                            <a:schemeClr val="accent6"/>
                          </a:solidFill>
                          <a:effectLst/>
                        </a:rPr>
                        <a:t> quarts d’heure</a:t>
                      </a:r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</a:rPr>
                        <a:t>.</a:t>
                      </a:r>
                      <a:endParaRPr lang="fr-FR" sz="21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74336E81-CBD6-42E1-9723-A000049A4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923" y="752652"/>
            <a:ext cx="1332254" cy="101225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C8A75D4-CB66-4B7A-B2D3-86C1A63F3D8A}"/>
              </a:ext>
            </a:extLst>
          </p:cNvPr>
          <p:cNvSpPr txBox="1"/>
          <p:nvPr/>
        </p:nvSpPr>
        <p:spPr>
          <a:xfrm>
            <a:off x="3840225" y="993321"/>
            <a:ext cx="135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CC00CC"/>
                </a:solidFill>
              </a:rPr>
              <a:t>Travail sur ardoise</a:t>
            </a:r>
          </a:p>
        </p:txBody>
      </p:sp>
    </p:spTree>
    <p:extLst>
      <p:ext uri="{BB962C8B-B14F-4D97-AF65-F5344CB8AC3E}">
        <p14:creationId xmlns:p14="http://schemas.microsoft.com/office/powerpoint/2010/main" val="33556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57" y="1592797"/>
            <a:ext cx="2754306" cy="28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10384" y="1170343"/>
            <a:ext cx="990938" cy="13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747968" y="1175420"/>
            <a:ext cx="986577" cy="13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6653213" y="1698015"/>
          <a:ext cx="1176087" cy="297180"/>
        </p:xfrm>
        <a:graphic>
          <a:graphicData uri="http://schemas.openxmlformats.org/drawingml/2006/table">
            <a:tbl>
              <a:tblPr/>
              <a:tblGrid>
                <a:gridCol w="11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000000"/>
                          </a:solidFill>
                          <a:effectLst/>
                        </a:rPr>
                        <a:t>Ecris l’heure.</a:t>
                      </a:r>
                      <a:endParaRPr lang="fr-FR" sz="1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610492" y="1719605"/>
          <a:ext cx="1176087" cy="297180"/>
        </p:xfrm>
        <a:graphic>
          <a:graphicData uri="http://schemas.openxmlformats.org/drawingml/2006/table">
            <a:tbl>
              <a:tblPr/>
              <a:tblGrid>
                <a:gridCol w="117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000000"/>
                          </a:solidFill>
                          <a:effectLst/>
                        </a:rPr>
                        <a:t>Ecris l’heure.</a:t>
                      </a:r>
                      <a:endParaRPr lang="fr-FR" sz="1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385646" y="4978581"/>
          <a:ext cx="3059291" cy="617220"/>
        </p:xfrm>
        <a:graphic>
          <a:graphicData uri="http://schemas.openxmlformats.org/drawingml/2006/table">
            <a:tbl>
              <a:tblPr/>
              <a:tblGrid>
                <a:gridCol w="305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00B0F0"/>
                          </a:solidFill>
                          <a:effectLst/>
                        </a:rPr>
                        <a:t>Ajoute deux demi-heures</a:t>
                      </a:r>
                      <a:r>
                        <a:rPr lang="fr-FR" sz="1800" b="1" baseline="0" dirty="0">
                          <a:solidFill>
                            <a:srgbClr val="00B0F0"/>
                          </a:solidFill>
                          <a:effectLst/>
                        </a:rPr>
                        <a:t> = 1 h</a:t>
                      </a:r>
                    </a:p>
                    <a:p>
                      <a:r>
                        <a:rPr lang="fr-FR" sz="1800" b="1" baseline="0" dirty="0">
                          <a:solidFill>
                            <a:srgbClr val="00B0F0"/>
                          </a:solidFill>
                          <a:effectLst/>
                        </a:rPr>
                        <a:t>9 h 30 min ou 21 h 30 min</a:t>
                      </a:r>
                      <a:endParaRPr lang="fr-FR" sz="18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4501259" y="4960039"/>
          <a:ext cx="3591018" cy="617220"/>
        </p:xfrm>
        <a:graphic>
          <a:graphicData uri="http://schemas.openxmlformats.org/drawingml/2006/table">
            <a:tbl>
              <a:tblPr/>
              <a:tblGrid>
                <a:gridCol w="3591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accent6"/>
                          </a:solidFill>
                          <a:effectLst/>
                        </a:rPr>
                        <a:t>Ajoute trois</a:t>
                      </a:r>
                      <a:r>
                        <a:rPr lang="fr-FR" sz="1800" b="1" baseline="0" dirty="0">
                          <a:solidFill>
                            <a:schemeClr val="accent6"/>
                          </a:solidFill>
                          <a:effectLst/>
                        </a:rPr>
                        <a:t> quarts d’heure = 45min</a:t>
                      </a:r>
                    </a:p>
                    <a:p>
                      <a:r>
                        <a:rPr lang="fr-FR" sz="1800" b="1" baseline="0" dirty="0">
                          <a:solidFill>
                            <a:schemeClr val="accent6"/>
                          </a:solidFill>
                          <a:effectLst/>
                        </a:rPr>
                        <a:t>9 h 15 min ou 21 h 15 min</a:t>
                      </a:r>
                      <a:endParaRPr lang="fr-FR" sz="18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4E110F90-A028-40B7-A426-EAAAF0FAC60D}"/>
              </a:ext>
            </a:extLst>
          </p:cNvPr>
          <p:cNvSpPr txBox="1"/>
          <p:nvPr/>
        </p:nvSpPr>
        <p:spPr>
          <a:xfrm>
            <a:off x="3887301" y="1072770"/>
            <a:ext cx="1478478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22581" y="4497744"/>
            <a:ext cx="31863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FF0000"/>
                </a:solidFill>
              </a:rPr>
              <a:t>8 h 30 min ou 20 h 30 min</a:t>
            </a:r>
          </a:p>
        </p:txBody>
      </p:sp>
    </p:spTree>
    <p:extLst>
      <p:ext uri="{BB962C8B-B14F-4D97-AF65-F5344CB8AC3E}">
        <p14:creationId xmlns:p14="http://schemas.microsoft.com/office/powerpoint/2010/main" val="318468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 2"/>
          <p:cNvPicPr/>
          <p:nvPr/>
        </p:nvPicPr>
        <p:blipFill>
          <a:blip r:embed="rId2"/>
          <a:stretch/>
        </p:blipFill>
        <p:spPr>
          <a:xfrm>
            <a:off x="1143000" y="857250"/>
            <a:ext cx="6857460" cy="5142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8993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4429211" y="1862827"/>
            <a:ext cx="49939" cy="412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485901" y="2074426"/>
          <a:ext cx="2864060" cy="4646295"/>
        </p:xfrm>
        <a:graphic>
          <a:graphicData uri="http://schemas.openxmlformats.org/drawingml/2006/table">
            <a:tbl>
              <a:tblPr/>
              <a:tblGrid>
                <a:gridCol w="2864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6295">
                <a:tc>
                  <a:txBody>
                    <a:bodyPr/>
                    <a:lstStyle/>
                    <a:p>
                      <a:r>
                        <a:rPr lang="fr-FR" sz="2700" b="1" dirty="0">
                          <a:solidFill>
                            <a:srgbClr val="000000"/>
                          </a:solidFill>
                          <a:effectLst/>
                          <a:latin typeface="Beauty and the Beast"/>
                        </a:rPr>
                        <a:t> </a:t>
                      </a:r>
                    </a:p>
                    <a:p>
                      <a:endParaRPr lang="fr-FR" sz="2700" b="1" dirty="0">
                        <a:solidFill>
                          <a:srgbClr val="000000"/>
                        </a:solidFill>
                        <a:effectLst/>
                        <a:latin typeface="Beauty and the Beast"/>
                      </a:endParaRPr>
                    </a:p>
                    <a:p>
                      <a:r>
                        <a:rPr lang="fr-FR" sz="2700" b="1" dirty="0">
                          <a:solidFill>
                            <a:srgbClr val="00B0F0"/>
                          </a:solidFill>
                          <a:effectLst/>
                          <a:latin typeface="Beauty and the Beast"/>
                        </a:rPr>
                        <a:t>7× 60</a:t>
                      </a:r>
                    </a:p>
                    <a:p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2700" b="1" dirty="0">
                          <a:solidFill>
                            <a:srgbClr val="00B0F0"/>
                          </a:solidFill>
                          <a:effectLst/>
                          <a:latin typeface="Beauty and the Beast"/>
                        </a:rPr>
                        <a:t>4× 80 </a:t>
                      </a:r>
                    </a:p>
                    <a:p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2700" b="1" dirty="0">
                          <a:solidFill>
                            <a:srgbClr val="00B0F0"/>
                          </a:solidFill>
                          <a:effectLst/>
                          <a:latin typeface="Beauty and the Beast"/>
                        </a:rPr>
                        <a:t>3 x 50</a:t>
                      </a:r>
                    </a:p>
                    <a:p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2700" b="1" dirty="0">
                          <a:solidFill>
                            <a:srgbClr val="00B0F0"/>
                          </a:solidFill>
                          <a:effectLst/>
                          <a:latin typeface="Beauty and the Beast"/>
                        </a:rPr>
                        <a:t>6 x 40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br>
                        <a:rPr lang="fr-FR" sz="2700" b="1" dirty="0">
                          <a:effectLst/>
                          <a:latin typeface="Beauty and the Beast"/>
                        </a:rPr>
                      </a:br>
                      <a:endParaRPr lang="fr-FR" sz="2700" b="1" dirty="0">
                        <a:effectLst/>
                        <a:latin typeface="Beauty and the Beast"/>
                      </a:endParaRPr>
                    </a:p>
                    <a:p>
                      <a:br>
                        <a:rPr lang="fr-FR" sz="2700" b="1" dirty="0">
                          <a:effectLst/>
                          <a:latin typeface="Beauty and the Beast"/>
                        </a:rPr>
                      </a:br>
                      <a:endParaRPr lang="fr-FR" sz="2700" b="1" dirty="0">
                        <a:effectLst/>
                        <a:latin typeface="Beauty and the Beast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925863" y="2476451"/>
          <a:ext cx="3086100" cy="2588895"/>
        </p:xfrm>
        <a:graphic>
          <a:graphicData uri="http://schemas.openxmlformats.org/drawingml/2006/table">
            <a:tbl>
              <a:tblPr/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8895">
                <a:tc>
                  <a:txBody>
                    <a:bodyPr/>
                    <a:lstStyle/>
                    <a:p>
                      <a:r>
                        <a:rPr lang="fr-FR" sz="2700" b="1" dirty="0">
                          <a:solidFill>
                            <a:srgbClr val="000000"/>
                          </a:solidFill>
                          <a:effectLst/>
                          <a:latin typeface="Beauty and the Beast"/>
                        </a:rPr>
                        <a:t> </a:t>
                      </a:r>
                      <a:endParaRPr lang="fr-FR" sz="1000" dirty="0">
                        <a:effectLst/>
                      </a:endParaRPr>
                    </a:p>
                    <a:p>
                      <a:r>
                        <a:rPr lang="fr-FR" sz="2700" b="1" dirty="0">
                          <a:solidFill>
                            <a:schemeClr val="accent6"/>
                          </a:solidFill>
                          <a:effectLst/>
                          <a:latin typeface="Beauty and the Beast"/>
                        </a:rPr>
                        <a:t>240 : 30 </a:t>
                      </a:r>
                    </a:p>
                    <a:p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700" b="1" dirty="0">
                          <a:solidFill>
                            <a:schemeClr val="accent6"/>
                          </a:solidFill>
                          <a:effectLst/>
                          <a:latin typeface="Beauty and the Beast"/>
                        </a:rPr>
                        <a:t>360 : 60</a:t>
                      </a:r>
                    </a:p>
                    <a:p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700" b="1" dirty="0">
                          <a:solidFill>
                            <a:schemeClr val="accent6"/>
                          </a:solidFill>
                          <a:effectLst/>
                          <a:latin typeface="Beauty and the Beast"/>
                        </a:rPr>
                        <a:t>120 : 30</a:t>
                      </a:r>
                    </a:p>
                    <a:p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700" b="1" dirty="0">
                          <a:solidFill>
                            <a:schemeClr val="accent6"/>
                          </a:solidFill>
                          <a:effectLst/>
                          <a:latin typeface="Beauty and the Beast"/>
                        </a:rPr>
                        <a:t>150 : 50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584731" y="1122563"/>
            <a:ext cx="990938" cy="139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747968" y="1175420"/>
            <a:ext cx="986577" cy="13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85900" y="1484784"/>
            <a:ext cx="1357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/>
              <a:t>Calcule mentalement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654055" y="1497495"/>
            <a:ext cx="1357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/>
              <a:t>Calcule mentalement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4336E81-CBD6-42E1-9723-A000049A4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923" y="752652"/>
            <a:ext cx="1332254" cy="101225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C8A75D4-CB66-4B7A-B2D3-86C1A63F3D8A}"/>
              </a:ext>
            </a:extLst>
          </p:cNvPr>
          <p:cNvSpPr txBox="1"/>
          <p:nvPr/>
        </p:nvSpPr>
        <p:spPr>
          <a:xfrm>
            <a:off x="3840225" y="993321"/>
            <a:ext cx="135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CC00CC"/>
                </a:solidFill>
              </a:rPr>
              <a:t>Travail sur ardoise</a:t>
            </a:r>
          </a:p>
        </p:txBody>
      </p:sp>
    </p:spTree>
    <p:extLst>
      <p:ext uri="{BB962C8B-B14F-4D97-AF65-F5344CB8AC3E}">
        <p14:creationId xmlns:p14="http://schemas.microsoft.com/office/powerpoint/2010/main" val="1589144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4429211" y="1862827"/>
            <a:ext cx="49939" cy="412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485901" y="2074426"/>
          <a:ext cx="2864060" cy="5417820"/>
        </p:xfrm>
        <a:graphic>
          <a:graphicData uri="http://schemas.openxmlformats.org/drawingml/2006/table">
            <a:tbl>
              <a:tblPr/>
              <a:tblGrid>
                <a:gridCol w="2864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17820">
                <a:tc>
                  <a:txBody>
                    <a:bodyPr/>
                    <a:lstStyle/>
                    <a:p>
                      <a:r>
                        <a:rPr lang="fr-FR" sz="2700" b="1" dirty="0">
                          <a:solidFill>
                            <a:srgbClr val="000000"/>
                          </a:solidFill>
                          <a:effectLst/>
                          <a:latin typeface="Beauty and the Beast"/>
                        </a:rPr>
                        <a:t> </a:t>
                      </a:r>
                    </a:p>
                    <a:p>
                      <a:endParaRPr lang="fr-FR" sz="1800" b="1" dirty="0">
                        <a:solidFill>
                          <a:srgbClr val="00B0F0"/>
                        </a:solidFill>
                        <a:effectLst/>
                        <a:latin typeface="Beauty and the Beast"/>
                      </a:endParaRPr>
                    </a:p>
                    <a:p>
                      <a:r>
                        <a:rPr lang="fr-FR" sz="1800" b="1" dirty="0">
                          <a:solidFill>
                            <a:srgbClr val="00B0F0"/>
                          </a:solidFill>
                          <a:effectLst/>
                          <a:latin typeface="Beauty and the Beast"/>
                        </a:rPr>
                        <a:t>7× 60 = 7 x 6 x 10 = </a:t>
                      </a:r>
                    </a:p>
                    <a:p>
                      <a:r>
                        <a:rPr lang="fr-FR" sz="1800" b="1" dirty="0">
                          <a:solidFill>
                            <a:srgbClr val="00B0F0"/>
                          </a:solidFill>
                          <a:effectLst/>
                          <a:latin typeface="Beauty and the Beast"/>
                        </a:rPr>
                        <a:t>42 x 10 = 420</a:t>
                      </a:r>
                    </a:p>
                    <a:p>
                      <a:endParaRPr lang="fr-FR" sz="18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1800" b="1" dirty="0">
                          <a:solidFill>
                            <a:srgbClr val="00B0F0"/>
                          </a:solidFill>
                          <a:effectLst/>
                          <a:latin typeface="Beauty and the Beast"/>
                        </a:rPr>
                        <a:t>4× 80 = 4 x 8 x 10 = </a:t>
                      </a:r>
                    </a:p>
                    <a:p>
                      <a:r>
                        <a:rPr lang="fr-FR" sz="1800" b="1" dirty="0">
                          <a:solidFill>
                            <a:srgbClr val="00B0F0"/>
                          </a:solidFill>
                          <a:effectLst/>
                          <a:latin typeface="Beauty and the Beast"/>
                        </a:rPr>
                        <a:t>32 x 10 = 320</a:t>
                      </a:r>
                    </a:p>
                    <a:p>
                      <a:endParaRPr lang="fr-FR" sz="18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1800" b="1" dirty="0">
                          <a:solidFill>
                            <a:srgbClr val="00B0F0"/>
                          </a:solidFill>
                          <a:effectLst/>
                          <a:latin typeface="Beauty and the Beast"/>
                        </a:rPr>
                        <a:t>3 x 50 = 3 x 5 x 10 =</a:t>
                      </a:r>
                    </a:p>
                    <a:p>
                      <a:r>
                        <a:rPr lang="fr-FR" sz="1800" b="1" dirty="0">
                          <a:solidFill>
                            <a:srgbClr val="00B0F0"/>
                          </a:solidFill>
                          <a:effectLst/>
                          <a:latin typeface="Beauty and the Beast"/>
                        </a:rPr>
                        <a:t>15 x 10 = 150</a:t>
                      </a:r>
                    </a:p>
                    <a:p>
                      <a:endParaRPr lang="fr-FR" sz="18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1800" b="1" dirty="0">
                          <a:solidFill>
                            <a:srgbClr val="00B0F0"/>
                          </a:solidFill>
                          <a:effectLst/>
                          <a:latin typeface="Beauty and the Beast"/>
                        </a:rPr>
                        <a:t>6 x 40 = 6 x 4 x 10 =</a:t>
                      </a:r>
                    </a:p>
                    <a:p>
                      <a:r>
                        <a:rPr lang="fr-FR" sz="1800" b="1" dirty="0">
                          <a:solidFill>
                            <a:srgbClr val="00B0F0"/>
                          </a:solidFill>
                          <a:effectLst/>
                          <a:latin typeface="Beauty and the Beast"/>
                        </a:rPr>
                        <a:t>24 x 10</a:t>
                      </a:r>
                      <a:endParaRPr lang="fr-FR" sz="18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br>
                        <a:rPr lang="fr-FR" sz="2700" b="1" dirty="0">
                          <a:effectLst/>
                          <a:latin typeface="Beauty and the Beast"/>
                        </a:rPr>
                      </a:br>
                      <a:endParaRPr lang="fr-FR" sz="2700" b="1" dirty="0">
                        <a:effectLst/>
                        <a:latin typeface="Beauty and the Beast"/>
                      </a:endParaRPr>
                    </a:p>
                    <a:p>
                      <a:br>
                        <a:rPr lang="fr-FR" sz="2700" b="1" dirty="0">
                          <a:effectLst/>
                          <a:latin typeface="Beauty and the Beast"/>
                        </a:rPr>
                      </a:br>
                      <a:endParaRPr lang="fr-FR" sz="2700" b="1" dirty="0">
                        <a:effectLst/>
                        <a:latin typeface="Beauty and the Beast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925863" y="2476451"/>
          <a:ext cx="3086100" cy="2400300"/>
        </p:xfrm>
        <a:graphic>
          <a:graphicData uri="http://schemas.openxmlformats.org/drawingml/2006/table">
            <a:tbl>
              <a:tblPr/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00300">
                <a:tc>
                  <a:txBody>
                    <a:bodyPr/>
                    <a:lstStyle/>
                    <a:p>
                      <a:r>
                        <a:rPr lang="fr-FR" sz="2700" b="1" dirty="0">
                          <a:solidFill>
                            <a:srgbClr val="000000"/>
                          </a:solidFill>
                          <a:effectLst/>
                          <a:latin typeface="Beauty and the Beast"/>
                        </a:rPr>
                        <a:t> </a:t>
                      </a:r>
                      <a:endParaRPr lang="fr-FR" sz="1000" dirty="0">
                        <a:effectLst/>
                      </a:endParaRPr>
                    </a:p>
                    <a:p>
                      <a:r>
                        <a:rPr lang="fr-FR" sz="1800" b="1" dirty="0">
                          <a:solidFill>
                            <a:schemeClr val="accent6"/>
                          </a:solidFill>
                          <a:effectLst/>
                          <a:latin typeface="Beauty and the Beast"/>
                        </a:rPr>
                        <a:t>240 : 30 = 24 : 3 = 8</a:t>
                      </a:r>
                    </a:p>
                    <a:p>
                      <a:endParaRPr lang="fr-FR" sz="18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1800" b="1" dirty="0">
                          <a:solidFill>
                            <a:schemeClr val="accent6"/>
                          </a:solidFill>
                          <a:effectLst/>
                          <a:latin typeface="Beauty and the Beast"/>
                        </a:rPr>
                        <a:t>360 : 60 = 36 : 6 = 6</a:t>
                      </a:r>
                    </a:p>
                    <a:p>
                      <a:endParaRPr lang="fr-FR" sz="18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1800" b="1" dirty="0">
                          <a:solidFill>
                            <a:schemeClr val="accent6"/>
                          </a:solidFill>
                          <a:effectLst/>
                          <a:latin typeface="Beauty and the Beast"/>
                        </a:rPr>
                        <a:t>120 : 30 = 12 : 3 = 4</a:t>
                      </a:r>
                    </a:p>
                    <a:p>
                      <a:endParaRPr lang="fr-FR" sz="18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1800" b="1" dirty="0">
                          <a:solidFill>
                            <a:schemeClr val="accent6"/>
                          </a:solidFill>
                          <a:effectLst/>
                          <a:latin typeface="Beauty and the Beast"/>
                        </a:rPr>
                        <a:t>150 : 50 = 15 : 5 = 3</a:t>
                      </a:r>
                      <a:endParaRPr lang="fr-FR" sz="18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584731" y="1122563"/>
            <a:ext cx="990938" cy="139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747968" y="1175420"/>
            <a:ext cx="986577" cy="13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85900" y="1484784"/>
            <a:ext cx="1357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/>
              <a:t>Calcule mentalement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654055" y="1497495"/>
            <a:ext cx="1357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/>
              <a:t>Calcule mentalement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E110F90-A028-40B7-A426-EAAAF0FAC60D}"/>
              </a:ext>
            </a:extLst>
          </p:cNvPr>
          <p:cNvSpPr txBox="1"/>
          <p:nvPr/>
        </p:nvSpPr>
        <p:spPr>
          <a:xfrm>
            <a:off x="3887301" y="1072770"/>
            <a:ext cx="1478478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</p:spTree>
    <p:extLst>
      <p:ext uri="{BB962C8B-B14F-4D97-AF65-F5344CB8AC3E}">
        <p14:creationId xmlns:p14="http://schemas.microsoft.com/office/powerpoint/2010/main" val="553598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 1"/>
          <p:cNvPicPr/>
          <p:nvPr/>
        </p:nvPicPr>
        <p:blipFill>
          <a:blip r:embed="rId2"/>
          <a:stretch/>
        </p:blipFill>
        <p:spPr>
          <a:xfrm>
            <a:off x="1152450" y="857250"/>
            <a:ext cx="6826950" cy="5142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992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2"/>
          <p:cNvSpPr txBox="1"/>
          <p:nvPr/>
        </p:nvSpPr>
        <p:spPr>
          <a:xfrm>
            <a:off x="4626810" y="957960"/>
            <a:ext cx="3031020" cy="38691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3"/>
          <p:cNvSpPr/>
          <p:nvPr/>
        </p:nvSpPr>
        <p:spPr>
          <a:xfrm>
            <a:off x="4595760" y="957690"/>
            <a:ext cx="270" cy="50430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2568CDB-C339-4500-B761-CD583E47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23" y="752652"/>
            <a:ext cx="1220744" cy="92752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D131AA3-4FE4-42CB-B3D2-74729EA811F1}"/>
              </a:ext>
            </a:extLst>
          </p:cNvPr>
          <p:cNvSpPr txBox="1"/>
          <p:nvPr/>
        </p:nvSpPr>
        <p:spPr>
          <a:xfrm>
            <a:off x="3740516" y="933240"/>
            <a:ext cx="135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CC00CC"/>
                </a:solidFill>
              </a:rPr>
              <a:t>Travail sur ardoise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4C834C2-87FD-4A73-B694-96C054983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19690" r="65936" b="5293"/>
          <a:stretch/>
        </p:blipFill>
        <p:spPr bwMode="auto">
          <a:xfrm>
            <a:off x="1566790" y="779703"/>
            <a:ext cx="1962617" cy="569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8F30844-CAA5-4C91-90CF-15B1278C0A89}"/>
              </a:ext>
            </a:extLst>
          </p:cNvPr>
          <p:cNvGraphicFramePr>
            <a:graphicFrameLocks noGrp="1"/>
          </p:cNvGraphicFramePr>
          <p:nvPr/>
        </p:nvGraphicFramePr>
        <p:xfrm>
          <a:off x="4626007" y="1656204"/>
          <a:ext cx="3612542" cy="617220"/>
        </p:xfrm>
        <a:graphic>
          <a:graphicData uri="http://schemas.openxmlformats.org/drawingml/2006/table">
            <a:tbl>
              <a:tblPr/>
              <a:tblGrid>
                <a:gridCol w="3612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Trouve une valeur approchée de ces opérations</a:t>
                      </a:r>
                      <a:endParaRPr lang="fr-FR" sz="18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598BC9B2-7CB4-4E43-A365-9A0A2FD006BC}"/>
              </a:ext>
            </a:extLst>
          </p:cNvPr>
          <p:cNvGraphicFramePr>
            <a:graphicFrameLocks noGrp="1"/>
          </p:cNvGraphicFramePr>
          <p:nvPr/>
        </p:nvGraphicFramePr>
        <p:xfrm>
          <a:off x="4626006" y="2057401"/>
          <a:ext cx="3186355" cy="3394472"/>
        </p:xfrm>
        <a:graphic>
          <a:graphicData uri="http://schemas.openxmlformats.org/drawingml/2006/table">
            <a:tbl>
              <a:tblPr/>
              <a:tblGrid>
                <a:gridCol w="318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4472"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Century Gothic"/>
                        </a:rPr>
                        <a:t>208 + 1 399 = </a:t>
                      </a:r>
                      <a:endParaRPr lang="pt-BR" sz="1800" dirty="0">
                        <a:effectLst/>
                      </a:endParaRPr>
                    </a:p>
                    <a:p>
                      <a:r>
                        <a:rPr lang="pt-BR" sz="1800" dirty="0">
                          <a:effectLst/>
                          <a:latin typeface="Century Gothic"/>
                        </a:rPr>
                        <a:t>a)1607 b)1807 c) 1707 </a:t>
                      </a:r>
                      <a:endParaRPr lang="pt-BR" sz="1800" dirty="0">
                        <a:effectLst/>
                      </a:endParaRPr>
                    </a:p>
                    <a:p>
                      <a:br>
                        <a:rPr lang="pt-BR" sz="1800" dirty="0">
                          <a:effectLst/>
                          <a:latin typeface="Century Gothic"/>
                        </a:rPr>
                      </a:br>
                      <a:endParaRPr lang="pt-BR" sz="1800" dirty="0">
                        <a:effectLst/>
                        <a:latin typeface="Century Gothic"/>
                      </a:endParaRPr>
                    </a:p>
                    <a:p>
                      <a:r>
                        <a:rPr lang="pt-BR" sz="1800" dirty="0">
                          <a:effectLst/>
                          <a:latin typeface="Century Gothic"/>
                        </a:rPr>
                        <a:t>751 – 149 = </a:t>
                      </a:r>
                      <a:endParaRPr lang="pt-BR" sz="1800" dirty="0">
                        <a:effectLst/>
                      </a:endParaRPr>
                    </a:p>
                    <a:p>
                      <a:r>
                        <a:rPr lang="pt-BR" sz="1800" dirty="0">
                          <a:effectLst/>
                          <a:latin typeface="Century Gothic"/>
                        </a:rPr>
                        <a:t>a)502 b)702 c)602 </a:t>
                      </a:r>
                      <a:endParaRPr lang="pt-BR" sz="1800" dirty="0">
                        <a:effectLst/>
                      </a:endParaRPr>
                    </a:p>
                    <a:p>
                      <a:br>
                        <a:rPr lang="pt-BR" sz="1800" dirty="0">
                          <a:effectLst/>
                          <a:latin typeface="Century Gothic"/>
                        </a:rPr>
                      </a:br>
                      <a:endParaRPr lang="pt-BR" sz="1800" dirty="0">
                        <a:effectLst/>
                        <a:latin typeface="Century Gothic"/>
                      </a:endParaRPr>
                    </a:p>
                    <a:p>
                      <a:r>
                        <a:rPr lang="pt-BR" sz="1800" dirty="0">
                          <a:effectLst/>
                          <a:latin typeface="Century Gothic"/>
                        </a:rPr>
                        <a:t>306 x 98 = </a:t>
                      </a:r>
                      <a:endParaRPr lang="pt-BR" sz="1800" dirty="0">
                        <a:effectLst/>
                      </a:endParaRPr>
                    </a:p>
                    <a:p>
                      <a:r>
                        <a:rPr lang="pt-BR" sz="1800" dirty="0">
                          <a:effectLst/>
                          <a:latin typeface="Century Gothic"/>
                        </a:rPr>
                        <a:t>a)19 988 b)29 988 c)15 988 </a:t>
                      </a:r>
                      <a:endParaRPr lang="pt-BR" sz="1800" dirty="0">
                        <a:effectLst/>
                      </a:endParaRPr>
                    </a:p>
                  </a:txBody>
                  <a:tcPr marL="55647" marR="55647" marT="27824" marB="278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37BF6D64-C247-435C-BF92-70D4E02D5271}"/>
              </a:ext>
            </a:extLst>
          </p:cNvPr>
          <p:cNvSpPr txBox="1"/>
          <p:nvPr/>
        </p:nvSpPr>
        <p:spPr>
          <a:xfrm>
            <a:off x="511874" y="342334"/>
            <a:ext cx="377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</a:rPr>
              <a:t>Trouve les trois nombres correspondants :</a:t>
            </a:r>
          </a:p>
        </p:txBody>
      </p:sp>
    </p:spTree>
    <p:extLst>
      <p:ext uri="{BB962C8B-B14F-4D97-AF65-F5344CB8AC3E}">
        <p14:creationId xmlns:p14="http://schemas.microsoft.com/office/powerpoint/2010/main" val="33233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:p15="http://schemas.microsoft.com/office/powerpoint/2012/main" xmlns="">
      <p:transition spd="slow">
        <p:comb dir="horz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385646" y="2618910"/>
          <a:ext cx="628827" cy="708660"/>
        </p:xfrm>
        <a:graphic>
          <a:graphicData uri="http://schemas.openxmlformats.org/drawingml/2006/table">
            <a:tbl>
              <a:tblPr/>
              <a:tblGrid>
                <a:gridCol w="628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256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100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65" y="1895029"/>
            <a:ext cx="318635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865883" y="2708919"/>
          <a:ext cx="736839" cy="708660"/>
        </p:xfrm>
        <a:graphic>
          <a:graphicData uri="http://schemas.openxmlformats.org/drawingml/2006/table">
            <a:tbl>
              <a:tblPr/>
              <a:tblGrid>
                <a:gridCol w="736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145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1000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385646" y="3374994"/>
          <a:ext cx="628827" cy="708660"/>
        </p:xfrm>
        <a:graphic>
          <a:graphicData uri="http://schemas.openxmlformats.org/drawingml/2006/table">
            <a:tbl>
              <a:tblPr/>
              <a:tblGrid>
                <a:gridCol w="628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108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100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5868144" y="3400306"/>
          <a:ext cx="756084" cy="708660"/>
        </p:xfrm>
        <a:graphic>
          <a:graphicData uri="http://schemas.openxmlformats.org/drawingml/2006/table">
            <a:tbl>
              <a:tblPr/>
              <a:tblGrid>
                <a:gridCol w="756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14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463190" y="4239090"/>
          <a:ext cx="628827" cy="816672"/>
        </p:xfrm>
        <a:graphic>
          <a:graphicData uri="http://schemas.openxmlformats.org/drawingml/2006/table">
            <a:tbl>
              <a:tblPr/>
              <a:tblGrid>
                <a:gridCol w="628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6672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135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10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5865883" y="4207173"/>
          <a:ext cx="1134126" cy="708660"/>
        </p:xfrm>
        <a:graphic>
          <a:graphicData uri="http://schemas.openxmlformats.org/drawingml/2006/table">
            <a:tbl>
              <a:tblPr/>
              <a:tblGrid>
                <a:gridCol w="1134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2053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1000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485900" y="5107346"/>
          <a:ext cx="810090" cy="708660"/>
        </p:xfrm>
        <a:graphic>
          <a:graphicData uri="http://schemas.openxmlformats.org/drawingml/2006/table">
            <a:tbl>
              <a:tblPr/>
              <a:tblGrid>
                <a:gridCol w="81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72 </a:t>
                      </a:r>
                      <a:endParaRPr lang="fr-FR" sz="2700" b="1" u="sng" dirty="0">
                        <a:solidFill>
                          <a:srgbClr val="00B0F0"/>
                        </a:solidFill>
                        <a:effectLst/>
                        <a:latin typeface="Lexie Readable"/>
                      </a:endParaRPr>
                    </a:p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100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5917210" y="5053858"/>
          <a:ext cx="871854" cy="708660"/>
        </p:xfrm>
        <a:graphic>
          <a:graphicData uri="http://schemas.openxmlformats.org/drawingml/2006/table">
            <a:tbl>
              <a:tblPr/>
              <a:tblGrid>
                <a:gridCol w="871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72 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1000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10384" y="1170343"/>
            <a:ext cx="990938" cy="13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747968" y="1175420"/>
            <a:ext cx="986577" cy="13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625429" y="1605342"/>
          <a:ext cx="1138787" cy="434340"/>
        </p:xfrm>
        <a:graphic>
          <a:graphicData uri="http://schemas.openxmlformats.org/drawingml/2006/table">
            <a:tbl>
              <a:tblPr/>
              <a:tblGrid>
                <a:gridCol w="113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Beauty and the Beast"/>
                        </a:rPr>
                        <a:t>Décompose le nombre.</a:t>
                      </a:r>
                      <a:endParaRPr lang="fr-FR" sz="12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6734823" y="1605342"/>
          <a:ext cx="1138787" cy="434340"/>
        </p:xfrm>
        <a:graphic>
          <a:graphicData uri="http://schemas.openxmlformats.org/drawingml/2006/table">
            <a:tbl>
              <a:tblPr/>
              <a:tblGrid>
                <a:gridCol w="113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Beauty and the Beast"/>
                        </a:rPr>
                        <a:t>Décompose le nombre.</a:t>
                      </a:r>
                      <a:endParaRPr lang="fr-FR" sz="12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" name="Image 20">
            <a:extLst>
              <a:ext uri="{FF2B5EF4-FFF2-40B4-BE49-F238E27FC236}">
                <a16:creationId xmlns:a16="http://schemas.microsoft.com/office/drawing/2014/main" id="{74336E81-CBD6-42E1-9723-A000049A4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923" y="752652"/>
            <a:ext cx="1332254" cy="101225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C8A75D4-CB66-4B7A-B2D3-86C1A63F3D8A}"/>
              </a:ext>
            </a:extLst>
          </p:cNvPr>
          <p:cNvSpPr txBox="1"/>
          <p:nvPr/>
        </p:nvSpPr>
        <p:spPr>
          <a:xfrm>
            <a:off x="3840225" y="993321"/>
            <a:ext cx="135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CC00CC"/>
                </a:solidFill>
              </a:rPr>
              <a:t>Travail sur ardoise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4551099" y="1858184"/>
            <a:ext cx="49939" cy="412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3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014473" y="2485906"/>
          <a:ext cx="871932" cy="542925"/>
        </p:xfrm>
        <a:graphic>
          <a:graphicData uri="http://schemas.openxmlformats.org/drawingml/2006/table">
            <a:tbl>
              <a:tblPr/>
              <a:tblGrid>
                <a:gridCol w="87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=</a:t>
                      </a:r>
                      <a:r>
                        <a:rPr lang="fr-FR" sz="2100" b="1" baseline="0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 2 +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90" y="1594873"/>
            <a:ext cx="318635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4728104" y="2665097"/>
          <a:ext cx="736839" cy="708660"/>
        </p:xfrm>
        <a:graphic>
          <a:graphicData uri="http://schemas.openxmlformats.org/drawingml/2006/table">
            <a:tbl>
              <a:tblPr/>
              <a:tblGrid>
                <a:gridCol w="736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145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1000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385646" y="3593792"/>
          <a:ext cx="628827" cy="708660"/>
        </p:xfrm>
        <a:graphic>
          <a:graphicData uri="http://schemas.openxmlformats.org/drawingml/2006/table">
            <a:tbl>
              <a:tblPr/>
              <a:tblGrid>
                <a:gridCol w="628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108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100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4831484" y="3531879"/>
          <a:ext cx="756084" cy="708660"/>
        </p:xfrm>
        <a:graphic>
          <a:graphicData uri="http://schemas.openxmlformats.org/drawingml/2006/table">
            <a:tbl>
              <a:tblPr/>
              <a:tblGrid>
                <a:gridCol w="756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14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385646" y="4375492"/>
          <a:ext cx="628827" cy="708660"/>
        </p:xfrm>
        <a:graphic>
          <a:graphicData uri="http://schemas.openxmlformats.org/drawingml/2006/table">
            <a:tbl>
              <a:tblPr/>
              <a:tblGrid>
                <a:gridCol w="628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135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10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4831484" y="4359467"/>
          <a:ext cx="1134126" cy="708660"/>
        </p:xfrm>
        <a:graphic>
          <a:graphicData uri="http://schemas.openxmlformats.org/drawingml/2006/table">
            <a:tbl>
              <a:tblPr/>
              <a:tblGrid>
                <a:gridCol w="1134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2053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1000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447488" y="5146098"/>
          <a:ext cx="810090" cy="708660"/>
        </p:xfrm>
        <a:graphic>
          <a:graphicData uri="http://schemas.openxmlformats.org/drawingml/2006/table">
            <a:tbl>
              <a:tblPr/>
              <a:tblGrid>
                <a:gridCol w="81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72 </a:t>
                      </a:r>
                      <a:endParaRPr lang="fr-FR" sz="2700" b="1" u="sng" dirty="0">
                        <a:solidFill>
                          <a:srgbClr val="00B0F0"/>
                        </a:solidFill>
                        <a:effectLst/>
                        <a:latin typeface="Lexie Readable"/>
                      </a:endParaRPr>
                    </a:p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100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4892057" y="5187056"/>
          <a:ext cx="871854" cy="708660"/>
        </p:xfrm>
        <a:graphic>
          <a:graphicData uri="http://schemas.openxmlformats.org/drawingml/2006/table">
            <a:tbl>
              <a:tblPr/>
              <a:tblGrid>
                <a:gridCol w="871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72 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1000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10384" y="1170343"/>
            <a:ext cx="990938" cy="13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747968" y="1175420"/>
            <a:ext cx="986577" cy="13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625429" y="1605342"/>
          <a:ext cx="1138787" cy="434340"/>
        </p:xfrm>
        <a:graphic>
          <a:graphicData uri="http://schemas.openxmlformats.org/drawingml/2006/table">
            <a:tbl>
              <a:tblPr/>
              <a:tblGrid>
                <a:gridCol w="113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Beauty and the Beast"/>
                        </a:rPr>
                        <a:t>Décompose le nombre.</a:t>
                      </a:r>
                      <a:endParaRPr lang="fr-FR" sz="12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6734823" y="1605342"/>
          <a:ext cx="1138787" cy="434340"/>
        </p:xfrm>
        <a:graphic>
          <a:graphicData uri="http://schemas.openxmlformats.org/drawingml/2006/table">
            <a:tbl>
              <a:tblPr/>
              <a:tblGrid>
                <a:gridCol w="113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Beauty and the Beast"/>
                        </a:rPr>
                        <a:t>Décompose le nombre.</a:t>
                      </a:r>
                      <a:endParaRPr lang="fr-FR" sz="12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3" name="Connecteur droit 22"/>
          <p:cNvCxnSpPr/>
          <p:nvPr/>
        </p:nvCxnSpPr>
        <p:spPr>
          <a:xfrm>
            <a:off x="4551099" y="1858184"/>
            <a:ext cx="49939" cy="412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4E110F90-A028-40B7-A426-EAAAF0FAC60D}"/>
              </a:ext>
            </a:extLst>
          </p:cNvPr>
          <p:cNvSpPr txBox="1"/>
          <p:nvPr/>
        </p:nvSpPr>
        <p:spPr>
          <a:xfrm>
            <a:off x="3887301" y="1072770"/>
            <a:ext cx="1478478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1428950" y="2539303"/>
          <a:ext cx="628827" cy="708660"/>
        </p:xfrm>
        <a:graphic>
          <a:graphicData uri="http://schemas.openxmlformats.org/drawingml/2006/table">
            <a:tbl>
              <a:tblPr/>
              <a:tblGrid>
                <a:gridCol w="628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256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100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2830828" y="2539303"/>
          <a:ext cx="453162" cy="708660"/>
        </p:xfrm>
        <a:graphic>
          <a:graphicData uri="http://schemas.openxmlformats.org/drawingml/2006/table">
            <a:tbl>
              <a:tblPr/>
              <a:tblGrid>
                <a:gridCol w="45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 5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10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3659455" y="2539303"/>
          <a:ext cx="588509" cy="708660"/>
        </p:xfrm>
        <a:graphic>
          <a:graphicData uri="http://schemas.openxmlformats.org/drawingml/2006/table">
            <a:tbl>
              <a:tblPr/>
              <a:tblGrid>
                <a:gridCol w="588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   6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100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283991" y="2708919"/>
            <a:ext cx="375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00B0F0"/>
                </a:solidFill>
                <a:latin typeface="Lexie Readable"/>
              </a:rPr>
              <a:t>+</a:t>
            </a:r>
            <a:endParaRPr lang="fr-FR" sz="2100" dirty="0">
              <a:solidFill>
                <a:srgbClr val="00B0F0"/>
              </a:solidFill>
            </a:endParaRP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/>
        </p:nvGraphicFramePr>
        <p:xfrm>
          <a:off x="2784968" y="3589824"/>
          <a:ext cx="628827" cy="708660"/>
        </p:xfrm>
        <a:graphic>
          <a:graphicData uri="http://schemas.openxmlformats.org/drawingml/2006/table">
            <a:tbl>
              <a:tblPr/>
              <a:tblGrid>
                <a:gridCol w="628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baseline="0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    </a:t>
                      </a:r>
                      <a:r>
                        <a:rPr lang="fr-FR" sz="2100" b="1" u="sng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8  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100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014473" y="3715243"/>
            <a:ext cx="806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00B0F0"/>
                </a:solidFill>
              </a:rPr>
              <a:t>= 1  +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066886" y="4517590"/>
            <a:ext cx="1314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00B0F0"/>
                </a:solidFill>
                <a:latin typeface="Lexie Readable"/>
              </a:rPr>
              <a:t>=  13 +</a:t>
            </a:r>
          </a:p>
        </p:txBody>
      </p:sp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3042545" y="4367237"/>
          <a:ext cx="628827" cy="708660"/>
        </p:xfrm>
        <a:graphic>
          <a:graphicData uri="http://schemas.openxmlformats.org/drawingml/2006/table">
            <a:tbl>
              <a:tblPr/>
              <a:tblGrid>
                <a:gridCol w="628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baseline="0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  </a:t>
                      </a:r>
                      <a:r>
                        <a:rPr lang="fr-FR" sz="2100" b="1" u="sng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5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10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au 33"/>
          <p:cNvGraphicFramePr>
            <a:graphicFrameLocks noGrp="1"/>
          </p:cNvGraphicFramePr>
          <p:nvPr/>
        </p:nvGraphicFramePr>
        <p:xfrm>
          <a:off x="3041171" y="5135731"/>
          <a:ext cx="810090" cy="708660"/>
        </p:xfrm>
        <a:graphic>
          <a:graphicData uri="http://schemas.openxmlformats.org/drawingml/2006/table">
            <a:tbl>
              <a:tblPr/>
              <a:tblGrid>
                <a:gridCol w="81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baseline="0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    </a:t>
                      </a:r>
                      <a:r>
                        <a:rPr lang="fr-FR" sz="2100" b="1" u="sng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2 </a:t>
                      </a:r>
                      <a:endParaRPr lang="fr-FR" sz="2700" b="1" u="sng" dirty="0">
                        <a:solidFill>
                          <a:srgbClr val="00B0F0"/>
                        </a:solidFill>
                        <a:effectLst/>
                        <a:latin typeface="Lexie Readable"/>
                      </a:endParaRPr>
                    </a:p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100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au 34"/>
          <p:cNvGraphicFramePr>
            <a:graphicFrameLocks noGrp="1"/>
          </p:cNvGraphicFramePr>
          <p:nvPr/>
        </p:nvGraphicFramePr>
        <p:xfrm>
          <a:off x="2319033" y="5135344"/>
          <a:ext cx="810090" cy="708660"/>
        </p:xfrm>
        <a:graphic>
          <a:graphicData uri="http://schemas.openxmlformats.org/drawingml/2006/table">
            <a:tbl>
              <a:tblPr/>
              <a:tblGrid>
                <a:gridCol w="81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 7 </a:t>
                      </a:r>
                      <a:endParaRPr lang="fr-FR" sz="2700" b="1" u="sng" dirty="0">
                        <a:solidFill>
                          <a:srgbClr val="00B0F0"/>
                        </a:solidFill>
                        <a:effectLst/>
                        <a:latin typeface="Lexie Readable"/>
                      </a:endParaRPr>
                    </a:p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Lexie Readable"/>
                        </a:rPr>
                        <a:t>10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2764216" y="5266772"/>
            <a:ext cx="375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00B0F0"/>
                </a:solidFill>
                <a:latin typeface="Lexie Readable"/>
              </a:rPr>
              <a:t>+</a:t>
            </a:r>
            <a:endParaRPr lang="fr-FR" sz="2100" dirty="0">
              <a:solidFill>
                <a:srgbClr val="00B0F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009425" y="5255575"/>
            <a:ext cx="375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00B0F0"/>
                </a:solidFill>
                <a:latin typeface="Lexie Readable"/>
              </a:rPr>
              <a:t>=</a:t>
            </a:r>
            <a:endParaRPr lang="fr-FR" sz="2100" dirty="0">
              <a:solidFill>
                <a:srgbClr val="00B0F0"/>
              </a:solidFill>
            </a:endParaRPr>
          </a:p>
        </p:txBody>
      </p:sp>
      <p:graphicFrame>
        <p:nvGraphicFramePr>
          <p:cNvPr id="38" name="Tableau 37"/>
          <p:cNvGraphicFramePr>
            <a:graphicFrameLocks noGrp="1"/>
          </p:cNvGraphicFramePr>
          <p:nvPr/>
        </p:nvGraphicFramePr>
        <p:xfrm>
          <a:off x="5818015" y="2642543"/>
          <a:ext cx="736839" cy="708660"/>
        </p:xfrm>
        <a:graphic>
          <a:graphicData uri="http://schemas.openxmlformats.org/drawingml/2006/table">
            <a:tbl>
              <a:tblPr/>
              <a:tblGrid>
                <a:gridCol w="736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au 38"/>
          <p:cNvGraphicFramePr>
            <a:graphicFrameLocks noGrp="1"/>
          </p:cNvGraphicFramePr>
          <p:nvPr/>
        </p:nvGraphicFramePr>
        <p:xfrm>
          <a:off x="6424680" y="2642543"/>
          <a:ext cx="736839" cy="708660"/>
        </p:xfrm>
        <a:graphic>
          <a:graphicData uri="http://schemas.openxmlformats.org/drawingml/2006/table">
            <a:tbl>
              <a:tblPr/>
              <a:tblGrid>
                <a:gridCol w="736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   4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Tableau 39"/>
          <p:cNvGraphicFramePr>
            <a:graphicFrameLocks noGrp="1"/>
          </p:cNvGraphicFramePr>
          <p:nvPr/>
        </p:nvGraphicFramePr>
        <p:xfrm>
          <a:off x="7137662" y="2642543"/>
          <a:ext cx="808331" cy="708660"/>
        </p:xfrm>
        <a:graphic>
          <a:graphicData uri="http://schemas.openxmlformats.org/drawingml/2006/table">
            <a:tbl>
              <a:tblPr/>
              <a:tblGrid>
                <a:gridCol w="808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baseline="0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     </a:t>
                      </a:r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5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1000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6914052" y="2800665"/>
            <a:ext cx="375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accent6"/>
                </a:solidFill>
                <a:latin typeface="Lexie Readable"/>
              </a:rPr>
              <a:t>+</a:t>
            </a:r>
            <a:endParaRPr lang="fr-FR" sz="2100" dirty="0">
              <a:solidFill>
                <a:schemeClr val="accent6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143513" y="2783086"/>
            <a:ext cx="375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accent6"/>
                </a:solidFill>
                <a:latin typeface="Lexie Readable"/>
              </a:rPr>
              <a:t>+</a:t>
            </a:r>
            <a:endParaRPr lang="fr-FR" sz="2100" dirty="0">
              <a:solidFill>
                <a:schemeClr val="accent6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438449" y="2823219"/>
            <a:ext cx="375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accent6"/>
                </a:solidFill>
                <a:latin typeface="Lexie Readable"/>
              </a:rPr>
              <a:t>=</a:t>
            </a:r>
            <a:endParaRPr lang="fr-FR" sz="2100" dirty="0">
              <a:solidFill>
                <a:schemeClr val="accent6"/>
              </a:solidFill>
            </a:endParaRPr>
          </a:p>
        </p:txBody>
      </p:sp>
      <p:graphicFrame>
        <p:nvGraphicFramePr>
          <p:cNvPr id="44" name="Tableau 43"/>
          <p:cNvGraphicFramePr>
            <a:graphicFrameLocks noGrp="1"/>
          </p:cNvGraphicFramePr>
          <p:nvPr/>
        </p:nvGraphicFramePr>
        <p:xfrm>
          <a:off x="5772268" y="3546965"/>
          <a:ext cx="756084" cy="708660"/>
        </p:xfrm>
        <a:graphic>
          <a:graphicData uri="http://schemas.openxmlformats.org/drawingml/2006/table">
            <a:tbl>
              <a:tblPr/>
              <a:tblGrid>
                <a:gridCol w="756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/>
          </p:cNvGraphicFramePr>
          <p:nvPr/>
        </p:nvGraphicFramePr>
        <p:xfrm>
          <a:off x="6562797" y="3535865"/>
          <a:ext cx="756084" cy="708660"/>
        </p:xfrm>
        <a:graphic>
          <a:graphicData uri="http://schemas.openxmlformats.org/drawingml/2006/table">
            <a:tbl>
              <a:tblPr/>
              <a:tblGrid>
                <a:gridCol w="756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    4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au 46"/>
          <p:cNvGraphicFramePr>
            <a:graphicFrameLocks noGrp="1"/>
          </p:cNvGraphicFramePr>
          <p:nvPr/>
        </p:nvGraphicFramePr>
        <p:xfrm>
          <a:off x="6325958" y="4352663"/>
          <a:ext cx="1134126" cy="708660"/>
        </p:xfrm>
        <a:graphic>
          <a:graphicData uri="http://schemas.openxmlformats.org/drawingml/2006/table">
            <a:tbl>
              <a:tblPr/>
              <a:tblGrid>
                <a:gridCol w="1134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   5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au 47"/>
          <p:cNvGraphicFramePr>
            <a:graphicFrameLocks noGrp="1"/>
          </p:cNvGraphicFramePr>
          <p:nvPr/>
        </p:nvGraphicFramePr>
        <p:xfrm>
          <a:off x="7079127" y="4345198"/>
          <a:ext cx="1134126" cy="708660"/>
        </p:xfrm>
        <a:graphic>
          <a:graphicData uri="http://schemas.openxmlformats.org/drawingml/2006/table">
            <a:tbl>
              <a:tblPr/>
              <a:tblGrid>
                <a:gridCol w="1134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baseline="0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     </a:t>
                      </a:r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3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1000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543142" y="4496602"/>
            <a:ext cx="9597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accent6"/>
                </a:solidFill>
                <a:latin typeface="Lexie Readable"/>
              </a:rPr>
              <a:t>= 2 +</a:t>
            </a:r>
          </a:p>
        </p:txBody>
      </p:sp>
      <p:graphicFrame>
        <p:nvGraphicFramePr>
          <p:cNvPr id="49" name="Tableau 48"/>
          <p:cNvGraphicFramePr>
            <a:graphicFrameLocks noGrp="1"/>
          </p:cNvGraphicFramePr>
          <p:nvPr/>
        </p:nvGraphicFramePr>
        <p:xfrm>
          <a:off x="5951959" y="5194300"/>
          <a:ext cx="871854" cy="708660"/>
        </p:xfrm>
        <a:graphic>
          <a:graphicData uri="http://schemas.openxmlformats.org/drawingml/2006/table">
            <a:tbl>
              <a:tblPr/>
              <a:tblGrid>
                <a:gridCol w="871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    7 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Tableau 49"/>
          <p:cNvGraphicFramePr>
            <a:graphicFrameLocks noGrp="1"/>
          </p:cNvGraphicFramePr>
          <p:nvPr/>
        </p:nvGraphicFramePr>
        <p:xfrm>
          <a:off x="6972500" y="5184096"/>
          <a:ext cx="844953" cy="708660"/>
        </p:xfrm>
        <a:graphic>
          <a:graphicData uri="http://schemas.openxmlformats.org/drawingml/2006/table">
            <a:tbl>
              <a:tblPr/>
              <a:tblGrid>
                <a:gridCol w="84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fr-FR" sz="2100" b="1" u="sng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     2 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Lexie Readable"/>
                        </a:rPr>
                        <a:t>1000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ZoneTexte 50"/>
          <p:cNvSpPr txBox="1"/>
          <p:nvPr/>
        </p:nvSpPr>
        <p:spPr>
          <a:xfrm>
            <a:off x="5387988" y="3673233"/>
            <a:ext cx="375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accent6"/>
                </a:solidFill>
                <a:latin typeface="Lexie Readable"/>
              </a:rPr>
              <a:t>=</a:t>
            </a:r>
            <a:endParaRPr lang="fr-FR" sz="2100" dirty="0">
              <a:solidFill>
                <a:schemeClr val="accent6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5575721" y="5304220"/>
            <a:ext cx="375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accent6"/>
                </a:solidFill>
                <a:latin typeface="Lexie Readable"/>
              </a:rPr>
              <a:t>=</a:t>
            </a:r>
            <a:endParaRPr lang="fr-FR" sz="2100" dirty="0">
              <a:solidFill>
                <a:schemeClr val="accent6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793101" y="4503320"/>
            <a:ext cx="375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accent6"/>
                </a:solidFill>
                <a:latin typeface="Lexie Readable"/>
              </a:rPr>
              <a:t>+</a:t>
            </a:r>
            <a:endParaRPr lang="fr-FR" sz="2100" dirty="0">
              <a:solidFill>
                <a:schemeClr val="accent6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6179389" y="3682897"/>
            <a:ext cx="375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accent6"/>
                </a:solidFill>
                <a:latin typeface="Lexie Readable"/>
              </a:rPr>
              <a:t>+</a:t>
            </a:r>
            <a:endParaRPr lang="fr-FR" sz="2100" dirty="0">
              <a:solidFill>
                <a:schemeClr val="accent6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494181" y="5302301"/>
            <a:ext cx="375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accent6"/>
                </a:solidFill>
                <a:latin typeface="Lexie Readable"/>
              </a:rPr>
              <a:t>+</a:t>
            </a:r>
            <a:endParaRPr lang="fr-FR" sz="21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4429211" y="1862827"/>
            <a:ext cx="49939" cy="412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674529" y="1970212"/>
          <a:ext cx="2294557" cy="3944392"/>
        </p:xfrm>
        <a:graphic>
          <a:graphicData uri="http://schemas.openxmlformats.org/drawingml/2006/table">
            <a:tbl>
              <a:tblPr/>
              <a:tblGrid>
                <a:gridCol w="2294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0101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endParaRPr lang="fr-FR" sz="2000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fr-FR" sz="26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52 x 11 =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100" b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100" b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fr-FR" sz="26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37 x 11 =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fr-FR" sz="2600" b="1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fr-FR" sz="26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18 x 11 =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fr-FR" sz="2600" b="1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fr-FR" sz="26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25 x 11 =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fr-FR" sz="2600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10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58191" marR="58191" marT="29096" marB="29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805751" y="1767618"/>
          <a:ext cx="2672599" cy="3776752"/>
        </p:xfrm>
        <a:graphic>
          <a:graphicData uri="http://schemas.openxmlformats.org/drawingml/2006/table">
            <a:tbl>
              <a:tblPr/>
              <a:tblGrid>
                <a:gridCol w="267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8651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b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    </a:t>
                      </a:r>
                      <a:r>
                        <a:rPr lang="fr-FR" sz="26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52 x 101 =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600" b="1" dirty="0">
                        <a:solidFill>
                          <a:schemeClr val="accent6"/>
                        </a:solidFill>
                        <a:effectLst/>
                        <a:latin typeface="Century Gothic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fr-FR" sz="26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37 x 101 =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100" b="1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endParaRPr lang="fr-FR" sz="2600" b="1" dirty="0">
                        <a:solidFill>
                          <a:schemeClr val="accent6"/>
                        </a:solidFill>
                        <a:effectLst/>
                        <a:latin typeface="Century Gothic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fr-FR" sz="26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18 x 101 =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100" b="1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endParaRPr lang="fr-FR" sz="2600" b="1" dirty="0">
                        <a:solidFill>
                          <a:schemeClr val="accent6"/>
                        </a:solidFill>
                        <a:effectLst/>
                        <a:latin typeface="Century Gothic"/>
                      </a:endParaRPr>
                    </a:p>
                    <a:p>
                      <a:r>
                        <a:rPr lang="fr-FR" sz="26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- 25 x 101 =</a:t>
                      </a:r>
                      <a:endParaRPr lang="fr-FR" sz="1100" b="1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58191" marR="58191" marT="29096" marB="29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79040" y="1101687"/>
            <a:ext cx="853627" cy="13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16624" y="1106764"/>
            <a:ext cx="849266" cy="13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39310" y="1448425"/>
            <a:ext cx="98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Calcul mental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4336E81-CBD6-42E1-9723-A000049A4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923" y="752652"/>
            <a:ext cx="1332254" cy="101225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C8A75D4-CB66-4B7A-B2D3-86C1A63F3D8A}"/>
              </a:ext>
            </a:extLst>
          </p:cNvPr>
          <p:cNvSpPr txBox="1"/>
          <p:nvPr/>
        </p:nvSpPr>
        <p:spPr>
          <a:xfrm>
            <a:off x="3840225" y="993321"/>
            <a:ext cx="135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CC00CC"/>
                </a:solidFill>
              </a:rPr>
              <a:t>Travail sur ardoise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857359" y="1453281"/>
            <a:ext cx="98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Calcul mental</a:t>
            </a:r>
          </a:p>
        </p:txBody>
      </p:sp>
    </p:spTree>
    <p:extLst>
      <p:ext uri="{BB962C8B-B14F-4D97-AF65-F5344CB8AC3E}">
        <p14:creationId xmlns:p14="http://schemas.microsoft.com/office/powerpoint/2010/main" val="3605433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4429211" y="1862827"/>
            <a:ext cx="49939" cy="412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680566" y="1600982"/>
          <a:ext cx="2294557" cy="3944392"/>
        </p:xfrm>
        <a:graphic>
          <a:graphicData uri="http://schemas.openxmlformats.org/drawingml/2006/table">
            <a:tbl>
              <a:tblPr/>
              <a:tblGrid>
                <a:gridCol w="2294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0101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fr-FR" sz="26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52 x 11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fr-FR" sz="1100" b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100" b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fr-FR" sz="26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37 x 11 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fr-FR" sz="2600" b="1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fr-FR" sz="26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18 x 11 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fr-FR" sz="2600" b="1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fr-FR" sz="26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25 x 11 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fr-FR" sz="260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100" dirty="0">
                        <a:effectLst/>
                      </a:endParaRPr>
                    </a:p>
                  </a:txBody>
                  <a:tcPr marL="58191" marR="58191" marT="29096" marB="29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788025" y="1637818"/>
          <a:ext cx="2672599" cy="3609112"/>
        </p:xfrm>
        <a:graphic>
          <a:graphicData uri="http://schemas.openxmlformats.org/drawingml/2006/table">
            <a:tbl>
              <a:tblPr/>
              <a:tblGrid>
                <a:gridCol w="267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7201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b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    </a:t>
                      </a:r>
                      <a:r>
                        <a:rPr lang="fr-FR" sz="26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52 x 101</a:t>
                      </a:r>
                    </a:p>
                    <a:p>
                      <a:endParaRPr lang="fr-FR" sz="2600" b="1" dirty="0">
                        <a:solidFill>
                          <a:schemeClr val="accent6"/>
                        </a:solidFill>
                        <a:effectLst/>
                        <a:latin typeface="Century Gothic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fr-FR" sz="26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37 x 101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fr-FR" sz="1100" b="1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endParaRPr lang="fr-FR" sz="2600" b="1" dirty="0">
                        <a:solidFill>
                          <a:schemeClr val="accent6"/>
                        </a:solidFill>
                        <a:effectLst/>
                        <a:latin typeface="Century Gothic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fr-FR" sz="26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18 x 101 </a:t>
                      </a:r>
                      <a:endParaRPr lang="fr-FR" sz="1100" b="1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endParaRPr lang="fr-FR" sz="2600" b="1" dirty="0">
                        <a:solidFill>
                          <a:schemeClr val="accent6"/>
                        </a:solidFill>
                        <a:effectLst/>
                        <a:latin typeface="Century Gothic"/>
                      </a:endParaRPr>
                    </a:p>
                    <a:p>
                      <a:r>
                        <a:rPr lang="fr-FR" sz="26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- 25 x 101</a:t>
                      </a:r>
                      <a:endParaRPr lang="fr-FR" sz="1100" b="1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58191" marR="58191" marT="29096" marB="29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788745" y="2719953"/>
            <a:ext cx="190629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000000"/>
                </a:solidFill>
                <a:latin typeface="Century Gothic"/>
              </a:rPr>
              <a:t>52 x 10 + 52 x 1 = 572</a:t>
            </a:r>
            <a:endParaRPr lang="fr-FR" sz="1050" dirty="0"/>
          </a:p>
        </p:txBody>
      </p:sp>
      <p:sp>
        <p:nvSpPr>
          <p:cNvPr id="10" name="Rectangle 9"/>
          <p:cNvSpPr/>
          <p:nvPr/>
        </p:nvSpPr>
        <p:spPr>
          <a:xfrm>
            <a:off x="1766749" y="3380207"/>
            <a:ext cx="190629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000000"/>
                </a:solidFill>
                <a:latin typeface="Century Gothic"/>
              </a:rPr>
              <a:t>37 x 10 + 37 x 1 = 407</a:t>
            </a:r>
            <a:endParaRPr lang="fr-FR" sz="1050" dirty="0"/>
          </a:p>
        </p:txBody>
      </p:sp>
      <p:sp>
        <p:nvSpPr>
          <p:cNvPr id="12" name="Rectangle 11"/>
          <p:cNvSpPr/>
          <p:nvPr/>
        </p:nvSpPr>
        <p:spPr>
          <a:xfrm>
            <a:off x="1647770" y="4225143"/>
            <a:ext cx="21230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Tx/>
              <a:buChar char="-"/>
              <a:defRPr/>
            </a:pPr>
            <a:r>
              <a:rPr lang="fr-FR" sz="1350" dirty="0">
                <a:solidFill>
                  <a:srgbClr val="000000"/>
                </a:solidFill>
                <a:latin typeface="Century Gothic"/>
              </a:rPr>
              <a:t>18 x 10 + 18 x 1 = 198</a:t>
            </a:r>
            <a:endParaRPr lang="fr-FR" sz="1050" dirty="0"/>
          </a:p>
        </p:txBody>
      </p:sp>
      <p:sp>
        <p:nvSpPr>
          <p:cNvPr id="13" name="Rectangle 12"/>
          <p:cNvSpPr/>
          <p:nvPr/>
        </p:nvSpPr>
        <p:spPr>
          <a:xfrm>
            <a:off x="1680543" y="4941168"/>
            <a:ext cx="21230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Tx/>
              <a:buChar char="-"/>
              <a:defRPr/>
            </a:pPr>
            <a:r>
              <a:rPr lang="fr-FR" sz="1350" dirty="0">
                <a:solidFill>
                  <a:srgbClr val="000000"/>
                </a:solidFill>
                <a:latin typeface="Century Gothic"/>
              </a:rPr>
              <a:t>25 x 10 + 25 x 1 = 275</a:t>
            </a:r>
            <a:endParaRPr lang="fr-FR" sz="1050" dirty="0"/>
          </a:p>
        </p:txBody>
      </p:sp>
      <p:sp>
        <p:nvSpPr>
          <p:cNvPr id="14" name="Rectangle 13"/>
          <p:cNvSpPr/>
          <p:nvPr/>
        </p:nvSpPr>
        <p:spPr>
          <a:xfrm>
            <a:off x="4788025" y="2737555"/>
            <a:ext cx="209865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000000"/>
                </a:solidFill>
                <a:latin typeface="Century Gothic"/>
              </a:rPr>
              <a:t>52 x 100 + 52 x 1 = 5252</a:t>
            </a:r>
            <a:endParaRPr lang="fr-FR" sz="1050" dirty="0"/>
          </a:p>
        </p:txBody>
      </p:sp>
      <p:sp>
        <p:nvSpPr>
          <p:cNvPr id="15" name="Rectangle 14"/>
          <p:cNvSpPr/>
          <p:nvPr/>
        </p:nvSpPr>
        <p:spPr>
          <a:xfrm>
            <a:off x="4925740" y="3510265"/>
            <a:ext cx="209865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000000"/>
                </a:solidFill>
                <a:latin typeface="Century Gothic"/>
              </a:rPr>
              <a:t>37 x 100 + 37 x 1 = 3737</a:t>
            </a:r>
            <a:endParaRPr lang="fr-FR" sz="1050" dirty="0"/>
          </a:p>
        </p:txBody>
      </p:sp>
      <p:sp>
        <p:nvSpPr>
          <p:cNvPr id="16" name="Rectangle 15"/>
          <p:cNvSpPr/>
          <p:nvPr/>
        </p:nvSpPr>
        <p:spPr>
          <a:xfrm>
            <a:off x="4982133" y="4363642"/>
            <a:ext cx="20505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000000"/>
                </a:solidFill>
                <a:latin typeface="Century Gothic"/>
              </a:rPr>
              <a:t>18 x 100 + 18 x 1 =1818</a:t>
            </a:r>
            <a:endParaRPr lang="fr-FR" sz="1050" dirty="0"/>
          </a:p>
        </p:txBody>
      </p:sp>
      <p:sp>
        <p:nvSpPr>
          <p:cNvPr id="17" name="Rectangle 16"/>
          <p:cNvSpPr/>
          <p:nvPr/>
        </p:nvSpPr>
        <p:spPr>
          <a:xfrm>
            <a:off x="5058055" y="5356666"/>
            <a:ext cx="209865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000000"/>
                </a:solidFill>
                <a:latin typeface="Century Gothic"/>
              </a:rPr>
              <a:t>25 x 100 + 25 x 1 = 2525</a:t>
            </a:r>
            <a:endParaRPr lang="fr-FR" sz="1050" dirty="0"/>
          </a:p>
        </p:txBody>
      </p:sp>
      <p:sp>
        <p:nvSpPr>
          <p:cNvPr id="19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79040" y="1101687"/>
            <a:ext cx="853627" cy="13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16624" y="1106764"/>
            <a:ext cx="849266" cy="13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E110F90-A028-40B7-A426-EAAAF0FAC60D}"/>
              </a:ext>
            </a:extLst>
          </p:cNvPr>
          <p:cNvSpPr txBox="1"/>
          <p:nvPr/>
        </p:nvSpPr>
        <p:spPr>
          <a:xfrm>
            <a:off x="3887301" y="1072770"/>
            <a:ext cx="1478478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647770" y="1491763"/>
            <a:ext cx="98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Calcul mental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830875" y="1444156"/>
            <a:ext cx="98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Calcul mental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3347525" y="2351348"/>
            <a:ext cx="52135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5" name="Flèche droite 24"/>
          <p:cNvSpPr/>
          <p:nvPr/>
        </p:nvSpPr>
        <p:spPr>
          <a:xfrm>
            <a:off x="6590851" y="2397343"/>
            <a:ext cx="52135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6" name="Flèche droite 25"/>
          <p:cNvSpPr/>
          <p:nvPr/>
        </p:nvSpPr>
        <p:spPr>
          <a:xfrm>
            <a:off x="3372328" y="3133982"/>
            <a:ext cx="52135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7" name="Flèche droite 26"/>
          <p:cNvSpPr/>
          <p:nvPr/>
        </p:nvSpPr>
        <p:spPr>
          <a:xfrm>
            <a:off x="3362744" y="3902248"/>
            <a:ext cx="52135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8" name="Flèche droite 27"/>
          <p:cNvSpPr/>
          <p:nvPr/>
        </p:nvSpPr>
        <p:spPr>
          <a:xfrm>
            <a:off x="3412238" y="4619144"/>
            <a:ext cx="52135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9" name="Flèche droite 28"/>
          <p:cNvSpPr/>
          <p:nvPr/>
        </p:nvSpPr>
        <p:spPr>
          <a:xfrm>
            <a:off x="6590851" y="4917867"/>
            <a:ext cx="52135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0" name="Flèche droite 29"/>
          <p:cNvSpPr/>
          <p:nvPr/>
        </p:nvSpPr>
        <p:spPr>
          <a:xfrm>
            <a:off x="6579832" y="4103983"/>
            <a:ext cx="52135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1" name="Flèche droite 30"/>
          <p:cNvSpPr/>
          <p:nvPr/>
        </p:nvSpPr>
        <p:spPr>
          <a:xfrm>
            <a:off x="6570196" y="3155175"/>
            <a:ext cx="52135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6316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 1"/>
          <p:cNvPicPr/>
          <p:nvPr/>
        </p:nvPicPr>
        <p:blipFill>
          <a:blip r:embed="rId2"/>
          <a:stretch/>
        </p:blipFill>
        <p:spPr>
          <a:xfrm>
            <a:off x="1152450" y="857250"/>
            <a:ext cx="6826950" cy="5142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8326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4429211" y="1862827"/>
            <a:ext cx="49939" cy="412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413363" y="1584746"/>
          <a:ext cx="2870076" cy="4393289"/>
        </p:xfrm>
        <a:graphic>
          <a:graphicData uri="http://schemas.openxmlformats.org/drawingml/2006/table">
            <a:tbl>
              <a:tblPr/>
              <a:tblGrid>
                <a:gridCol w="2870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3289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Ecris</a:t>
                      </a:r>
                      <a:r>
                        <a:rPr lang="fr-FR" sz="2100" b="1" baseline="0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 la date et calcule :</a:t>
                      </a:r>
                    </a:p>
                    <a:p>
                      <a:endParaRPr lang="fr-FR" sz="2100" b="1" baseline="0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r>
                        <a:rPr lang="fr-FR" sz="2100" b="1" baseline="0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35 + 8,1 =</a:t>
                      </a:r>
                    </a:p>
                    <a:p>
                      <a:endParaRPr lang="fr-FR" sz="2100" b="1" baseline="0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r>
                        <a:rPr lang="fr-FR" sz="2100" b="1" baseline="0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3 + 94,56 =</a:t>
                      </a:r>
                    </a:p>
                    <a:p>
                      <a:endParaRPr lang="fr-FR" sz="2100" b="1" baseline="0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r>
                        <a:rPr lang="fr-FR" sz="2100" b="1" baseline="0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20,04 + 25 = </a:t>
                      </a:r>
                    </a:p>
                    <a:p>
                      <a:endParaRPr lang="fr-FR" sz="2100" b="1" baseline="0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r>
                        <a:rPr lang="fr-FR" sz="2100" b="1" baseline="0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1,4 + 2 =</a:t>
                      </a:r>
                    </a:p>
                    <a:p>
                      <a:endParaRPr lang="fr-FR" sz="2100" b="1" baseline="0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r>
                        <a:rPr lang="fr-FR" sz="2100" b="1" baseline="0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19,008 + 17 =</a:t>
                      </a:r>
                      <a:b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</a:br>
                      <a:endParaRPr lang="fr-FR" sz="2100" b="1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840860" y="1701131"/>
          <a:ext cx="2602382" cy="4488180"/>
        </p:xfrm>
        <a:graphic>
          <a:graphicData uri="http://schemas.openxmlformats.org/drawingml/2006/table">
            <a:tbl>
              <a:tblPr/>
              <a:tblGrid>
                <a:gridCol w="2602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0520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     Ecris</a:t>
                      </a:r>
                      <a:r>
                        <a:rPr lang="fr-FR" sz="2100" b="1" baseline="0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 la date et</a:t>
                      </a:r>
                    </a:p>
                    <a:p>
                      <a:r>
                        <a:rPr lang="fr-FR" sz="2100" b="1" baseline="0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   c</a:t>
                      </a:r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alcule en ligne :</a:t>
                      </a:r>
                    </a:p>
                    <a:p>
                      <a:endParaRPr lang="fr-FR" sz="21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1,4 + 2,25 =</a:t>
                      </a:r>
                    </a:p>
                    <a:p>
                      <a:endParaRPr lang="fr-FR" sz="21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5,6 + 12,05 =</a:t>
                      </a:r>
                    </a:p>
                    <a:p>
                      <a:endParaRPr lang="fr-FR" sz="21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99 + 0,01 =</a:t>
                      </a:r>
                    </a:p>
                    <a:p>
                      <a:endParaRPr lang="fr-FR" sz="21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24,75 – 12,5 =</a:t>
                      </a:r>
                    </a:p>
                    <a:p>
                      <a:endParaRPr lang="fr-FR" sz="2100" b="1" dirty="0">
                        <a:solidFill>
                          <a:schemeClr val="accent6"/>
                        </a:solidFill>
                        <a:effectLst/>
                        <a:latin typeface="Century Gothic"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19,5 – 12,25=</a:t>
                      </a:r>
                      <a:br>
                        <a:rPr lang="fr-FR" sz="1700" b="1" dirty="0">
                          <a:effectLst/>
                          <a:latin typeface="Century Gothic"/>
                        </a:rPr>
                      </a:br>
                      <a:endParaRPr lang="fr-FR" sz="1700" b="1" dirty="0">
                        <a:effectLst/>
                        <a:latin typeface="Century Gothic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10" y="1159076"/>
            <a:ext cx="842898" cy="84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298824" y="1038150"/>
            <a:ext cx="75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50" dirty="0"/>
          </a:p>
          <a:p>
            <a:r>
              <a:rPr lang="fr-FR" sz="1350" dirty="0"/>
              <a:t>Dans le cahier du jour</a:t>
            </a:r>
          </a:p>
        </p:txBody>
      </p:sp>
    </p:spTree>
    <p:extLst>
      <p:ext uri="{BB962C8B-B14F-4D97-AF65-F5344CB8AC3E}">
        <p14:creationId xmlns:p14="http://schemas.microsoft.com/office/powerpoint/2010/main" val="2568209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4429211" y="1862827"/>
            <a:ext cx="49939" cy="412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413363" y="1584746"/>
          <a:ext cx="2870076" cy="4393289"/>
        </p:xfrm>
        <a:graphic>
          <a:graphicData uri="http://schemas.openxmlformats.org/drawingml/2006/table">
            <a:tbl>
              <a:tblPr/>
              <a:tblGrid>
                <a:gridCol w="2870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3289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Ecris</a:t>
                      </a:r>
                      <a:r>
                        <a:rPr lang="fr-FR" sz="2100" b="1" baseline="0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 la date et calcule :</a:t>
                      </a:r>
                    </a:p>
                    <a:p>
                      <a:endParaRPr lang="fr-FR" sz="2100" b="1" baseline="0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r>
                        <a:rPr lang="fr-FR" sz="2100" b="1" baseline="0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35 + 8,1 = 43,1</a:t>
                      </a:r>
                    </a:p>
                    <a:p>
                      <a:endParaRPr lang="fr-FR" sz="2100" b="1" baseline="0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r>
                        <a:rPr lang="fr-FR" sz="2100" b="1" baseline="0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3 + 94,56 = 97,56</a:t>
                      </a:r>
                    </a:p>
                    <a:p>
                      <a:endParaRPr lang="fr-FR" sz="2100" b="1" baseline="0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r>
                        <a:rPr lang="fr-FR" sz="2100" b="1" baseline="0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20,04 + 25 = 45,04</a:t>
                      </a:r>
                    </a:p>
                    <a:p>
                      <a:endParaRPr lang="fr-FR" sz="2100" b="1" baseline="0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r>
                        <a:rPr lang="fr-FR" sz="2100" b="1" baseline="0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1,4 + 2 = 3,4</a:t>
                      </a:r>
                    </a:p>
                    <a:p>
                      <a:endParaRPr lang="fr-FR" sz="2100" b="1" baseline="0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r>
                        <a:rPr lang="fr-FR" sz="2100" b="1" baseline="0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19,008 + 17 = 36,008</a:t>
                      </a:r>
                      <a:br>
                        <a:rPr lang="fr-FR" sz="21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</a:br>
                      <a:endParaRPr lang="fr-FR" sz="2100" b="1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840860" y="1701131"/>
          <a:ext cx="2602382" cy="4488180"/>
        </p:xfrm>
        <a:graphic>
          <a:graphicData uri="http://schemas.openxmlformats.org/drawingml/2006/table">
            <a:tbl>
              <a:tblPr/>
              <a:tblGrid>
                <a:gridCol w="2602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0520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     Ecris</a:t>
                      </a:r>
                      <a:r>
                        <a:rPr lang="fr-FR" sz="2100" b="1" baseline="0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 la date et</a:t>
                      </a:r>
                    </a:p>
                    <a:p>
                      <a:r>
                        <a:rPr lang="fr-FR" sz="2100" b="1" baseline="0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   c</a:t>
                      </a:r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alcule en ligne :</a:t>
                      </a:r>
                    </a:p>
                    <a:p>
                      <a:endParaRPr lang="fr-FR" sz="21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1,4 + 2,25 = 3,65</a:t>
                      </a:r>
                    </a:p>
                    <a:p>
                      <a:endParaRPr lang="fr-FR" sz="21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5,6 + 12,05 = 17,65</a:t>
                      </a:r>
                    </a:p>
                    <a:p>
                      <a:endParaRPr lang="fr-FR" sz="21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99 + 0,01 = 99,01</a:t>
                      </a:r>
                    </a:p>
                    <a:p>
                      <a:endParaRPr lang="fr-FR" sz="21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24,75 – 12,5 = 12,25</a:t>
                      </a:r>
                    </a:p>
                    <a:p>
                      <a:endParaRPr lang="fr-FR" sz="2100" b="1" dirty="0">
                        <a:solidFill>
                          <a:schemeClr val="accent6"/>
                        </a:solidFill>
                        <a:effectLst/>
                        <a:latin typeface="Century Gothic"/>
                      </a:endParaRPr>
                    </a:p>
                    <a:p>
                      <a:r>
                        <a:rPr lang="fr-FR" sz="21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19,5 – 12,25 = 7,25</a:t>
                      </a:r>
                      <a:br>
                        <a:rPr lang="fr-FR" sz="1700" b="1" dirty="0">
                          <a:effectLst/>
                          <a:latin typeface="Century Gothic"/>
                        </a:rPr>
                      </a:br>
                      <a:endParaRPr lang="fr-FR" sz="1700" b="1" dirty="0">
                        <a:effectLst/>
                        <a:latin typeface="Century Gothic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E110F90-A028-40B7-A426-EAAAF0FAC60D}"/>
              </a:ext>
            </a:extLst>
          </p:cNvPr>
          <p:cNvSpPr txBox="1"/>
          <p:nvPr/>
        </p:nvSpPr>
        <p:spPr>
          <a:xfrm>
            <a:off x="3887301" y="1072770"/>
            <a:ext cx="1478478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</p:spTree>
    <p:extLst>
      <p:ext uri="{BB962C8B-B14F-4D97-AF65-F5344CB8AC3E}">
        <p14:creationId xmlns:p14="http://schemas.microsoft.com/office/powerpoint/2010/main" val="1968885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57250"/>
            <a:ext cx="6858000" cy="51435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1504950" cy="885825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1296360" y="1432215"/>
            <a:ext cx="1158316" cy="40473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100000"/>
              </a:lnSpc>
            </a:pPr>
            <a:r>
              <a:rPr lang="fr-FR" sz="1350" spc="-1" dirty="0">
                <a:solidFill>
                  <a:srgbClr val="FFFFFF"/>
                </a:solidFill>
                <a:latin typeface="Comic Sans MS" panose="030F0702030302020204" pitchFamily="66" charset="0"/>
              </a:rPr>
              <a:t>CM2</a:t>
            </a:r>
            <a:endParaRPr lang="fr-FR" sz="1350" spc="-1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34505" y="2576091"/>
            <a:ext cx="40405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5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/>
                <a:cs typeface="Mistral"/>
              </a:rPr>
              <a:t> </a:t>
            </a:r>
            <a:r>
              <a:rPr lang="fr-FR" sz="405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Mistral"/>
              </a:rPr>
              <a:t>SEANCE 3</a:t>
            </a:r>
          </a:p>
        </p:txBody>
      </p:sp>
    </p:spTree>
    <p:extLst>
      <p:ext uri="{BB962C8B-B14F-4D97-AF65-F5344CB8AC3E}">
        <p14:creationId xmlns:p14="http://schemas.microsoft.com/office/powerpoint/2010/main" val="21287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p15="http://schemas.microsoft.com/office/powerpoint/2012/main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17" y="1778767"/>
            <a:ext cx="2821781" cy="40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954" y="1015133"/>
            <a:ext cx="842898" cy="84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248768" y="894207"/>
            <a:ext cx="75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50" dirty="0"/>
          </a:p>
          <a:p>
            <a:r>
              <a:rPr lang="fr-FR" sz="1350" dirty="0"/>
              <a:t>Dans le cahier du jour</a:t>
            </a:r>
          </a:p>
        </p:txBody>
      </p:sp>
    </p:spTree>
    <p:extLst>
      <p:ext uri="{BB962C8B-B14F-4D97-AF65-F5344CB8AC3E}">
        <p14:creationId xmlns:p14="http://schemas.microsoft.com/office/powerpoint/2010/main" val="332521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70" y="1448731"/>
            <a:ext cx="3353544" cy="463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110F90-A028-40B7-A426-EAAAF0FAC60D}"/>
              </a:ext>
            </a:extLst>
          </p:cNvPr>
          <p:cNvSpPr txBox="1"/>
          <p:nvPr/>
        </p:nvSpPr>
        <p:spPr>
          <a:xfrm>
            <a:off x="3887301" y="1072770"/>
            <a:ext cx="1478478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</p:spTree>
    <p:extLst>
      <p:ext uri="{BB962C8B-B14F-4D97-AF65-F5344CB8AC3E}">
        <p14:creationId xmlns:p14="http://schemas.microsoft.com/office/powerpoint/2010/main" val="365057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2"/>
          <p:cNvSpPr txBox="1"/>
          <p:nvPr/>
        </p:nvSpPr>
        <p:spPr>
          <a:xfrm>
            <a:off x="4626810" y="957960"/>
            <a:ext cx="3031020" cy="38691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3"/>
          <p:cNvSpPr/>
          <p:nvPr/>
        </p:nvSpPr>
        <p:spPr>
          <a:xfrm>
            <a:off x="4595760" y="957690"/>
            <a:ext cx="270" cy="50430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2568CDB-C339-4500-B761-CD583E47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23" y="752652"/>
            <a:ext cx="1220744" cy="92752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D131AA3-4FE4-42CB-B3D2-74729EA811F1}"/>
              </a:ext>
            </a:extLst>
          </p:cNvPr>
          <p:cNvSpPr txBox="1"/>
          <p:nvPr/>
        </p:nvSpPr>
        <p:spPr>
          <a:xfrm>
            <a:off x="3740516" y="933240"/>
            <a:ext cx="135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CC00CC"/>
                </a:solidFill>
              </a:rPr>
              <a:t>Travail sur ardoise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4C834C2-87FD-4A73-B694-96C054983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19690" r="65936" b="5293"/>
          <a:stretch/>
        </p:blipFill>
        <p:spPr bwMode="auto">
          <a:xfrm>
            <a:off x="2878101" y="1628837"/>
            <a:ext cx="1464652" cy="425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8F30844-CAA5-4C91-90CF-15B1278C0A89}"/>
              </a:ext>
            </a:extLst>
          </p:cNvPr>
          <p:cNvGraphicFramePr>
            <a:graphicFrameLocks noGrp="1"/>
          </p:cNvGraphicFramePr>
          <p:nvPr/>
        </p:nvGraphicFramePr>
        <p:xfrm>
          <a:off x="4626007" y="1656204"/>
          <a:ext cx="3612542" cy="617220"/>
        </p:xfrm>
        <a:graphic>
          <a:graphicData uri="http://schemas.openxmlformats.org/drawingml/2006/table">
            <a:tbl>
              <a:tblPr/>
              <a:tblGrid>
                <a:gridCol w="3612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Trouve une valeur approchée de ces opérations</a:t>
                      </a:r>
                      <a:endParaRPr lang="fr-FR" sz="18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598BC9B2-7CB4-4E43-A365-9A0A2FD006BC}"/>
              </a:ext>
            </a:extLst>
          </p:cNvPr>
          <p:cNvGraphicFramePr>
            <a:graphicFrameLocks noGrp="1"/>
          </p:cNvGraphicFramePr>
          <p:nvPr/>
        </p:nvGraphicFramePr>
        <p:xfrm>
          <a:off x="4626006" y="2057401"/>
          <a:ext cx="3186355" cy="3394472"/>
        </p:xfrm>
        <a:graphic>
          <a:graphicData uri="http://schemas.openxmlformats.org/drawingml/2006/table">
            <a:tbl>
              <a:tblPr/>
              <a:tblGrid>
                <a:gridCol w="318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4472">
                <a:tc>
                  <a:txBody>
                    <a:bodyPr/>
                    <a:lstStyle/>
                    <a:p>
                      <a:r>
                        <a:rPr lang="pt-BR" sz="1800" dirty="0">
                          <a:effectLst/>
                          <a:latin typeface="Century Gothic"/>
                        </a:rPr>
                        <a:t>208 + 1 399 = </a:t>
                      </a: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200 + 1400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pt-BR" sz="1800" dirty="0">
                          <a:effectLst/>
                          <a:latin typeface="Century Gothic"/>
                        </a:rPr>
                        <a:t>a)</a:t>
                      </a: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1607</a:t>
                      </a:r>
                      <a:r>
                        <a:rPr lang="pt-BR" sz="1800" dirty="0">
                          <a:effectLst/>
                          <a:latin typeface="Century Gothic"/>
                        </a:rPr>
                        <a:t> b)1807 c) 1707 </a:t>
                      </a:r>
                      <a:endParaRPr lang="pt-BR" sz="1800" dirty="0">
                        <a:effectLst/>
                      </a:endParaRPr>
                    </a:p>
                    <a:p>
                      <a:br>
                        <a:rPr lang="pt-BR" sz="1800" dirty="0">
                          <a:effectLst/>
                          <a:latin typeface="Century Gothic"/>
                        </a:rPr>
                      </a:br>
                      <a:endParaRPr lang="pt-BR" sz="1800" dirty="0">
                        <a:effectLst/>
                        <a:latin typeface="Century Gothic"/>
                      </a:endParaRPr>
                    </a:p>
                    <a:p>
                      <a:r>
                        <a:rPr lang="pt-BR" sz="1800" dirty="0">
                          <a:effectLst/>
                          <a:latin typeface="Century Gothic"/>
                        </a:rPr>
                        <a:t>751 – 149 = </a:t>
                      </a: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750-150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pt-BR" sz="1800" dirty="0">
                          <a:effectLst/>
                          <a:latin typeface="Century Gothic"/>
                        </a:rPr>
                        <a:t>a)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502</a:t>
                      </a:r>
                      <a:r>
                        <a:rPr lang="pt-BR" sz="1800" dirty="0">
                          <a:effectLst/>
                          <a:latin typeface="Century Gothic"/>
                        </a:rPr>
                        <a:t> b)702 c)602 </a:t>
                      </a:r>
                      <a:endParaRPr lang="pt-BR" sz="1800" dirty="0">
                        <a:effectLst/>
                      </a:endParaRPr>
                    </a:p>
                    <a:p>
                      <a:br>
                        <a:rPr lang="pt-BR" sz="1800" dirty="0">
                          <a:effectLst/>
                          <a:latin typeface="Century Gothic"/>
                        </a:rPr>
                      </a:br>
                      <a:endParaRPr lang="pt-BR" sz="1800" dirty="0">
                        <a:effectLst/>
                        <a:latin typeface="Century Gothic"/>
                      </a:endParaRPr>
                    </a:p>
                    <a:p>
                      <a:r>
                        <a:rPr lang="pt-BR" sz="1800" dirty="0">
                          <a:effectLst/>
                          <a:latin typeface="Century Gothic"/>
                        </a:rPr>
                        <a:t>306 x 98 = </a:t>
                      </a: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300 x 100 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pt-BR" sz="1800" dirty="0">
                          <a:effectLst/>
                          <a:latin typeface="Century Gothic"/>
                        </a:rPr>
                        <a:t>a)19 988 b)</a:t>
                      </a: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29 988 </a:t>
                      </a:r>
                      <a:r>
                        <a:rPr lang="pt-BR" sz="1800" dirty="0">
                          <a:effectLst/>
                          <a:latin typeface="Century Gothic"/>
                        </a:rPr>
                        <a:t>c)15 988 </a:t>
                      </a:r>
                      <a:endParaRPr lang="pt-BR" sz="1800" dirty="0">
                        <a:effectLst/>
                      </a:endParaRPr>
                    </a:p>
                  </a:txBody>
                  <a:tcPr marL="55647" marR="55647" marT="27824" marB="278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37BF6D64-C247-435C-BF92-70D4E02D5271}"/>
              </a:ext>
            </a:extLst>
          </p:cNvPr>
          <p:cNvSpPr txBox="1"/>
          <p:nvPr/>
        </p:nvSpPr>
        <p:spPr>
          <a:xfrm>
            <a:off x="1183667" y="1353554"/>
            <a:ext cx="319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</a:rPr>
              <a:t>Trouve les trois nombres correspondants 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B2E892-4960-4EA7-B847-03EE5FD41F08}"/>
              </a:ext>
            </a:extLst>
          </p:cNvPr>
          <p:cNvSpPr txBox="1"/>
          <p:nvPr/>
        </p:nvSpPr>
        <p:spPr>
          <a:xfrm>
            <a:off x="3685152" y="958738"/>
            <a:ext cx="1478478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FF2B63-C1FC-4306-A298-5D5AC6788842}"/>
              </a:ext>
            </a:extLst>
          </p:cNvPr>
          <p:cNvSpPr txBox="1"/>
          <p:nvPr/>
        </p:nvSpPr>
        <p:spPr>
          <a:xfrm>
            <a:off x="1145337" y="2787557"/>
            <a:ext cx="32403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1x10 + 1x1 + 1x0,1 + 2x 0,01 = 11,12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1F33BE-9CC6-401B-83F9-648C3A0D2B24}"/>
              </a:ext>
            </a:extLst>
          </p:cNvPr>
          <p:cNvSpPr txBox="1"/>
          <p:nvPr/>
        </p:nvSpPr>
        <p:spPr>
          <a:xfrm>
            <a:off x="1190845" y="5723751"/>
            <a:ext cx="32403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1x1 + 3x0,1 + 1x 0,01 = 1,31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D773B36-42A6-4EAD-9A29-9C2AB44B8305}"/>
              </a:ext>
            </a:extLst>
          </p:cNvPr>
          <p:cNvSpPr txBox="1"/>
          <p:nvPr/>
        </p:nvSpPr>
        <p:spPr>
          <a:xfrm>
            <a:off x="1175231" y="4191560"/>
            <a:ext cx="32403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2x10 + 2x0,1 + 1x 0,01 = 20,21</a:t>
            </a:r>
          </a:p>
        </p:txBody>
      </p:sp>
    </p:spTree>
    <p:extLst>
      <p:ext uri="{BB962C8B-B14F-4D97-AF65-F5344CB8AC3E}">
        <p14:creationId xmlns:p14="http://schemas.microsoft.com/office/powerpoint/2010/main" val="35079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:p15="http://schemas.microsoft.com/office/powerpoint/2012/main" xmlns="">
      <p:transition spd="slow">
        <p:comb dir="horz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 1"/>
          <p:cNvPicPr/>
          <p:nvPr/>
        </p:nvPicPr>
        <p:blipFill>
          <a:blip r:embed="rId2"/>
          <a:stretch/>
        </p:blipFill>
        <p:spPr>
          <a:xfrm>
            <a:off x="1152450" y="857250"/>
            <a:ext cx="6826950" cy="5142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113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79" y="998730"/>
            <a:ext cx="3806423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385646" y="1776517"/>
            <a:ext cx="63451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</a:rPr>
              <a:t>VILLE ET ARCHITECTURE :</a:t>
            </a:r>
          </a:p>
          <a:p>
            <a:endParaRPr lang="fr-FR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Découpe, colle et assemble des  solides pour fabriquer une maquette de ta maison du futur, voire toute une ville! </a:t>
            </a:r>
          </a:p>
          <a:p>
            <a:r>
              <a:rPr lang="fr-FR" dirty="0">
                <a:latin typeface="Comic Sans MS" panose="030F0702030302020204" pitchFamily="66" charset="0"/>
              </a:rPr>
              <a:t>Tu peux ajouter, des rues, ronds-points, jardin…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Patrons :</a:t>
            </a:r>
          </a:p>
          <a:p>
            <a:r>
              <a:rPr lang="fr-FR" dirty="0">
                <a:latin typeface="Comic Sans MS" panose="030F0702030302020204" pitchFamily="66" charset="0"/>
                <a:hlinkClick r:id="rId3" action="ppaction://hlinkfile"/>
              </a:rPr>
              <a:t>file:///C:/Users/ADMIN/AppData/Local/Temp/Temp1_modules-cm%20(1).zip/M20/CM1/cahier_de_patrons.pdf</a:t>
            </a:r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Pyramide par pliage :</a:t>
            </a:r>
          </a:p>
          <a:p>
            <a:r>
              <a:rPr lang="fr-FR" dirty="0">
                <a:latin typeface="Comic Sans MS" panose="030F0702030302020204" pitchFamily="66" charset="0"/>
                <a:hlinkClick r:id="rId4"/>
              </a:rPr>
              <a:t>http://www.sylvain-etienne.com/gestclasse_v7/origami/pyramide.pdf</a:t>
            </a:r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2526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9" y="998730"/>
            <a:ext cx="6711251" cy="40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918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98"/>
          <a:stretch>
            <a:fillRect/>
          </a:stretch>
        </p:blipFill>
        <p:spPr bwMode="auto">
          <a:xfrm>
            <a:off x="2033718" y="1376772"/>
            <a:ext cx="5130570" cy="369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5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pc="-1">
              <a:latin typeface="Arial"/>
            </a:endParaRPr>
          </a:p>
        </p:txBody>
      </p:sp>
      <p:sp>
        <p:nvSpPr>
          <p:cNvPr id="281" name="TextShape 3"/>
          <p:cNvSpPr txBox="1"/>
          <p:nvPr/>
        </p:nvSpPr>
        <p:spPr>
          <a:xfrm>
            <a:off x="1521000" y="1559250"/>
            <a:ext cx="6102000" cy="358317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>
            <a:noAutofit/>
          </a:bodyPr>
          <a:lstStyle/>
          <a:p>
            <a:pPr marL="162000" indent="-162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50" spc="-1" dirty="0">
                <a:solidFill>
                  <a:srgbClr val="009900"/>
                </a:solidFill>
                <a:latin typeface="Arial"/>
              </a:rPr>
              <a:t>Indique les nombres qui correspondent</a:t>
            </a:r>
            <a:endParaRPr lang="fr-FR" sz="1650" spc="-1" dirty="0">
              <a:latin typeface="Arial"/>
            </a:endParaRPr>
          </a:p>
          <a:p>
            <a:pPr marL="162000" indent="-162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50" spc="-1" dirty="0">
                <a:solidFill>
                  <a:srgbClr val="009900"/>
                </a:solidFill>
                <a:latin typeface="Arial"/>
              </a:rPr>
              <a:t>aux graduations montrées (x3)</a:t>
            </a:r>
          </a:p>
          <a:p>
            <a:pPr marL="162000" indent="-162000" algn="ctr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1650" spc="-1" dirty="0">
              <a:latin typeface="Arial"/>
            </a:endParaRPr>
          </a:p>
          <a:p>
            <a:pPr marL="162000" indent="-162000" algn="ctr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1650" spc="-1" dirty="0">
              <a:latin typeface="Arial"/>
            </a:endParaRPr>
          </a:p>
          <a:p>
            <a:pPr marL="162000" indent="-162000" algn="ctr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1650" spc="-1" dirty="0">
              <a:latin typeface="Arial"/>
            </a:endParaRPr>
          </a:p>
          <a:p>
            <a:pPr marL="162000" indent="-162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50" spc="-1" dirty="0">
                <a:solidFill>
                  <a:srgbClr val="009900"/>
                </a:solidFill>
                <a:latin typeface="Arial"/>
              </a:rPr>
              <a:t>Encadre ces nombres décimaux à l'unité</a:t>
            </a:r>
            <a:endParaRPr lang="fr-FR" sz="1650" spc="-1" dirty="0">
              <a:latin typeface="Arial"/>
            </a:endParaRPr>
          </a:p>
          <a:p>
            <a:pPr marL="162000" indent="-162000" algn="ctr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1650" spc="-1" dirty="0">
              <a:latin typeface="Arial"/>
            </a:endParaRPr>
          </a:p>
          <a:p>
            <a:pPr marL="162000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50" spc="-1" dirty="0">
                <a:solidFill>
                  <a:srgbClr val="00CCFF"/>
                </a:solidFill>
                <a:latin typeface="Arial"/>
              </a:rPr>
              <a:t>… &lt; 4,3 &lt; …								                                                      </a:t>
            </a:r>
            <a:r>
              <a:rPr lang="fr-FR" sz="1650" spc="-1" dirty="0">
                <a:solidFill>
                  <a:srgbClr val="FF6600"/>
                </a:solidFill>
                <a:latin typeface="Arial"/>
              </a:rPr>
              <a:t>… &lt; 12,36 &lt; … </a:t>
            </a:r>
            <a:endParaRPr lang="fr-FR" sz="1650" spc="-1" dirty="0">
              <a:latin typeface="Arial"/>
            </a:endParaRPr>
          </a:p>
          <a:p>
            <a:pPr marL="162000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1650" spc="-1" dirty="0">
              <a:latin typeface="Arial"/>
            </a:endParaRPr>
          </a:p>
          <a:p>
            <a:pPr marL="162000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50" spc="-1" dirty="0">
                <a:solidFill>
                  <a:srgbClr val="00CCFF"/>
                </a:solidFill>
                <a:latin typeface="Arial"/>
              </a:rPr>
              <a:t>… &lt; 7,2 &lt; …</a:t>
            </a:r>
            <a:r>
              <a:rPr lang="fr-FR" sz="1650" spc="-1" dirty="0">
                <a:solidFill>
                  <a:srgbClr val="FF6600"/>
                </a:solidFill>
                <a:latin typeface="Arial"/>
              </a:rPr>
              <a:t>								                                                       … &lt; 0,247 &lt; …</a:t>
            </a:r>
            <a:endParaRPr lang="fr-FR" sz="1650" spc="-1" dirty="0">
              <a:latin typeface="Arial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fr-FR" sz="1650" spc="-1" dirty="0">
                <a:latin typeface="Arial"/>
              </a:rPr>
              <a:t>       </a:t>
            </a:r>
          </a:p>
          <a:p>
            <a:pPr marL="162000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50" spc="-1" dirty="0">
                <a:solidFill>
                  <a:srgbClr val="00CCFF"/>
                </a:solidFill>
                <a:latin typeface="Arial"/>
              </a:rPr>
              <a:t>… &lt; 6,9 &lt; …</a:t>
            </a:r>
            <a:r>
              <a:rPr lang="fr-FR" sz="1650" spc="-1" dirty="0">
                <a:solidFill>
                  <a:srgbClr val="FF6600"/>
                </a:solidFill>
                <a:latin typeface="Arial"/>
              </a:rPr>
              <a:t> 								                                           … &lt; 37,999 &lt; … </a:t>
            </a:r>
            <a:endParaRPr lang="fr-FR" sz="1650" spc="-1" dirty="0">
              <a:latin typeface="Arial"/>
            </a:endParaRPr>
          </a:p>
        </p:txBody>
      </p:sp>
      <p:pic>
        <p:nvPicPr>
          <p:cNvPr id="282" name="Image 281"/>
          <p:cNvPicPr/>
          <p:nvPr/>
        </p:nvPicPr>
        <p:blipFill>
          <a:blip r:embed="rId2"/>
          <a:stretch/>
        </p:blipFill>
        <p:spPr>
          <a:xfrm>
            <a:off x="1197945" y="2081835"/>
            <a:ext cx="6857730" cy="493830"/>
          </a:xfrm>
          <a:prstGeom prst="rect">
            <a:avLst/>
          </a:prstGeom>
          <a:ln>
            <a:noFill/>
          </a:ln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5A21D15-EFA2-47F4-A3AF-B198E42D93DD}"/>
              </a:ext>
            </a:extLst>
          </p:cNvPr>
          <p:cNvCxnSpPr>
            <a:cxnSpLocks/>
          </p:cNvCxnSpPr>
          <p:nvPr/>
        </p:nvCxnSpPr>
        <p:spPr>
          <a:xfrm>
            <a:off x="1841988" y="2071575"/>
            <a:ext cx="164856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308F1CD-9634-40FE-B44E-4C8AAA5FD38A}"/>
              </a:ext>
            </a:extLst>
          </p:cNvPr>
          <p:cNvCxnSpPr>
            <a:cxnSpLocks/>
          </p:cNvCxnSpPr>
          <p:nvPr/>
        </p:nvCxnSpPr>
        <p:spPr>
          <a:xfrm>
            <a:off x="7120670" y="2081835"/>
            <a:ext cx="164856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2012608-85F0-491A-8692-990B8D0F5069}"/>
              </a:ext>
            </a:extLst>
          </p:cNvPr>
          <p:cNvCxnSpPr>
            <a:cxnSpLocks/>
          </p:cNvCxnSpPr>
          <p:nvPr/>
        </p:nvCxnSpPr>
        <p:spPr>
          <a:xfrm>
            <a:off x="5103935" y="2081835"/>
            <a:ext cx="164856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2"/>
          <p:cNvSpPr/>
          <p:nvPr/>
        </p:nvSpPr>
        <p:spPr>
          <a:xfrm>
            <a:off x="4626540" y="966600"/>
            <a:ext cx="3030210" cy="38610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pc="-1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1419480" y="1352700"/>
            <a:ext cx="3213540" cy="1183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endParaRPr lang="fr-FR" sz="1350" spc="-1" dirty="0">
              <a:latin typeface="Arial"/>
            </a:endParaRPr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r>
              <a:rPr lang="fr-FR" spc="-1" dirty="0">
                <a:solidFill>
                  <a:srgbClr val="4BACC6"/>
                </a:solidFill>
                <a:latin typeface="Calibri"/>
                <a:ea typeface="DejaVu Sans"/>
              </a:rPr>
              <a:t>Multiplier des décimaux par 10, 100 ou 1000 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2,1 x 10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31,54 x 100 = 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43,254 x 1000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4,5 x 100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6,54 x 1000 =</a:t>
            </a:r>
            <a:endParaRPr lang="fr-FR" spc="-1" dirty="0">
              <a:latin typeface="Arial"/>
            </a:endParaRPr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endParaRPr lang="fr-FR" spc="-1" dirty="0">
              <a:latin typeface="Arial"/>
            </a:endParaRPr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r>
              <a:rPr lang="fr-FR" spc="-1" dirty="0">
                <a:solidFill>
                  <a:srgbClr val="4BACC6"/>
                </a:solidFill>
                <a:latin typeface="Calibri"/>
                <a:ea typeface="DejaVu Sans"/>
              </a:rPr>
              <a:t>Calculs du type 0,2 + 0,3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0,2 + 0,2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0,5 + 0,6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0,8 + 0,2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0,8 + 0,3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0,9 + 0,4 =</a:t>
            </a:r>
            <a:endParaRPr lang="fr-FR" spc="-1" dirty="0">
              <a:latin typeface="Arial"/>
            </a:endParaRPr>
          </a:p>
          <a:p>
            <a:pPr marL="810" algn="just">
              <a:buClr>
                <a:srgbClr val="4BACC6"/>
              </a:buClr>
            </a:pPr>
            <a:endParaRPr lang="fr-FR" spc="-1" dirty="0">
              <a:latin typeface="Arial"/>
            </a:endParaRPr>
          </a:p>
        </p:txBody>
      </p:sp>
      <p:sp>
        <p:nvSpPr>
          <p:cNvPr id="287" name="CustomShape 4"/>
          <p:cNvSpPr/>
          <p:nvPr/>
        </p:nvSpPr>
        <p:spPr>
          <a:xfrm>
            <a:off x="4633020" y="1592564"/>
            <a:ext cx="3023730" cy="1044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214380" indent="-213570" algn="just">
              <a:buClr>
                <a:srgbClr val="F79646"/>
              </a:buClr>
              <a:buFont typeface="Arial"/>
              <a:buChar char="•"/>
            </a:pPr>
            <a:r>
              <a:rPr lang="fr-FR" spc="-1" dirty="0">
                <a:solidFill>
                  <a:srgbClr val="F79646"/>
                </a:solidFill>
                <a:latin typeface="Calibri"/>
                <a:ea typeface="DejaVu Sans"/>
              </a:rPr>
              <a:t>Calculer 25 % et 50 % de nombres entiers inférieurs à 1000 </a:t>
            </a:r>
          </a:p>
          <a:p>
            <a:pPr marL="810" algn="just">
              <a:buClr>
                <a:srgbClr val="F79646"/>
              </a:buClr>
            </a:pPr>
            <a:r>
              <a:rPr lang="fr-FR" spc="-1" dirty="0">
                <a:latin typeface="Calibri"/>
              </a:rPr>
              <a:t>25% de 80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50 % de 40 = 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25% de 50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50% de 60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25 % de 20 =</a:t>
            </a:r>
            <a:endParaRPr lang="fr-FR" spc="-1" dirty="0"/>
          </a:p>
          <a:p>
            <a:pPr marL="214380" indent="-213570" algn="just">
              <a:buClr>
                <a:srgbClr val="F79646"/>
              </a:buClr>
              <a:buFont typeface="Arial"/>
              <a:buChar char="•"/>
            </a:pPr>
            <a:r>
              <a:rPr lang="fr-FR" spc="-1" dirty="0">
                <a:solidFill>
                  <a:srgbClr val="F79646"/>
                </a:solidFill>
                <a:latin typeface="Calibri"/>
                <a:ea typeface="DejaVu Sans"/>
              </a:rPr>
              <a:t>Calculs du type 0,25 + 0,3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0,25 + 0,2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0,55 + 0,6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0,8 + 0,25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0,8 + 0,35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0,95 + 0,4 =</a:t>
            </a:r>
            <a:endParaRPr lang="fr-FR" spc="-1" dirty="0"/>
          </a:p>
          <a:p>
            <a:pPr marL="214380" indent="-213570" algn="just">
              <a:buClr>
                <a:srgbClr val="F79646"/>
              </a:buClr>
              <a:buFont typeface="Arial"/>
              <a:buChar char="•"/>
            </a:pPr>
            <a:endParaRPr lang="fr-FR" spc="-1" dirty="0">
              <a:latin typeface="Arial"/>
            </a:endParaRPr>
          </a:p>
        </p:txBody>
      </p:sp>
      <p:sp>
        <p:nvSpPr>
          <p:cNvPr id="288" name="CustomShape 5"/>
          <p:cNvSpPr/>
          <p:nvPr/>
        </p:nvSpPr>
        <p:spPr>
          <a:xfrm>
            <a:off x="1638990" y="2776410"/>
            <a:ext cx="1736640" cy="4328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6"/>
          <p:cNvSpPr/>
          <p:nvPr/>
        </p:nvSpPr>
        <p:spPr>
          <a:xfrm>
            <a:off x="4852800" y="2776410"/>
            <a:ext cx="1736640" cy="4328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0" name="Image 8"/>
          <p:cNvPicPr/>
          <p:nvPr/>
        </p:nvPicPr>
        <p:blipFill>
          <a:blip r:embed="rId2"/>
          <a:stretch/>
        </p:blipFill>
        <p:spPr>
          <a:xfrm>
            <a:off x="3237163" y="4708281"/>
            <a:ext cx="1432672" cy="89297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2"/>
          <p:cNvSpPr/>
          <p:nvPr/>
        </p:nvSpPr>
        <p:spPr>
          <a:xfrm>
            <a:off x="4607505" y="1342440"/>
            <a:ext cx="3030210" cy="38610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pc="-1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3217950" y="1807338"/>
            <a:ext cx="2779110" cy="444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00B050"/>
                </a:solidFill>
                <a:latin typeface="Calibri"/>
                <a:ea typeface="DejaVu Sans"/>
              </a:rPr>
              <a:t>Problème</a:t>
            </a: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</p:txBody>
      </p:sp>
      <p:pic>
        <p:nvPicPr>
          <p:cNvPr id="295" name="Image 294"/>
          <p:cNvPicPr/>
          <p:nvPr/>
        </p:nvPicPr>
        <p:blipFill>
          <a:blip r:embed="rId2"/>
          <a:stretch/>
        </p:blipFill>
        <p:spPr>
          <a:xfrm>
            <a:off x="1305000" y="2153250"/>
            <a:ext cx="6605010" cy="1458000"/>
          </a:xfrm>
          <a:prstGeom prst="rect">
            <a:avLst/>
          </a:prstGeom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5DA3EA8-873F-4BB4-B848-7085878054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91" t="19483" r="16539" b="9741"/>
          <a:stretch/>
        </p:blipFill>
        <p:spPr>
          <a:xfrm>
            <a:off x="4075688" y="967024"/>
            <a:ext cx="1063634" cy="800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57250"/>
            <a:ext cx="6858000" cy="51435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1504950" cy="885825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1296360" y="1432215"/>
            <a:ext cx="1158316" cy="40473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100000"/>
              </a:lnSpc>
            </a:pPr>
            <a:r>
              <a:rPr lang="fr-FR" sz="1350" spc="-1" dirty="0">
                <a:solidFill>
                  <a:srgbClr val="FFFFFF"/>
                </a:solidFill>
                <a:latin typeface="Comic Sans MS" panose="030F0702030302020204" pitchFamily="66" charset="0"/>
              </a:rPr>
              <a:t>CM2</a:t>
            </a:r>
            <a:endParaRPr lang="fr-FR" sz="1350" spc="-1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34505" y="2576091"/>
            <a:ext cx="40405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5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/>
                <a:cs typeface="Mistral"/>
              </a:rPr>
              <a:t> </a:t>
            </a:r>
            <a:r>
              <a:rPr lang="fr-FR" sz="405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Mistral"/>
              </a:rPr>
              <a:t>SEANCE 4</a:t>
            </a:r>
          </a:p>
        </p:txBody>
      </p:sp>
    </p:spTree>
    <p:extLst>
      <p:ext uri="{BB962C8B-B14F-4D97-AF65-F5344CB8AC3E}">
        <p14:creationId xmlns:p14="http://schemas.microsoft.com/office/powerpoint/2010/main" val="34540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p15="http://schemas.microsoft.com/office/powerpoint/2012/main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2"/>
          <p:cNvSpPr/>
          <p:nvPr/>
        </p:nvSpPr>
        <p:spPr>
          <a:xfrm>
            <a:off x="4626540" y="966600"/>
            <a:ext cx="3030210" cy="38610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pc="-1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1358460" y="1159650"/>
            <a:ext cx="3213540" cy="1183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endParaRPr lang="fr-FR" sz="1350" spc="-1" dirty="0">
              <a:latin typeface="Arial"/>
            </a:endParaRPr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endParaRPr lang="fr-FR" sz="1350" spc="-1" dirty="0">
              <a:latin typeface="Arial"/>
            </a:endParaRPr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r>
              <a:rPr lang="fr-FR" spc="-1" dirty="0">
                <a:solidFill>
                  <a:srgbClr val="4BACC6"/>
                </a:solidFill>
                <a:latin typeface="Calibri"/>
                <a:ea typeface="DejaVu Sans"/>
              </a:rPr>
              <a:t>Multiplier des décimaux par 10, 100 ou 1000 (x5)</a:t>
            </a:r>
            <a:endParaRPr lang="fr-FR" spc="-1" dirty="0">
              <a:latin typeface="Arial"/>
            </a:endParaRP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45,1 x 10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1,56 x 100 = 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254,34 x 1000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45,2 x 100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16,48 x 1000 =</a:t>
            </a:r>
            <a:endParaRPr lang="fr-FR" spc="-1" dirty="0"/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endParaRPr lang="fr-FR" spc="-1" dirty="0">
              <a:solidFill>
                <a:srgbClr val="4BACC6"/>
              </a:solidFill>
              <a:latin typeface="Calibri"/>
              <a:ea typeface="DejaVu Sans"/>
            </a:endParaRPr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r>
              <a:rPr lang="fr-FR" spc="-1" dirty="0">
                <a:solidFill>
                  <a:srgbClr val="4BACC6"/>
                </a:solidFill>
                <a:latin typeface="Calibri"/>
                <a:ea typeface="DejaVu Sans"/>
              </a:rPr>
              <a:t>Calculs du type 0,2 + 0,3</a:t>
            </a:r>
            <a:endParaRPr lang="fr-FR" spc="-1" dirty="0">
              <a:latin typeface="Arial"/>
            </a:endParaRP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0,2 + 0,2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0,5 + 0,6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0,8 + 0,2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0,8 + 0,3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0,9 + 0,4 =</a:t>
            </a:r>
            <a:endParaRPr lang="fr-FR" spc="-1" dirty="0"/>
          </a:p>
          <a:p>
            <a:pPr marL="810" algn="just">
              <a:buClr>
                <a:srgbClr val="4BACC6"/>
              </a:buClr>
            </a:pPr>
            <a:endParaRPr lang="fr-FR" spc="-1" dirty="0"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4626540" y="1212030"/>
            <a:ext cx="3023730" cy="1183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214380" indent="-213570" algn="just">
              <a:buClr>
                <a:srgbClr val="F79646"/>
              </a:buClr>
              <a:buFont typeface="Arial"/>
              <a:buChar char="•"/>
            </a:pPr>
            <a:endParaRPr lang="fr-FR" sz="1350" spc="-1" dirty="0">
              <a:latin typeface="Arial"/>
            </a:endParaRPr>
          </a:p>
          <a:p>
            <a:pPr marL="214380" indent="-213570" algn="just">
              <a:buClr>
                <a:srgbClr val="F79646"/>
              </a:buClr>
              <a:buFont typeface="Arial"/>
              <a:buChar char="•"/>
            </a:pPr>
            <a:endParaRPr lang="fr-FR" sz="1350" spc="-1" dirty="0">
              <a:latin typeface="Arial"/>
            </a:endParaRPr>
          </a:p>
          <a:p>
            <a:pPr marL="214380" indent="-213570" algn="just">
              <a:buClr>
                <a:srgbClr val="F79646"/>
              </a:buClr>
              <a:buFont typeface="Arial"/>
              <a:buChar char="•"/>
            </a:pPr>
            <a:r>
              <a:rPr lang="fr-FR" spc="-1" dirty="0">
                <a:solidFill>
                  <a:srgbClr val="F79646"/>
                </a:solidFill>
                <a:latin typeface="Calibri"/>
                <a:ea typeface="DejaVu Sans"/>
              </a:rPr>
              <a:t>Calculer 25 % et 50 % de nombres entiers inférieurs à 1000 </a:t>
            </a:r>
          </a:p>
          <a:p>
            <a:pPr marL="810" algn="just">
              <a:buClr>
                <a:srgbClr val="F79646"/>
              </a:buClr>
            </a:pPr>
            <a:r>
              <a:rPr lang="fr-FR" spc="-1" dirty="0">
                <a:latin typeface="Calibri"/>
              </a:rPr>
              <a:t>25% de 800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50 % de 500 = 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25% de 200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50% de 700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25 % de 400 =</a:t>
            </a:r>
            <a:endParaRPr lang="fr-FR" spc="-1" dirty="0"/>
          </a:p>
          <a:p>
            <a:pPr marL="214380" indent="-213570" algn="just">
              <a:buClr>
                <a:srgbClr val="F79646"/>
              </a:buClr>
              <a:buFont typeface="Arial"/>
              <a:buChar char="•"/>
            </a:pPr>
            <a:r>
              <a:rPr lang="fr-FR" spc="-1" dirty="0">
                <a:solidFill>
                  <a:srgbClr val="F79646"/>
                </a:solidFill>
                <a:latin typeface="Calibri"/>
                <a:ea typeface="DejaVu Sans"/>
              </a:rPr>
              <a:t>Calculs du type 0,25 + 0,3 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0,25 + 0,4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0,55 + 0,5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0,8 + 0,65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0,8 + 0,45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0,95 + 0,45 =</a:t>
            </a:r>
            <a:endParaRPr lang="fr-FR" spc="-1" dirty="0"/>
          </a:p>
          <a:p>
            <a:pPr marL="214380" indent="-213570" algn="just">
              <a:buClr>
                <a:srgbClr val="F79646"/>
              </a:buClr>
              <a:buFont typeface="Arial"/>
              <a:buChar char="•"/>
            </a:pPr>
            <a:endParaRPr lang="fr-FR" spc="-1" dirty="0">
              <a:latin typeface="Arial"/>
            </a:endParaRPr>
          </a:p>
        </p:txBody>
      </p:sp>
      <p:sp>
        <p:nvSpPr>
          <p:cNvPr id="327" name="CustomShape 5"/>
          <p:cNvSpPr/>
          <p:nvPr/>
        </p:nvSpPr>
        <p:spPr>
          <a:xfrm>
            <a:off x="1638990" y="2776410"/>
            <a:ext cx="1736640" cy="4328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6"/>
          <p:cNvSpPr/>
          <p:nvPr/>
        </p:nvSpPr>
        <p:spPr>
          <a:xfrm>
            <a:off x="4852800" y="2776410"/>
            <a:ext cx="1736640" cy="4328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9" name="Image 8"/>
          <p:cNvPicPr/>
          <p:nvPr/>
        </p:nvPicPr>
        <p:blipFill>
          <a:blip r:embed="rId2"/>
          <a:stretch/>
        </p:blipFill>
        <p:spPr>
          <a:xfrm>
            <a:off x="3501814" y="4266466"/>
            <a:ext cx="1107000" cy="8861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2"/>
          <p:cNvSpPr/>
          <p:nvPr/>
        </p:nvSpPr>
        <p:spPr>
          <a:xfrm>
            <a:off x="4626540" y="956340"/>
            <a:ext cx="3030210" cy="38610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pc="-1"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2759760" y="1408813"/>
            <a:ext cx="3510000" cy="444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00B050"/>
                </a:solidFill>
                <a:latin typeface="Calibri"/>
                <a:ea typeface="DejaVu Sans"/>
              </a:rPr>
              <a:t>Problèmes : possible ou pas ? </a:t>
            </a: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</p:txBody>
      </p:sp>
      <p:pic>
        <p:nvPicPr>
          <p:cNvPr id="334" name="Image 333"/>
          <p:cNvPicPr/>
          <p:nvPr/>
        </p:nvPicPr>
        <p:blipFill>
          <a:blip r:embed="rId2"/>
          <a:stretch/>
        </p:blipFill>
        <p:spPr>
          <a:xfrm>
            <a:off x="1791000" y="1809270"/>
            <a:ext cx="5430510" cy="401598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F735DE7-1D8C-4429-8C3D-10C0742C2C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91" t="19483" r="16539" b="9741"/>
          <a:stretch/>
        </p:blipFill>
        <p:spPr>
          <a:xfrm>
            <a:off x="1276193" y="941983"/>
            <a:ext cx="1063634" cy="800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4336E81-CBD6-42E1-9723-A000049A4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23" y="752652"/>
            <a:ext cx="1332254" cy="101225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C8A75D4-CB66-4B7A-B2D3-86C1A63F3D8A}"/>
              </a:ext>
            </a:extLst>
          </p:cNvPr>
          <p:cNvSpPr txBox="1"/>
          <p:nvPr/>
        </p:nvSpPr>
        <p:spPr>
          <a:xfrm>
            <a:off x="3840225" y="993321"/>
            <a:ext cx="135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CC00CC"/>
                </a:solidFill>
              </a:rPr>
              <a:t>Travail sur ardoise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869698" y="3264509"/>
          <a:ext cx="2376264" cy="2214246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14246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1,25 x 10 =</a:t>
                      </a:r>
                    </a:p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23,5 x 100 =</a:t>
                      </a:r>
                    </a:p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925,5 x 10 =</a:t>
                      </a:r>
                    </a:p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2, 84 x 100 =</a:t>
                      </a:r>
                    </a:p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1,45 x 10 =</a:t>
                      </a:r>
                      <a:endParaRPr lang="fr-FR" sz="21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092690" y="3537013"/>
          <a:ext cx="2098721" cy="1839470"/>
        </p:xfrm>
        <a:graphic>
          <a:graphicData uri="http://schemas.openxmlformats.org/drawingml/2006/table">
            <a:tbl>
              <a:tblPr/>
              <a:tblGrid>
                <a:gridCol w="209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9470">
                <a:tc>
                  <a:txBody>
                    <a:bodyPr/>
                    <a:lstStyle/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2,451 : 10 = </a:t>
                      </a:r>
                    </a:p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56,1 : 100 =</a:t>
                      </a:r>
                    </a:p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758 : 100 =</a:t>
                      </a:r>
                    </a:p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19, 5 : 10 =</a:t>
                      </a:r>
                    </a:p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7998 : 100 =</a:t>
                      </a:r>
                      <a:endParaRPr lang="fr-FR" sz="21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CustomShape 4">
            <a:extLst>
              <a:ext uri="{FF2B5EF4-FFF2-40B4-BE49-F238E27FC236}">
                <a16:creationId xmlns:a16="http://schemas.microsoft.com/office/drawing/2014/main" id="{7F80929E-68F6-4C32-93D3-6B101C049887}"/>
              </a:ext>
            </a:extLst>
          </p:cNvPr>
          <p:cNvSpPr/>
          <p:nvPr/>
        </p:nvSpPr>
        <p:spPr>
          <a:xfrm>
            <a:off x="1447489" y="2380590"/>
            <a:ext cx="3016500" cy="9924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214380" indent="-213840">
              <a:buClr>
                <a:srgbClr val="F79646"/>
              </a:buClr>
              <a:buFont typeface="Arial"/>
              <a:buChar char="•"/>
            </a:pPr>
            <a:r>
              <a:rPr lang="fr-FR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Effectue ces multiplications.</a:t>
            </a: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">
              <a:buClr>
                <a:srgbClr val="F79646"/>
              </a:buClr>
            </a:pPr>
            <a:r>
              <a:rPr lang="fr-FR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Tu peux utiliser le glisse-nombre si besoin.</a:t>
            </a: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CAE8BD68-034F-45E7-9F44-A56CD73E346F}"/>
              </a:ext>
            </a:extLst>
          </p:cNvPr>
          <p:cNvSpPr/>
          <p:nvPr/>
        </p:nvSpPr>
        <p:spPr>
          <a:xfrm>
            <a:off x="4886198" y="2380590"/>
            <a:ext cx="2942889" cy="9924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214380" indent="-213840">
              <a:buClr>
                <a:srgbClr val="F79646"/>
              </a:buClr>
              <a:buFont typeface="Arial"/>
              <a:buChar char="•"/>
            </a:pPr>
            <a:r>
              <a:rPr lang="fr-FR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Effectue ces multiplications.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">
              <a:buClr>
                <a:srgbClr val="F79646"/>
              </a:buClr>
            </a:pPr>
            <a:r>
              <a:rPr lang="fr-FR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Tu peux utiliser le glisse-nombre si besoin.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10384" y="1170343"/>
            <a:ext cx="990938" cy="13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1670" y="1508187"/>
            <a:ext cx="1287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Century Gothic"/>
              </a:rPr>
              <a:t>x 10, 100, à</a:t>
            </a:r>
          </a:p>
          <a:p>
            <a:r>
              <a:rPr lang="fr-FR" sz="1200" b="1" dirty="0">
                <a:solidFill>
                  <a:srgbClr val="000000"/>
                </a:solidFill>
                <a:latin typeface="Century Gothic"/>
              </a:rPr>
              <a:t>un nombre décimal</a:t>
            </a:r>
            <a:endParaRPr lang="fr-FR" sz="12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747968" y="1175420"/>
            <a:ext cx="986577" cy="13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6786246" y="1531211"/>
          <a:ext cx="1310931" cy="617220"/>
        </p:xfrm>
        <a:graphic>
          <a:graphicData uri="http://schemas.openxmlformats.org/drawingml/2006/table">
            <a:tbl>
              <a:tblPr/>
              <a:tblGrid>
                <a:gridCol w="131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10, 100, à</a:t>
                      </a:r>
                    </a:p>
                    <a:p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 nombre décimal</a:t>
                      </a:r>
                      <a:endParaRPr lang="fr-FR" sz="10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75947453-F0FE-4ADD-81CF-5B1550DE7367}"/>
              </a:ext>
            </a:extLst>
          </p:cNvPr>
          <p:cNvSpPr/>
          <p:nvPr/>
        </p:nvSpPr>
        <p:spPr>
          <a:xfrm>
            <a:off x="1738855" y="5416545"/>
            <a:ext cx="5824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hlinkClick r:id="rId5"/>
              </a:rPr>
              <a:t>https://mathix.org/glisse-nombre/index.html</a:t>
            </a:r>
            <a:endParaRPr lang="fr-FR" sz="24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4551099" y="1858184"/>
            <a:ext cx="49939" cy="412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524460"/>
      </p:ext>
    </p:extLst>
  </p:cSld>
  <p:clrMapOvr>
    <a:masterClrMapping/>
  </p:clrMapOvr>
  <p:transition spd="slow">
    <p:cover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57250"/>
            <a:ext cx="6858000" cy="51435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1504950" cy="885825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1296360" y="1432215"/>
            <a:ext cx="1158316" cy="40473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100000"/>
              </a:lnSpc>
            </a:pPr>
            <a:r>
              <a:rPr lang="fr-FR" sz="1350" spc="-1" dirty="0">
                <a:solidFill>
                  <a:srgbClr val="FFFFFF"/>
                </a:solidFill>
                <a:latin typeface="Comic Sans MS" panose="030F0702030302020204" pitchFamily="66" charset="0"/>
              </a:rPr>
              <a:t>CM2</a:t>
            </a:r>
            <a:endParaRPr lang="fr-FR" sz="1350" spc="-1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34505" y="2576091"/>
            <a:ext cx="40405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5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/>
                <a:cs typeface="Mistral"/>
              </a:rPr>
              <a:t> </a:t>
            </a:r>
            <a:r>
              <a:rPr lang="fr-FR" sz="405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Mistral"/>
              </a:rPr>
              <a:t>SEANCE 5</a:t>
            </a:r>
          </a:p>
        </p:txBody>
      </p:sp>
    </p:spTree>
    <p:extLst>
      <p:ext uri="{BB962C8B-B14F-4D97-AF65-F5344CB8AC3E}">
        <p14:creationId xmlns:p14="http://schemas.microsoft.com/office/powerpoint/2010/main" val="13828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p15="http://schemas.microsoft.com/office/powerpoint/2012/main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2"/>
          <p:cNvSpPr/>
          <p:nvPr/>
        </p:nvSpPr>
        <p:spPr>
          <a:xfrm>
            <a:off x="4626810" y="957960"/>
            <a:ext cx="3030210" cy="38610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pc="-1"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3034350" y="1496070"/>
            <a:ext cx="3581280" cy="1780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0" name="Image 359"/>
          <p:cNvPicPr/>
          <p:nvPr/>
        </p:nvPicPr>
        <p:blipFill>
          <a:blip r:embed="rId2"/>
          <a:stretch/>
        </p:blipFill>
        <p:spPr>
          <a:xfrm>
            <a:off x="4275000" y="4691250"/>
            <a:ext cx="962820" cy="818100"/>
          </a:xfrm>
          <a:prstGeom prst="rect">
            <a:avLst/>
          </a:prstGeom>
          <a:ln>
            <a:noFill/>
          </a:ln>
        </p:spPr>
      </p:pic>
      <p:sp>
        <p:nvSpPr>
          <p:cNvPr id="361" name="TextShape 4"/>
          <p:cNvSpPr txBox="1"/>
          <p:nvPr/>
        </p:nvSpPr>
        <p:spPr>
          <a:xfrm>
            <a:off x="1899000" y="1496070"/>
            <a:ext cx="5562000" cy="100521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>
            <a:noAutofit/>
          </a:bodyPr>
          <a:lstStyle/>
          <a:p>
            <a:pPr algn="ctr"/>
            <a:r>
              <a:rPr lang="fr-FR" sz="1650" spc="-1">
                <a:solidFill>
                  <a:srgbClr val="009900"/>
                </a:solidFill>
                <a:latin typeface="Arial"/>
              </a:rPr>
              <a:t>Décompose comme dans l'exemple :</a:t>
            </a:r>
            <a:endParaRPr lang="fr-FR" sz="1650" spc="-1">
              <a:latin typeface="Arial"/>
            </a:endParaRPr>
          </a:p>
          <a:p>
            <a:endParaRPr lang="fr-FR" sz="1650" spc="-1">
              <a:latin typeface="Arial"/>
            </a:endParaRPr>
          </a:p>
          <a:p>
            <a:r>
              <a:rPr lang="fr-FR" sz="1650" spc="-1">
                <a:solidFill>
                  <a:srgbClr val="009900"/>
                </a:solidFill>
                <a:latin typeface="Arial"/>
              </a:rPr>
              <a:t>138 500 = (1 x 100 000) + 3 x 10 000 + 8 x 1000 + 5 x 100</a:t>
            </a:r>
            <a:endParaRPr lang="fr-FR" sz="1650" spc="-1">
              <a:latin typeface="Arial"/>
            </a:endParaRPr>
          </a:p>
        </p:txBody>
      </p:sp>
      <p:sp>
        <p:nvSpPr>
          <p:cNvPr id="362" name="TextShape 5"/>
          <p:cNvSpPr txBox="1"/>
          <p:nvPr/>
        </p:nvSpPr>
        <p:spPr>
          <a:xfrm>
            <a:off x="1575000" y="2477250"/>
            <a:ext cx="2862000" cy="170829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>
            <a:noAutofit/>
          </a:bodyPr>
          <a:lstStyle/>
          <a:p>
            <a:r>
              <a:rPr lang="fr-FR" sz="1650" spc="-1">
                <a:solidFill>
                  <a:srgbClr val="00CCFF"/>
                </a:solidFill>
                <a:latin typeface="Arial"/>
              </a:rPr>
              <a:t>570 250</a:t>
            </a:r>
            <a:endParaRPr lang="fr-FR" sz="1650" spc="-1">
              <a:latin typeface="Arial"/>
            </a:endParaRPr>
          </a:p>
          <a:p>
            <a:endParaRPr lang="fr-FR" sz="1650" spc="-1">
              <a:latin typeface="Arial"/>
            </a:endParaRPr>
          </a:p>
          <a:p>
            <a:r>
              <a:rPr lang="fr-FR" sz="1650" spc="-1">
                <a:solidFill>
                  <a:srgbClr val="00CCFF"/>
                </a:solidFill>
                <a:latin typeface="Arial"/>
              </a:rPr>
              <a:t>4 274 100</a:t>
            </a:r>
            <a:endParaRPr lang="fr-FR" sz="1650" spc="-1">
              <a:latin typeface="Arial"/>
            </a:endParaRPr>
          </a:p>
          <a:p>
            <a:endParaRPr lang="fr-FR" sz="1650" spc="-1">
              <a:latin typeface="Arial"/>
            </a:endParaRPr>
          </a:p>
          <a:p>
            <a:r>
              <a:rPr lang="fr-FR" sz="1650" spc="-1">
                <a:solidFill>
                  <a:srgbClr val="00CCFF"/>
                </a:solidFill>
                <a:latin typeface="Arial"/>
              </a:rPr>
              <a:t>92 600 300</a:t>
            </a:r>
            <a:endParaRPr lang="fr-FR" sz="1650" spc="-1">
              <a:latin typeface="Arial"/>
            </a:endParaRPr>
          </a:p>
          <a:p>
            <a:endParaRPr lang="fr-FR" sz="1650" spc="-1">
              <a:latin typeface="Arial"/>
            </a:endParaRPr>
          </a:p>
          <a:p>
            <a:r>
              <a:rPr lang="fr-FR" sz="1650" spc="-1">
                <a:solidFill>
                  <a:srgbClr val="00CCFF"/>
                </a:solidFill>
                <a:latin typeface="Arial"/>
              </a:rPr>
              <a:t>74 280 003</a:t>
            </a:r>
            <a:endParaRPr lang="fr-FR" sz="1650" spc="-1">
              <a:latin typeface="Arial"/>
            </a:endParaRPr>
          </a:p>
        </p:txBody>
      </p:sp>
      <p:sp>
        <p:nvSpPr>
          <p:cNvPr id="363" name="TextShape 6"/>
          <p:cNvSpPr txBox="1"/>
          <p:nvPr/>
        </p:nvSpPr>
        <p:spPr>
          <a:xfrm>
            <a:off x="4764240" y="2423250"/>
            <a:ext cx="2696760" cy="194265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>
            <a:noAutofit/>
          </a:bodyPr>
          <a:lstStyle/>
          <a:p>
            <a:r>
              <a:rPr lang="fr-FR" sz="1650" spc="-1">
                <a:solidFill>
                  <a:srgbClr val="FF6600"/>
                </a:solidFill>
                <a:latin typeface="Arial"/>
              </a:rPr>
              <a:t>4 570 250</a:t>
            </a:r>
            <a:endParaRPr lang="fr-FR" sz="1650" spc="-1">
              <a:latin typeface="Arial"/>
            </a:endParaRPr>
          </a:p>
          <a:p>
            <a:endParaRPr lang="fr-FR" sz="1650" spc="-1">
              <a:latin typeface="Arial"/>
            </a:endParaRPr>
          </a:p>
          <a:p>
            <a:r>
              <a:rPr lang="fr-FR" sz="1650" spc="-1">
                <a:solidFill>
                  <a:srgbClr val="FF6600"/>
                </a:solidFill>
                <a:latin typeface="Arial"/>
              </a:rPr>
              <a:t>3 214 274 100</a:t>
            </a:r>
            <a:endParaRPr lang="fr-FR" sz="1650" spc="-1">
              <a:latin typeface="Arial"/>
            </a:endParaRPr>
          </a:p>
          <a:p>
            <a:endParaRPr lang="fr-FR" sz="1650" spc="-1">
              <a:latin typeface="Arial"/>
            </a:endParaRPr>
          </a:p>
          <a:p>
            <a:r>
              <a:rPr lang="fr-FR" sz="1650" spc="-1">
                <a:solidFill>
                  <a:srgbClr val="FF6600"/>
                </a:solidFill>
                <a:latin typeface="Arial"/>
              </a:rPr>
              <a:t>120 020</a:t>
            </a:r>
            <a:endParaRPr lang="fr-FR" sz="1650" spc="-1">
              <a:latin typeface="Arial"/>
            </a:endParaRPr>
          </a:p>
          <a:p>
            <a:endParaRPr lang="fr-FR" sz="1650" spc="-1">
              <a:latin typeface="Arial"/>
            </a:endParaRPr>
          </a:p>
          <a:p>
            <a:r>
              <a:rPr lang="fr-FR" sz="1650" spc="-1">
                <a:solidFill>
                  <a:srgbClr val="FF6600"/>
                </a:solidFill>
                <a:latin typeface="Arial"/>
              </a:rPr>
              <a:t>92 740 600 300</a:t>
            </a:r>
            <a:endParaRPr lang="fr-FR" sz="1650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2"/>
          <p:cNvSpPr/>
          <p:nvPr/>
        </p:nvSpPr>
        <p:spPr>
          <a:xfrm>
            <a:off x="4626540" y="966600"/>
            <a:ext cx="3030210" cy="38610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pc="-1">
              <a:latin typeface="Arial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1412730" y="1731240"/>
            <a:ext cx="3213540" cy="1183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endParaRPr lang="fr-FR" sz="1350" spc="-1" dirty="0">
              <a:latin typeface="Arial"/>
            </a:endParaRPr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endParaRPr lang="fr-FR" sz="1350" spc="-1" dirty="0">
              <a:latin typeface="Arial"/>
            </a:endParaRPr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r>
              <a:rPr lang="fr-FR" spc="-1" dirty="0">
                <a:solidFill>
                  <a:srgbClr val="4BACC6"/>
                </a:solidFill>
                <a:latin typeface="Calibri"/>
                <a:ea typeface="DejaVu Sans"/>
              </a:rPr>
              <a:t>Calculs du type 1,2 + 2,15</a:t>
            </a:r>
            <a:endParaRPr lang="fr-FR" spc="-1" dirty="0">
              <a:latin typeface="Arial"/>
            </a:endParaRPr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endParaRPr lang="fr-FR" spc="-1" dirty="0">
              <a:latin typeface="Arial"/>
            </a:endParaRP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1,2 + 2,25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3,5 + 4,65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1,85 + 0,25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4,8 + 2,2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5,9 + 3,45 =</a:t>
            </a:r>
            <a:endParaRPr lang="fr-FR" spc="-1" dirty="0"/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endParaRPr lang="fr-FR" spc="-1" dirty="0">
              <a:latin typeface="Arial"/>
            </a:endParaRPr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endParaRPr lang="fr-FR" spc="-1" dirty="0">
              <a:latin typeface="Arial"/>
            </a:endParaRPr>
          </a:p>
        </p:txBody>
      </p:sp>
      <p:sp>
        <p:nvSpPr>
          <p:cNvPr id="367" name="CustomShape 4"/>
          <p:cNvSpPr/>
          <p:nvPr/>
        </p:nvSpPr>
        <p:spPr>
          <a:xfrm>
            <a:off x="4626810" y="1731240"/>
            <a:ext cx="3023730" cy="1044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214380" indent="-213570" algn="just">
              <a:buClr>
                <a:srgbClr val="F79646"/>
              </a:buClr>
              <a:buFont typeface="Arial"/>
              <a:buChar char="•"/>
            </a:pPr>
            <a:endParaRPr lang="fr-FR" sz="1350" spc="-1" dirty="0">
              <a:latin typeface="Arial"/>
            </a:endParaRPr>
          </a:p>
          <a:p>
            <a:pPr marL="214380" indent="-213570" algn="just">
              <a:buClr>
                <a:srgbClr val="F79646"/>
              </a:buClr>
              <a:buFont typeface="Arial"/>
              <a:buChar char="•"/>
            </a:pPr>
            <a:endParaRPr lang="fr-FR" sz="1350" spc="-1" dirty="0">
              <a:latin typeface="Arial"/>
            </a:endParaRPr>
          </a:p>
          <a:p>
            <a:pPr marL="214380" indent="-213570" algn="just">
              <a:buClr>
                <a:srgbClr val="F79646"/>
              </a:buClr>
              <a:buFont typeface="Arial"/>
              <a:buChar char="•"/>
            </a:pPr>
            <a:r>
              <a:rPr lang="fr-FR" spc="-1" dirty="0">
                <a:solidFill>
                  <a:srgbClr val="F79646"/>
                </a:solidFill>
                <a:latin typeface="Calibri"/>
                <a:ea typeface="DejaVu Sans"/>
              </a:rPr>
              <a:t>Diviser des décimaux par 10 ou 100</a:t>
            </a:r>
            <a:endParaRPr lang="fr-FR" spc="-1" dirty="0">
              <a:latin typeface="Arial"/>
            </a:endParaRP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45,1 : 10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11,56 : 100 = 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254,34 : 1000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4,2 : 100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16,48 : 1000 =</a:t>
            </a:r>
            <a:endParaRPr lang="fr-FR" spc="-1" dirty="0"/>
          </a:p>
          <a:p>
            <a:pPr marL="214380" indent="-213570" algn="just">
              <a:buClr>
                <a:srgbClr val="F79646"/>
              </a:buClr>
              <a:buFont typeface="Arial"/>
              <a:buChar char="•"/>
            </a:pPr>
            <a:endParaRPr lang="fr-FR" spc="-1" dirty="0">
              <a:latin typeface="Arial"/>
            </a:endParaRPr>
          </a:p>
        </p:txBody>
      </p:sp>
      <p:sp>
        <p:nvSpPr>
          <p:cNvPr id="368" name="CustomShape 5"/>
          <p:cNvSpPr/>
          <p:nvPr/>
        </p:nvSpPr>
        <p:spPr>
          <a:xfrm>
            <a:off x="1638990" y="2776410"/>
            <a:ext cx="1736640" cy="4328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6"/>
          <p:cNvSpPr/>
          <p:nvPr/>
        </p:nvSpPr>
        <p:spPr>
          <a:xfrm>
            <a:off x="4852800" y="2776410"/>
            <a:ext cx="1736640" cy="4328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0" name="Image 8"/>
          <p:cNvPicPr/>
          <p:nvPr/>
        </p:nvPicPr>
        <p:blipFill>
          <a:blip r:embed="rId2"/>
          <a:stretch/>
        </p:blipFill>
        <p:spPr>
          <a:xfrm>
            <a:off x="3885930" y="4462830"/>
            <a:ext cx="1793070" cy="13624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2"/>
          <p:cNvSpPr/>
          <p:nvPr/>
        </p:nvSpPr>
        <p:spPr>
          <a:xfrm>
            <a:off x="4626540" y="966600"/>
            <a:ext cx="3030210" cy="38610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pc="-1">
              <a:latin typeface="Aria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1412730" y="1731240"/>
            <a:ext cx="3213540" cy="1183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endParaRPr lang="fr-FR" sz="1350" spc="-1" dirty="0">
              <a:latin typeface="Arial"/>
            </a:endParaRPr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endParaRPr lang="fr-FR" sz="1350" spc="-1" dirty="0">
              <a:latin typeface="Arial"/>
            </a:endParaRPr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r>
              <a:rPr lang="fr-FR" spc="-1" dirty="0">
                <a:solidFill>
                  <a:srgbClr val="4BACC6"/>
                </a:solidFill>
                <a:latin typeface="Calibri"/>
                <a:ea typeface="DejaVu Sans"/>
              </a:rPr>
              <a:t>Calculs du type 0,8 – 0,2 </a:t>
            </a:r>
            <a:endParaRPr lang="fr-FR" spc="-1" dirty="0">
              <a:latin typeface="Arial"/>
            </a:endParaRPr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endParaRPr lang="fr-FR" spc="-1" dirty="0">
              <a:latin typeface="Arial"/>
            </a:endParaRPr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endParaRPr lang="fr-FR" spc="-1" dirty="0">
              <a:latin typeface="Arial"/>
            </a:endParaRP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1,4 - 0,2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3,5 - 0,6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1,8 + 0,3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4,8 + 0,5 =</a:t>
            </a:r>
          </a:p>
          <a:p>
            <a:pPr marL="810" algn="just">
              <a:buClr>
                <a:srgbClr val="4BACC6"/>
              </a:buClr>
            </a:pPr>
            <a:r>
              <a:rPr lang="fr-FR" spc="-1" dirty="0">
                <a:latin typeface="Calibri"/>
              </a:rPr>
              <a:t>5,9 + 3,4 =</a:t>
            </a:r>
            <a:endParaRPr lang="fr-FR" spc="-1" dirty="0"/>
          </a:p>
          <a:p>
            <a:pPr marL="214380" indent="-213570" algn="just">
              <a:buClr>
                <a:srgbClr val="4BACC6"/>
              </a:buClr>
              <a:buFont typeface="Arial"/>
              <a:buChar char="•"/>
            </a:pPr>
            <a:endParaRPr lang="fr-FR" spc="-1" dirty="0">
              <a:latin typeface="Arial"/>
            </a:endParaRPr>
          </a:p>
        </p:txBody>
      </p:sp>
      <p:sp>
        <p:nvSpPr>
          <p:cNvPr id="400" name="CustomShape 4"/>
          <p:cNvSpPr/>
          <p:nvPr/>
        </p:nvSpPr>
        <p:spPr>
          <a:xfrm>
            <a:off x="4626810" y="1731240"/>
            <a:ext cx="3023730" cy="1044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214380" indent="-213570" algn="just">
              <a:buClr>
                <a:srgbClr val="F79646"/>
              </a:buClr>
              <a:buFont typeface="Arial"/>
              <a:buChar char="•"/>
            </a:pPr>
            <a:endParaRPr lang="fr-FR" sz="1350" spc="-1" dirty="0">
              <a:latin typeface="Arial"/>
            </a:endParaRPr>
          </a:p>
          <a:p>
            <a:pPr marL="214380" indent="-213570" algn="just">
              <a:buClr>
                <a:srgbClr val="F79646"/>
              </a:buClr>
              <a:buFont typeface="Arial"/>
              <a:buChar char="•"/>
            </a:pPr>
            <a:endParaRPr lang="fr-FR" sz="1350" spc="-1" dirty="0">
              <a:latin typeface="Arial"/>
            </a:endParaRPr>
          </a:p>
          <a:p>
            <a:pPr marL="214380" indent="-213570" algn="just">
              <a:buClr>
                <a:srgbClr val="F79646"/>
              </a:buClr>
              <a:buFont typeface="Arial"/>
              <a:buChar char="•"/>
            </a:pPr>
            <a:r>
              <a:rPr lang="fr-FR" spc="-1" dirty="0">
                <a:solidFill>
                  <a:srgbClr val="F79646"/>
                </a:solidFill>
                <a:latin typeface="Calibri"/>
                <a:ea typeface="DejaVu Sans"/>
              </a:rPr>
              <a:t>Multiplier des décimaux par 0,1 et 0,01 :</a:t>
            </a:r>
            <a:endParaRPr lang="fr-FR" spc="-1" dirty="0">
              <a:latin typeface="Arial"/>
            </a:endParaRPr>
          </a:p>
          <a:p>
            <a:pPr marL="214380" indent="-213570" algn="just">
              <a:buClr>
                <a:srgbClr val="F79646"/>
              </a:buClr>
              <a:buFont typeface="Arial"/>
              <a:buChar char="•"/>
            </a:pPr>
            <a:endParaRPr lang="fr-FR" spc="-1" dirty="0">
              <a:latin typeface="Arial"/>
            </a:endParaRPr>
          </a:p>
          <a:p>
            <a:pPr marL="810" algn="just">
              <a:buClr>
                <a:srgbClr val="F79646"/>
              </a:buClr>
            </a:pPr>
            <a:r>
              <a:rPr lang="fr-FR" spc="-1" dirty="0">
                <a:latin typeface="Calibri"/>
                <a:ea typeface="DejaVu Sans"/>
              </a:rPr>
              <a:t>45,3 x 0,1 =</a:t>
            </a:r>
            <a:endParaRPr lang="fr-FR" spc="-1" dirty="0">
              <a:latin typeface="Arial"/>
            </a:endParaRPr>
          </a:p>
          <a:p>
            <a:pPr marL="810" algn="just">
              <a:buClr>
                <a:srgbClr val="F79646"/>
              </a:buClr>
            </a:pPr>
            <a:r>
              <a:rPr lang="fr-FR" spc="-1" dirty="0">
                <a:latin typeface="Calibri"/>
                <a:ea typeface="DejaVu Sans"/>
              </a:rPr>
              <a:t>475,32 x 0,01 =</a:t>
            </a:r>
            <a:endParaRPr lang="fr-FR" spc="-1" dirty="0">
              <a:latin typeface="Arial"/>
            </a:endParaRPr>
          </a:p>
          <a:p>
            <a:pPr marL="810" algn="just">
              <a:buClr>
                <a:srgbClr val="F79646"/>
              </a:buClr>
            </a:pPr>
            <a:r>
              <a:rPr lang="fr-FR" spc="-1" dirty="0">
                <a:latin typeface="Calibri"/>
                <a:ea typeface="DejaVu Sans"/>
              </a:rPr>
              <a:t>96,3 x 0,01 =</a:t>
            </a:r>
            <a:endParaRPr lang="fr-FR" spc="-1" dirty="0">
              <a:latin typeface="Arial"/>
            </a:endParaRPr>
          </a:p>
          <a:p>
            <a:pPr marL="810" algn="just">
              <a:buClr>
                <a:srgbClr val="F79646"/>
              </a:buClr>
            </a:pPr>
            <a:r>
              <a:rPr lang="fr-FR" spc="-1" dirty="0">
                <a:latin typeface="Calibri"/>
                <a:ea typeface="DejaVu Sans"/>
              </a:rPr>
              <a:t>741,36 x 0,1 =</a:t>
            </a:r>
          </a:p>
          <a:p>
            <a:pPr marL="810" algn="just">
              <a:buClr>
                <a:srgbClr val="F79646"/>
              </a:buClr>
            </a:pPr>
            <a:r>
              <a:rPr lang="fr-FR" spc="-1" dirty="0">
                <a:latin typeface="Calibri"/>
              </a:rPr>
              <a:t>358,45 x 0,01 =</a:t>
            </a:r>
            <a:endParaRPr lang="fr-FR" spc="-1" dirty="0">
              <a:latin typeface="Arial"/>
            </a:endParaRPr>
          </a:p>
        </p:txBody>
      </p:sp>
      <p:sp>
        <p:nvSpPr>
          <p:cNvPr id="401" name="CustomShape 5"/>
          <p:cNvSpPr/>
          <p:nvPr/>
        </p:nvSpPr>
        <p:spPr>
          <a:xfrm>
            <a:off x="1638990" y="2776410"/>
            <a:ext cx="1736640" cy="4328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6"/>
          <p:cNvSpPr/>
          <p:nvPr/>
        </p:nvSpPr>
        <p:spPr>
          <a:xfrm>
            <a:off x="4852800" y="2776410"/>
            <a:ext cx="1736640" cy="4328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3" name="Image 8"/>
          <p:cNvPicPr/>
          <p:nvPr/>
        </p:nvPicPr>
        <p:blipFill>
          <a:blip r:embed="rId2"/>
          <a:stretch/>
        </p:blipFill>
        <p:spPr>
          <a:xfrm>
            <a:off x="3885930" y="4462830"/>
            <a:ext cx="1793070" cy="13624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2"/>
          <p:cNvSpPr/>
          <p:nvPr/>
        </p:nvSpPr>
        <p:spPr>
          <a:xfrm>
            <a:off x="933700" y="983325"/>
            <a:ext cx="3030210" cy="38610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pc="-1">
              <a:latin typeface="Arial"/>
            </a:endParaRPr>
          </a:p>
        </p:txBody>
      </p:sp>
      <p:sp>
        <p:nvSpPr>
          <p:cNvPr id="407" name="CustomShape 3"/>
          <p:cNvSpPr/>
          <p:nvPr/>
        </p:nvSpPr>
        <p:spPr>
          <a:xfrm>
            <a:off x="1521000" y="1470150"/>
            <a:ext cx="6101460" cy="341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4"/>
          <p:cNvSpPr/>
          <p:nvPr/>
        </p:nvSpPr>
        <p:spPr>
          <a:xfrm>
            <a:off x="1464570" y="1937790"/>
            <a:ext cx="6101460" cy="341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TextShape 5"/>
          <p:cNvSpPr txBox="1"/>
          <p:nvPr/>
        </p:nvSpPr>
        <p:spPr>
          <a:xfrm>
            <a:off x="1235319" y="1613250"/>
            <a:ext cx="3255681" cy="402651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>
            <a:noAutofit/>
          </a:bodyPr>
          <a:lstStyle/>
          <a:p>
            <a:pPr algn="just"/>
            <a:r>
              <a:rPr lang="fr-FR" sz="1650" spc="-1" dirty="0">
                <a:solidFill>
                  <a:srgbClr val="00CCFF"/>
                </a:solidFill>
                <a:latin typeface="Arial"/>
              </a:rPr>
              <a:t>Choisis ton niveau puis pose et effectue les calculs :</a:t>
            </a:r>
            <a:endParaRPr lang="fr-FR" sz="1650" spc="-1" dirty="0">
              <a:latin typeface="Arial"/>
            </a:endParaRPr>
          </a:p>
          <a:p>
            <a:pPr algn="just"/>
            <a:endParaRPr lang="fr-FR" sz="1650" spc="-1" dirty="0">
              <a:latin typeface="Arial"/>
            </a:endParaRPr>
          </a:p>
          <a:p>
            <a:pPr algn="just"/>
            <a:r>
              <a:rPr lang="fr-FR" sz="1650" spc="-1" dirty="0">
                <a:solidFill>
                  <a:srgbClr val="00CCFF"/>
                </a:solidFill>
                <a:latin typeface="Arial"/>
              </a:rPr>
              <a:t> - niveau 1 :</a:t>
            </a:r>
            <a:endParaRPr lang="fr-FR" sz="1650" spc="-1" dirty="0">
              <a:latin typeface="Arial"/>
            </a:endParaRPr>
          </a:p>
          <a:p>
            <a:pPr algn="just"/>
            <a:r>
              <a:rPr lang="fr-FR" sz="1500" spc="-1" dirty="0">
                <a:latin typeface="Arial"/>
              </a:rPr>
              <a:t> </a:t>
            </a:r>
            <a:r>
              <a:rPr lang="fr-FR" sz="1200" spc="-1" dirty="0">
                <a:latin typeface="Arial"/>
              </a:rPr>
              <a:t>5,3 + 6,4		  </a:t>
            </a:r>
          </a:p>
          <a:p>
            <a:pPr algn="just"/>
            <a:r>
              <a:rPr lang="fr-FR" sz="1200" spc="-1" dirty="0">
                <a:latin typeface="Arial"/>
              </a:rPr>
              <a:t>12,1 + 21,3</a:t>
            </a:r>
          </a:p>
          <a:p>
            <a:pPr algn="just"/>
            <a:r>
              <a:rPr lang="fr-FR" sz="1200" spc="-1" dirty="0">
                <a:latin typeface="Arial"/>
              </a:rPr>
              <a:t> 8,3 + 40,6		</a:t>
            </a:r>
          </a:p>
          <a:p>
            <a:pPr algn="just"/>
            <a:r>
              <a:rPr lang="fr-FR" sz="1200" spc="-1" dirty="0">
                <a:latin typeface="Arial"/>
              </a:rPr>
              <a:t> 30,5 + 5,3</a:t>
            </a:r>
          </a:p>
          <a:p>
            <a:pPr algn="just"/>
            <a:r>
              <a:rPr lang="fr-FR" sz="1650" spc="-1" dirty="0">
                <a:solidFill>
                  <a:srgbClr val="00CCFF"/>
                </a:solidFill>
                <a:latin typeface="Arial"/>
              </a:rPr>
              <a:t>- niveau 2 :</a:t>
            </a:r>
            <a:endParaRPr lang="fr-FR" sz="1650" spc="-1" dirty="0">
              <a:latin typeface="Arial"/>
            </a:endParaRPr>
          </a:p>
          <a:p>
            <a:pPr algn="just"/>
            <a:r>
              <a:rPr lang="fr-FR" sz="1200" spc="-1" dirty="0">
                <a:solidFill>
                  <a:srgbClr val="000000"/>
                </a:solidFill>
                <a:latin typeface="Arial"/>
              </a:rPr>
              <a:t>43,4 + 21,3		 </a:t>
            </a:r>
          </a:p>
          <a:p>
            <a:pPr algn="just"/>
            <a:r>
              <a:rPr lang="fr-FR" sz="1200" spc="-1" dirty="0">
                <a:solidFill>
                  <a:srgbClr val="000000"/>
                </a:solidFill>
                <a:latin typeface="Arial"/>
              </a:rPr>
              <a:t> 74,3 + 6,6</a:t>
            </a:r>
            <a:endParaRPr lang="fr-FR" sz="1200" spc="-1" dirty="0">
              <a:latin typeface="Arial"/>
            </a:endParaRPr>
          </a:p>
          <a:p>
            <a:pPr algn="just"/>
            <a:r>
              <a:rPr lang="fr-FR" sz="1200" spc="-1" dirty="0">
                <a:solidFill>
                  <a:srgbClr val="000000"/>
                </a:solidFill>
                <a:latin typeface="Arial"/>
              </a:rPr>
              <a:t>364,2 + 74,6	  </a:t>
            </a:r>
          </a:p>
          <a:p>
            <a:pPr algn="just"/>
            <a:r>
              <a:rPr lang="fr-FR" sz="1200" spc="-1" dirty="0">
                <a:solidFill>
                  <a:srgbClr val="000000"/>
                </a:solidFill>
                <a:latin typeface="Arial"/>
              </a:rPr>
              <a:t>14,36 + 52,41</a:t>
            </a:r>
            <a:endParaRPr lang="fr-FR" sz="1200" spc="-1" dirty="0">
              <a:latin typeface="Arial"/>
            </a:endParaRPr>
          </a:p>
          <a:p>
            <a:pPr algn="just"/>
            <a:r>
              <a:rPr lang="fr-FR" sz="1650" spc="-1" dirty="0">
                <a:solidFill>
                  <a:srgbClr val="00CCFF"/>
                </a:solidFill>
                <a:latin typeface="Arial"/>
              </a:rPr>
              <a:t>- niveau 3 :</a:t>
            </a:r>
            <a:endParaRPr lang="fr-FR" sz="1650" spc="-1" dirty="0">
              <a:latin typeface="Arial"/>
            </a:endParaRPr>
          </a:p>
          <a:p>
            <a:pPr algn="just"/>
            <a:r>
              <a:rPr lang="fr-FR" sz="1200" spc="-1" dirty="0">
                <a:solidFill>
                  <a:srgbClr val="000000"/>
                </a:solidFill>
                <a:latin typeface="Arial"/>
              </a:rPr>
              <a:t>43,54 + 47,23	  </a:t>
            </a:r>
          </a:p>
          <a:p>
            <a:pPr algn="just"/>
            <a:r>
              <a:rPr lang="fr-FR" sz="1200" spc="-1" dirty="0">
                <a:solidFill>
                  <a:srgbClr val="000000"/>
                </a:solidFill>
                <a:latin typeface="Arial"/>
              </a:rPr>
              <a:t>74,53 + 6,18</a:t>
            </a:r>
            <a:endParaRPr lang="fr-FR" sz="1200" spc="-1" dirty="0">
              <a:latin typeface="Arial"/>
            </a:endParaRPr>
          </a:p>
          <a:p>
            <a:pPr algn="just"/>
            <a:r>
              <a:rPr lang="fr-FR" sz="1200" spc="-1" dirty="0">
                <a:solidFill>
                  <a:srgbClr val="000000"/>
                </a:solidFill>
                <a:latin typeface="Arial"/>
              </a:rPr>
              <a:t>3,24 + 56,1		  </a:t>
            </a:r>
          </a:p>
          <a:p>
            <a:pPr algn="just"/>
            <a:r>
              <a:rPr lang="fr-FR" sz="1200" spc="-1" dirty="0">
                <a:solidFill>
                  <a:srgbClr val="000000"/>
                </a:solidFill>
                <a:latin typeface="Arial"/>
              </a:rPr>
              <a:t>475,31 + 65,37</a:t>
            </a:r>
            <a:endParaRPr lang="fr-FR" sz="1200" spc="-1" dirty="0">
              <a:latin typeface="Arial"/>
            </a:endParaRPr>
          </a:p>
        </p:txBody>
      </p:sp>
      <p:pic>
        <p:nvPicPr>
          <p:cNvPr id="412" name="Image 411"/>
          <p:cNvPicPr/>
          <p:nvPr/>
        </p:nvPicPr>
        <p:blipFill>
          <a:blip r:embed="rId2"/>
          <a:stretch/>
        </p:blipFill>
        <p:spPr>
          <a:xfrm>
            <a:off x="3094893" y="3126164"/>
            <a:ext cx="692239" cy="753840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1012B19-C642-4A83-9B2B-0340C0415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57" t="20113" r="17020" b="9487"/>
          <a:stretch/>
        </p:blipFill>
        <p:spPr>
          <a:xfrm>
            <a:off x="4084513" y="870385"/>
            <a:ext cx="1036535" cy="7905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804A5D4-A00B-49EE-894A-9F366290A65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168363" y="4367655"/>
            <a:ext cx="727650" cy="6582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2"/>
          <p:cNvSpPr/>
          <p:nvPr/>
        </p:nvSpPr>
        <p:spPr>
          <a:xfrm>
            <a:off x="4626540" y="966600"/>
            <a:ext cx="3030210" cy="38610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pc="-1">
              <a:latin typeface="Arial"/>
            </a:endParaRPr>
          </a:p>
        </p:txBody>
      </p:sp>
      <p:sp>
        <p:nvSpPr>
          <p:cNvPr id="453" name="CustomShape 3"/>
          <p:cNvSpPr/>
          <p:nvPr/>
        </p:nvSpPr>
        <p:spPr>
          <a:xfrm>
            <a:off x="1638990" y="2776410"/>
            <a:ext cx="1736640" cy="4328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CustomShape 4"/>
          <p:cNvSpPr/>
          <p:nvPr/>
        </p:nvSpPr>
        <p:spPr>
          <a:xfrm>
            <a:off x="4852800" y="2776410"/>
            <a:ext cx="1736640" cy="4328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TextShape 5"/>
          <p:cNvSpPr txBox="1"/>
          <p:nvPr/>
        </p:nvSpPr>
        <p:spPr>
          <a:xfrm>
            <a:off x="3465000" y="1451250"/>
            <a:ext cx="2376000" cy="30213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>
            <a:noAutofit/>
          </a:bodyPr>
          <a:lstStyle/>
          <a:p>
            <a:r>
              <a:rPr lang="fr-FR" sz="1650" spc="-1">
                <a:solidFill>
                  <a:srgbClr val="009900"/>
                </a:solidFill>
                <a:latin typeface="Arial"/>
              </a:rPr>
              <a:t>Chronomath n°10</a:t>
            </a:r>
            <a:endParaRPr lang="fr-FR" sz="1650" spc="-1">
              <a:latin typeface="Arial"/>
            </a:endParaRPr>
          </a:p>
        </p:txBody>
      </p:sp>
      <p:pic>
        <p:nvPicPr>
          <p:cNvPr id="457" name="Image 456"/>
          <p:cNvPicPr/>
          <p:nvPr/>
        </p:nvPicPr>
        <p:blipFill>
          <a:blip r:embed="rId2"/>
          <a:stretch/>
        </p:blipFill>
        <p:spPr>
          <a:xfrm>
            <a:off x="4653000" y="1717740"/>
            <a:ext cx="2878740" cy="41075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2"/>
          <p:cNvSpPr/>
          <p:nvPr/>
        </p:nvSpPr>
        <p:spPr>
          <a:xfrm>
            <a:off x="4626540" y="956340"/>
            <a:ext cx="3030210" cy="38610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pc="-1">
              <a:latin typeface="Arial"/>
            </a:endParaRPr>
          </a:p>
        </p:txBody>
      </p:sp>
      <p:sp>
        <p:nvSpPr>
          <p:cNvPr id="461" name="CustomShape 3"/>
          <p:cNvSpPr/>
          <p:nvPr/>
        </p:nvSpPr>
        <p:spPr>
          <a:xfrm>
            <a:off x="3303000" y="1451250"/>
            <a:ext cx="2779110" cy="444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</p:txBody>
      </p:sp>
      <p:sp>
        <p:nvSpPr>
          <p:cNvPr id="462" name="TextShape 4"/>
          <p:cNvSpPr txBox="1"/>
          <p:nvPr/>
        </p:nvSpPr>
        <p:spPr>
          <a:xfrm>
            <a:off x="1521000" y="2045250"/>
            <a:ext cx="3024000" cy="100521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>
            <a:noAutofit/>
          </a:bodyPr>
          <a:lstStyle/>
          <a:p>
            <a:pPr algn="just"/>
            <a:endParaRPr lang="fr-FR" sz="1650" spc="-1" dirty="0">
              <a:solidFill>
                <a:srgbClr val="00CCFF"/>
              </a:solidFill>
              <a:latin typeface="Arial"/>
            </a:endParaRPr>
          </a:p>
          <a:p>
            <a:pPr algn="just"/>
            <a:endParaRPr lang="fr-FR" sz="1650" spc="-1" dirty="0">
              <a:solidFill>
                <a:srgbClr val="00CCFF"/>
              </a:solidFill>
              <a:latin typeface="Arial"/>
            </a:endParaRPr>
          </a:p>
          <a:p>
            <a:pPr algn="just"/>
            <a:r>
              <a:rPr lang="fr-FR" sz="1650" spc="-1" dirty="0">
                <a:solidFill>
                  <a:srgbClr val="00CCFF"/>
                </a:solidFill>
                <a:latin typeface="Arial"/>
              </a:rPr>
              <a:t>Si une voiture consomme 5,3 litres pour 100 km, indiquer la consommation pour 200 km et pour 1000 km.  </a:t>
            </a:r>
            <a:endParaRPr lang="fr-FR" sz="1650" spc="-1" dirty="0">
              <a:latin typeface="Arial"/>
            </a:endParaRPr>
          </a:p>
        </p:txBody>
      </p:sp>
      <p:sp>
        <p:nvSpPr>
          <p:cNvPr id="463" name="TextShape 5"/>
          <p:cNvSpPr txBox="1"/>
          <p:nvPr/>
        </p:nvSpPr>
        <p:spPr>
          <a:xfrm>
            <a:off x="4707000" y="2045250"/>
            <a:ext cx="3024000" cy="100521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>
            <a:noAutofit/>
          </a:bodyPr>
          <a:lstStyle/>
          <a:p>
            <a:pPr algn="just"/>
            <a:endParaRPr lang="fr-FR" sz="1650" spc="-1" dirty="0">
              <a:solidFill>
                <a:srgbClr val="FF6600"/>
              </a:solidFill>
              <a:latin typeface="Arial"/>
            </a:endParaRPr>
          </a:p>
          <a:p>
            <a:pPr algn="just"/>
            <a:endParaRPr lang="fr-FR" sz="1650" spc="-1" dirty="0">
              <a:solidFill>
                <a:srgbClr val="FF6600"/>
              </a:solidFill>
              <a:latin typeface="Arial"/>
            </a:endParaRPr>
          </a:p>
          <a:p>
            <a:pPr algn="just"/>
            <a:r>
              <a:rPr lang="fr-FR" sz="1650" spc="-1" dirty="0">
                <a:solidFill>
                  <a:srgbClr val="FF6600"/>
                </a:solidFill>
                <a:latin typeface="Arial"/>
              </a:rPr>
              <a:t>Si une voiture consomme 4,8 L pour 100 km, indiquer la consommation pour 50 km et pour 25 km.  </a:t>
            </a:r>
            <a:endParaRPr lang="fr-FR" sz="1650" spc="-1" dirty="0">
              <a:latin typeface="Arial"/>
            </a:endParaRPr>
          </a:p>
        </p:txBody>
      </p:sp>
      <p:pic>
        <p:nvPicPr>
          <p:cNvPr id="464" name="Image 8"/>
          <p:cNvPicPr/>
          <p:nvPr/>
        </p:nvPicPr>
        <p:blipFill>
          <a:blip r:embed="rId2"/>
          <a:stretch/>
        </p:blipFill>
        <p:spPr>
          <a:xfrm>
            <a:off x="3885930" y="4462560"/>
            <a:ext cx="1793070" cy="1362420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6AB3D10-5DBF-40E7-9CF3-B607DA1E2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91" t="19483" r="16539" b="9741"/>
          <a:stretch/>
        </p:blipFill>
        <p:spPr>
          <a:xfrm>
            <a:off x="4013183" y="956340"/>
            <a:ext cx="1063634" cy="800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7E4E6C9-B119-428C-B516-65C2C405D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9" t="23676" r="23173" b="8974"/>
          <a:stretch/>
        </p:blipFill>
        <p:spPr>
          <a:xfrm>
            <a:off x="1347422" y="930188"/>
            <a:ext cx="6668271" cy="46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2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2"/>
          <p:cNvSpPr/>
          <p:nvPr/>
        </p:nvSpPr>
        <p:spPr>
          <a:xfrm>
            <a:off x="4626810" y="95796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7F80929E-68F6-4C32-93D3-6B101C049887}"/>
              </a:ext>
            </a:extLst>
          </p:cNvPr>
          <p:cNvSpPr/>
          <p:nvPr/>
        </p:nvSpPr>
        <p:spPr>
          <a:xfrm>
            <a:off x="1444548" y="2424839"/>
            <a:ext cx="3067812" cy="9924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214380" indent="-213840">
              <a:buClr>
                <a:srgbClr val="F79646"/>
              </a:buClr>
              <a:buFont typeface="Arial"/>
              <a:buChar char="•"/>
            </a:pPr>
            <a:r>
              <a:rPr lang="fr-FR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Effectue ces multiplications.</a:t>
            </a: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">
              <a:buClr>
                <a:srgbClr val="F79646"/>
              </a:buClr>
            </a:pPr>
            <a:r>
              <a:rPr lang="fr-FR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Tu peux utiliser le glisse-nombre si besoin.</a:t>
            </a: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CAE8BD68-034F-45E7-9F44-A56CD73E346F}"/>
              </a:ext>
            </a:extLst>
          </p:cNvPr>
          <p:cNvSpPr/>
          <p:nvPr/>
        </p:nvSpPr>
        <p:spPr>
          <a:xfrm>
            <a:off x="5092689" y="2380590"/>
            <a:ext cx="2736398" cy="9924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214380" indent="-213840">
              <a:buClr>
                <a:srgbClr val="F79646"/>
              </a:buClr>
              <a:buFont typeface="Arial"/>
              <a:buChar char="•"/>
            </a:pPr>
            <a:r>
              <a:rPr lang="fr-FR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Effectue ces divisions.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">
              <a:buClr>
                <a:srgbClr val="F79646"/>
              </a:buClr>
            </a:pPr>
            <a:r>
              <a:rPr lang="fr-FR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Tu peux utiliser le glisse-nombre si besoin.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10384" y="1170343"/>
            <a:ext cx="990938" cy="13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1670" y="1508187"/>
            <a:ext cx="1287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Century Gothic"/>
              </a:rPr>
              <a:t>x 10, 100, à</a:t>
            </a:r>
          </a:p>
          <a:p>
            <a:r>
              <a:rPr lang="fr-FR" sz="1200" b="1" dirty="0">
                <a:solidFill>
                  <a:srgbClr val="000000"/>
                </a:solidFill>
                <a:latin typeface="Century Gothic"/>
              </a:rPr>
              <a:t>un nombre décimal</a:t>
            </a:r>
            <a:endParaRPr lang="fr-FR" sz="12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747968" y="1175420"/>
            <a:ext cx="986577" cy="13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6786246" y="1531211"/>
          <a:ext cx="1310931" cy="617220"/>
        </p:xfrm>
        <a:graphic>
          <a:graphicData uri="http://schemas.openxmlformats.org/drawingml/2006/table">
            <a:tbl>
              <a:tblPr/>
              <a:tblGrid>
                <a:gridCol w="131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10, 100, à</a:t>
                      </a:r>
                    </a:p>
                    <a:p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 nombre décimal</a:t>
                      </a:r>
                      <a:endParaRPr lang="fr-FR" sz="10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4E110F90-A028-40B7-A426-EAAAF0FAC60D}"/>
              </a:ext>
            </a:extLst>
          </p:cNvPr>
          <p:cNvSpPr txBox="1"/>
          <p:nvPr/>
        </p:nvSpPr>
        <p:spPr>
          <a:xfrm>
            <a:off x="3832086" y="1108665"/>
            <a:ext cx="1478478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01670" y="3610015"/>
            <a:ext cx="216799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latin typeface="+mj-lt"/>
              </a:rPr>
              <a:t>1,25 x 10 = 12,5</a:t>
            </a:r>
          </a:p>
          <a:p>
            <a:r>
              <a:rPr lang="fr-FR" sz="2100" b="1" dirty="0">
                <a:latin typeface="+mj-lt"/>
              </a:rPr>
              <a:t>23,5 x 100 = 2 350</a:t>
            </a:r>
          </a:p>
          <a:p>
            <a:r>
              <a:rPr lang="fr-FR" sz="2100" b="1" dirty="0">
                <a:latin typeface="+mj-lt"/>
              </a:rPr>
              <a:t>925,5 x 10 = 9 255</a:t>
            </a:r>
          </a:p>
          <a:p>
            <a:r>
              <a:rPr lang="fr-FR" sz="2100" b="1" dirty="0">
                <a:latin typeface="+mj-lt"/>
              </a:rPr>
              <a:t>2,84 x 100 = 284</a:t>
            </a:r>
          </a:p>
          <a:p>
            <a:r>
              <a:rPr lang="fr-FR" sz="2100" b="1" dirty="0">
                <a:latin typeface="+mj-lt"/>
              </a:rPr>
              <a:t>1,45 x 10 = 14,5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87812" y="3566746"/>
            <a:ext cx="23488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latin typeface="+mj-lt"/>
              </a:rPr>
              <a:t>2,451 : 10 = 0,2451</a:t>
            </a:r>
          </a:p>
          <a:p>
            <a:r>
              <a:rPr lang="fr-FR" sz="2100" b="1" dirty="0">
                <a:latin typeface="+mj-lt"/>
              </a:rPr>
              <a:t>56,1 : 100 = 0,561</a:t>
            </a:r>
          </a:p>
          <a:p>
            <a:r>
              <a:rPr lang="fr-FR" sz="2100" b="1" dirty="0">
                <a:latin typeface="+mj-lt"/>
              </a:rPr>
              <a:t>758 : 100 = 7,58</a:t>
            </a:r>
          </a:p>
          <a:p>
            <a:r>
              <a:rPr lang="fr-FR" sz="2100" b="1" dirty="0">
                <a:latin typeface="+mj-lt"/>
              </a:rPr>
              <a:t>19,5 : 10 = 1,95</a:t>
            </a:r>
          </a:p>
          <a:p>
            <a:r>
              <a:rPr lang="fr-FR" sz="2100" b="1" dirty="0">
                <a:latin typeface="+mj-lt"/>
              </a:rPr>
              <a:t>7 998 : 100 = 79,98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947453-F0FE-4ADD-81CF-5B1550DE7367}"/>
              </a:ext>
            </a:extLst>
          </p:cNvPr>
          <p:cNvSpPr/>
          <p:nvPr/>
        </p:nvSpPr>
        <p:spPr>
          <a:xfrm>
            <a:off x="1738855" y="5416545"/>
            <a:ext cx="5824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hlinkClick r:id="rId4"/>
              </a:rPr>
              <a:t>https://mathix.org/glisse-nombre/index.html</a:t>
            </a:r>
            <a:endParaRPr lang="fr-FR" sz="240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551099" y="1858184"/>
            <a:ext cx="49939" cy="412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688984"/>
      </p:ext>
    </p:extLst>
  </p:cSld>
  <p:clrMapOvr>
    <a:masterClrMapping/>
  </p:clrMapOvr>
  <p:transition spd="slow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 2"/>
          <p:cNvPicPr/>
          <p:nvPr/>
        </p:nvPicPr>
        <p:blipFill>
          <a:blip r:embed="rId2"/>
          <a:stretch/>
        </p:blipFill>
        <p:spPr>
          <a:xfrm>
            <a:off x="1143000" y="857250"/>
            <a:ext cx="6857460" cy="5142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8198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2"/>
          <p:cNvSpPr/>
          <p:nvPr/>
        </p:nvSpPr>
        <p:spPr>
          <a:xfrm>
            <a:off x="4626540" y="95634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428930" y="1796425"/>
          <a:ext cx="6172200" cy="594066"/>
        </p:xfrm>
        <a:graphic>
          <a:graphicData uri="http://schemas.openxmlformats.org/drawingml/2006/table">
            <a:tbl>
              <a:tblPr/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066">
                <a:tc>
                  <a:txBody>
                    <a:bodyPr/>
                    <a:lstStyle/>
                    <a:p>
                      <a:r>
                        <a:rPr lang="fr-FR" sz="27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« J’ai acheté 3 baguettes à 3€15. » 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428930" y="2929275"/>
          <a:ext cx="3032094" cy="1851660"/>
        </p:xfrm>
        <a:graphic>
          <a:graphicData uri="http://schemas.openxmlformats.org/drawingml/2006/table">
            <a:tbl>
              <a:tblPr/>
              <a:tblGrid>
                <a:gridCol w="303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1660">
                <a:tc>
                  <a:txBody>
                    <a:bodyPr/>
                    <a:lstStyle/>
                    <a:p>
                      <a:pPr algn="ctr"/>
                      <a:r>
                        <a:rPr lang="fr-FR" sz="27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Combien vais-je payer</a:t>
                      </a:r>
                      <a:endParaRPr lang="fr-FR" sz="1000" dirty="0"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 pour 6 baguettes ?</a:t>
                      </a:r>
                    </a:p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 pour 12 baguettes ?</a:t>
                      </a:r>
                    </a:p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 pour 36 baguettes?</a:t>
                      </a:r>
                      <a:endParaRPr lang="fr-FR" sz="10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4732938" y="2929275"/>
          <a:ext cx="2924082" cy="1851660"/>
        </p:xfrm>
        <a:graphic>
          <a:graphicData uri="http://schemas.openxmlformats.org/drawingml/2006/table">
            <a:tbl>
              <a:tblPr/>
              <a:tblGrid>
                <a:gridCol w="292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1660">
                <a:tc>
                  <a:txBody>
                    <a:bodyPr/>
                    <a:lstStyle/>
                    <a:p>
                      <a:pPr algn="ctr"/>
                      <a:r>
                        <a:rPr lang="fr-FR" sz="27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Combien vais-je payer</a:t>
                      </a:r>
                      <a:endParaRPr lang="fr-FR" sz="1000" dirty="0">
                        <a:effectLst/>
                      </a:endParaRPr>
                    </a:p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 pour 5 baguettes ?</a:t>
                      </a:r>
                    </a:p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 pour 8 baguettes ?</a:t>
                      </a:r>
                    </a:p>
                    <a:p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 pour 10 baguettes?</a:t>
                      </a:r>
                      <a:endParaRPr lang="fr-FR" sz="10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74336E81-CBD6-42E1-9723-A000049A4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23" y="752652"/>
            <a:ext cx="1332254" cy="101225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C8A75D4-CB66-4B7A-B2D3-86C1A63F3D8A}"/>
              </a:ext>
            </a:extLst>
          </p:cNvPr>
          <p:cNvSpPr txBox="1"/>
          <p:nvPr/>
        </p:nvSpPr>
        <p:spPr>
          <a:xfrm>
            <a:off x="3840225" y="993321"/>
            <a:ext cx="135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CC00CC"/>
                </a:solidFill>
              </a:rPr>
              <a:t>Travail sur ardoise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4551099" y="1858184"/>
            <a:ext cx="49939" cy="412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2266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2"/>
          <p:cNvSpPr/>
          <p:nvPr/>
        </p:nvSpPr>
        <p:spPr>
          <a:xfrm>
            <a:off x="4626540" y="956340"/>
            <a:ext cx="3030480" cy="386370"/>
          </a:xfrm>
          <a:prstGeom prst="rect">
            <a:avLst/>
          </a:prstGeom>
          <a:gradFill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spcBef>
                <a:spcPts val="359"/>
              </a:spcBef>
            </a:pPr>
            <a:r>
              <a:rPr lang="fr-FR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CM2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331640" y="1484784"/>
          <a:ext cx="6172200" cy="594066"/>
        </p:xfrm>
        <a:graphic>
          <a:graphicData uri="http://schemas.openxmlformats.org/drawingml/2006/table">
            <a:tbl>
              <a:tblPr/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066">
                <a:tc>
                  <a:txBody>
                    <a:bodyPr/>
                    <a:lstStyle/>
                    <a:p>
                      <a:r>
                        <a:rPr lang="fr-FR" sz="27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« J’ai acheté 3 baguettes à 3€15. » 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473291" y="2031164"/>
          <a:ext cx="2887480" cy="3817620"/>
        </p:xfrm>
        <a:graphic>
          <a:graphicData uri="http://schemas.openxmlformats.org/drawingml/2006/table">
            <a:tbl>
              <a:tblPr/>
              <a:tblGrid>
                <a:gridCol w="2887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762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Combien vais-je payer</a:t>
                      </a:r>
                    </a:p>
                    <a:p>
                      <a:pPr algn="ctr"/>
                      <a:endParaRPr lang="fr-FR" sz="18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r>
                        <a:rPr lang="fr-FR" sz="15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- pour 6 baguettes ? </a:t>
                      </a:r>
                    </a:p>
                    <a:p>
                      <a:r>
                        <a:rPr lang="fr-FR" sz="15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C’est 2 fois plus que 3 baguettes :</a:t>
                      </a:r>
                    </a:p>
                    <a:p>
                      <a:r>
                        <a:rPr lang="fr-FR" sz="15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3,15 x 2 = 6,30€</a:t>
                      </a:r>
                    </a:p>
                    <a:p>
                      <a:endParaRPr lang="fr-FR" sz="1500" b="1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- pour 12 baguettes ? 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C’est 4 fois plus que 3 baguettes :</a:t>
                      </a:r>
                    </a:p>
                    <a:p>
                      <a:r>
                        <a:rPr lang="fr-FR" sz="15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3,15 x 4 = 12,60€</a:t>
                      </a:r>
                    </a:p>
                    <a:p>
                      <a:endParaRPr lang="fr-FR" sz="1500" b="1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- pour 36 baguettes?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C’est 6 fois plus que 6 baguettes: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6,30</a:t>
                      </a:r>
                      <a:r>
                        <a:rPr lang="fr-FR" sz="1500" b="1" baseline="0" dirty="0">
                          <a:solidFill>
                            <a:srgbClr val="00B0F0"/>
                          </a:solidFill>
                          <a:effectLst/>
                          <a:latin typeface="Century Gothic"/>
                        </a:rPr>
                        <a:t> x 6 = 37,80€</a:t>
                      </a:r>
                      <a:endParaRPr lang="fr-FR" sz="1500" b="1" dirty="0">
                        <a:solidFill>
                          <a:srgbClr val="00B0F0"/>
                        </a:solidFill>
                        <a:effectLst/>
                        <a:latin typeface="Century Gothic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4677424" y="1962584"/>
          <a:ext cx="3143070" cy="3893820"/>
        </p:xfrm>
        <a:graphic>
          <a:graphicData uri="http://schemas.openxmlformats.org/drawingml/2006/table">
            <a:tbl>
              <a:tblPr/>
              <a:tblGrid>
                <a:gridCol w="3143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Combien vais-je payer</a:t>
                      </a:r>
                    </a:p>
                    <a:p>
                      <a:pPr algn="ctr"/>
                      <a:endParaRPr lang="fr-FR" sz="8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- pour 5 baguettes ?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Pour 1 baguette 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3,15</a:t>
                      </a:r>
                      <a:r>
                        <a:rPr lang="fr-FR" sz="1500" b="1" baseline="0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 : 3 = 1,05€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baseline="0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Pour 5 baguettes 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baseline="0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1,05 x 5 = 5,25€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500" b="1" dirty="0">
                        <a:solidFill>
                          <a:schemeClr val="accent6"/>
                        </a:solidFill>
                        <a:effectLst/>
                        <a:latin typeface="Century Gothic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- pour 8 baguettes ?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3 baguettes</a:t>
                      </a:r>
                      <a:r>
                        <a:rPr lang="fr-FR" sz="1500" b="1" baseline="0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 coûtent 3,15€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baseline="0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5 baguettes coûtent 5,25€ donc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baseline="0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8 baguettes coûtent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baseline="0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3,15 + 5,25 = 8,40€</a:t>
                      </a:r>
                      <a:endParaRPr lang="fr-FR" sz="1500" b="1" dirty="0">
                        <a:solidFill>
                          <a:schemeClr val="accent6"/>
                        </a:solidFill>
                        <a:effectLst/>
                        <a:latin typeface="Century Gothic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500" b="1" dirty="0">
                        <a:solidFill>
                          <a:schemeClr val="accent6"/>
                        </a:solidFill>
                        <a:effectLst/>
                        <a:latin typeface="Century Gothic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- pour 10 baguettes?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C’est 2 fois plus que 5 baguettes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500" b="1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5,25</a:t>
                      </a:r>
                      <a:r>
                        <a:rPr lang="fr-FR" sz="1500" b="1" baseline="0" dirty="0">
                          <a:solidFill>
                            <a:schemeClr val="accent6"/>
                          </a:solidFill>
                          <a:effectLst/>
                          <a:latin typeface="Century Gothic"/>
                        </a:rPr>
                        <a:t> x 2 = 10,50€</a:t>
                      </a:r>
                      <a:endParaRPr lang="fr-FR" sz="1500" b="1" dirty="0">
                        <a:solidFill>
                          <a:schemeClr val="accent6"/>
                        </a:solidFill>
                        <a:effectLst/>
                        <a:latin typeface="Century Gothic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E110F90-A028-40B7-A426-EAAAF0FAC60D}"/>
              </a:ext>
            </a:extLst>
          </p:cNvPr>
          <p:cNvSpPr txBox="1"/>
          <p:nvPr/>
        </p:nvSpPr>
        <p:spPr>
          <a:xfrm>
            <a:off x="3832086" y="1108665"/>
            <a:ext cx="1478478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  <a:highlight>
                  <a:srgbClr val="FF0000"/>
                </a:highlight>
              </a:rPr>
              <a:t>CORRECTIONS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4551099" y="1858184"/>
            <a:ext cx="49939" cy="412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69188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1463</TotalTime>
  <Words>2640</Words>
  <Application>Microsoft Office PowerPoint</Application>
  <PresentationFormat>Affichage à l'écran (4:3)</PresentationFormat>
  <Paragraphs>730</Paragraphs>
  <Slides>57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68" baseType="lpstr">
      <vt:lpstr>Arial</vt:lpstr>
      <vt:lpstr>Beauty and the Beast</vt:lpstr>
      <vt:lpstr>Calibri</vt:lpstr>
      <vt:lpstr>Calibri Light</vt:lpstr>
      <vt:lpstr>Century Gothic</vt:lpstr>
      <vt:lpstr>Comic Sans MS</vt:lpstr>
      <vt:lpstr>Lexie Readable</vt:lpstr>
      <vt:lpstr>Maiandra GD, sans-serif</vt:lpstr>
      <vt:lpstr>Mistral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magali redouin</dc:creator>
  <cp:lastModifiedBy>magali redouin</cp:lastModifiedBy>
  <cp:revision>7</cp:revision>
  <dcterms:created xsi:type="dcterms:W3CDTF">2020-06-15T09:13:58Z</dcterms:created>
  <dcterms:modified xsi:type="dcterms:W3CDTF">2020-06-18T07:11:38Z</dcterms:modified>
</cp:coreProperties>
</file>