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4C81D40-E21F-4BC9-A383-806ED75416A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</p14:sldIdLst>
        </p14:section>
        <p14:section name="Section sans titre" id="{9F8A0979-05FD-4E89-AEC3-C4501D976084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34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0066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2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1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4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C3BFE2-83B7-4B0A-B9D3-AB28331082B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113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EF78E3-FDA3-4D28-AAA2-0B81F349A39D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7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39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v%C3%A9lo-vitesse-jaune-racer-15968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od%C3%A8le:Carte/Loir-et-Ch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CA8EA-EE39-483A-B438-8BD025F88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Sortie de fin </a:t>
            </a:r>
            <a:r>
              <a:rPr lang="fr-FR" dirty="0" err="1"/>
              <a:t>d’annEe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CF9720-39CA-4562-878D-0D76D8F1D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Une aventure d’une semaine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61D543-685A-429F-9799-2CBFF0AC3EB1}"/>
              </a:ext>
            </a:extLst>
          </p:cNvPr>
          <p:cNvSpPr txBox="1"/>
          <p:nvPr/>
        </p:nvSpPr>
        <p:spPr>
          <a:xfrm>
            <a:off x="1536192" y="338328"/>
            <a:ext cx="662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ENJEUX SPORTIFS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0DC555-56C7-4874-870D-78EA5378EAC2}"/>
              </a:ext>
            </a:extLst>
          </p:cNvPr>
          <p:cNvSpPr txBox="1"/>
          <p:nvPr/>
        </p:nvSpPr>
        <p:spPr>
          <a:xfrm>
            <a:off x="2350008" y="1125259"/>
            <a:ext cx="945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/>
              <a:t>savoir manier un vélo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2800" dirty="0"/>
              <a:t>Rouler en groupe (les écarts, la communication)</a:t>
            </a:r>
          </a:p>
          <a:p>
            <a:pPr lvl="2"/>
            <a:endParaRPr lang="fr-FR" sz="2800" dirty="0"/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sz="2800" dirty="0"/>
              <a:t>Rouler longtemps de 30 à 60 km par jour d’où l’importance des entraînements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902C2B-4C4F-4BC5-B6F4-F4434D55A44A}"/>
              </a:ext>
            </a:extLst>
          </p:cNvPr>
          <p:cNvSpPr txBox="1"/>
          <p:nvPr/>
        </p:nvSpPr>
        <p:spPr>
          <a:xfrm>
            <a:off x="1609344" y="4352544"/>
            <a:ext cx="9902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entraînements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Dès le mois de février en EPS travail sur la maniabilité du vélo, apprendre à rouler sans écarts, démarrer et s’arrêter, se déplacer en lâchant 1 main, se déplacer par 2, …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Des sorties de plus en plus longues : plusieurs sorties d’une heure, puis 2 heures</a:t>
            </a:r>
          </a:p>
          <a:p>
            <a:r>
              <a:rPr lang="fr-FR" sz="2000" dirty="0"/>
              <a:t>- 2 sorties d’une demi-journée et 1 sortie d’une journée</a:t>
            </a:r>
          </a:p>
        </p:txBody>
      </p:sp>
    </p:spTree>
    <p:extLst>
      <p:ext uri="{BB962C8B-B14F-4D97-AF65-F5344CB8AC3E}">
        <p14:creationId xmlns:p14="http://schemas.microsoft.com/office/powerpoint/2010/main" val="23106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D88B23F-C825-44E7-A47F-1E12BD5B4278}"/>
              </a:ext>
            </a:extLst>
          </p:cNvPr>
          <p:cNvSpPr txBox="1"/>
          <p:nvPr/>
        </p:nvSpPr>
        <p:spPr>
          <a:xfrm>
            <a:off x="1764792" y="630936"/>
            <a:ext cx="376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LE BUDGET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D1FFA7-447E-42E9-92FF-61D88E5491A2}"/>
              </a:ext>
            </a:extLst>
          </p:cNvPr>
          <p:cNvSpPr txBox="1"/>
          <p:nvPr/>
        </p:nvSpPr>
        <p:spPr>
          <a:xfrm>
            <a:off x="2157274" y="1784412"/>
            <a:ext cx="8540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/>
              <a:t>Licence USEP et participation pour l’Etoile Cyclo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2800" dirty="0"/>
              <a:t>Repas du petit déjeuner au diner, les encas, goûter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sz="2800" dirty="0"/>
              <a:t>Les visites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60CCFA-9107-47ED-8EE0-C4F9AB11CCC8}"/>
              </a:ext>
            </a:extLst>
          </p:cNvPr>
          <p:cNvSpPr txBox="1"/>
          <p:nvPr/>
        </p:nvSpPr>
        <p:spPr>
          <a:xfrm>
            <a:off x="3338002" y="4003829"/>
            <a:ext cx="6853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Soit un coût d’environ 160 € par enfant, </a:t>
            </a:r>
          </a:p>
          <a:p>
            <a:r>
              <a:rPr lang="fr-FR" sz="2800" dirty="0"/>
              <a:t>La coopérative scolaire en prendra une partie en charge </a:t>
            </a:r>
          </a:p>
        </p:txBody>
      </p:sp>
    </p:spTree>
    <p:extLst>
      <p:ext uri="{BB962C8B-B14F-4D97-AF65-F5344CB8AC3E}">
        <p14:creationId xmlns:p14="http://schemas.microsoft.com/office/powerpoint/2010/main" val="14449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4888C4-36DD-44AC-B97F-C5162EB4F9F8}"/>
              </a:ext>
            </a:extLst>
          </p:cNvPr>
          <p:cNvSpPr txBox="1"/>
          <p:nvPr/>
        </p:nvSpPr>
        <p:spPr>
          <a:xfrm>
            <a:off x="5446657" y="4938192"/>
            <a:ext cx="747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PROCHAINE REUNION</a:t>
            </a:r>
          </a:p>
          <a:p>
            <a:r>
              <a:rPr lang="fr-FR" sz="2400" dirty="0"/>
              <a:t>MI FEVRIER</a:t>
            </a:r>
          </a:p>
          <a:p>
            <a:r>
              <a:rPr lang="fr-FR" sz="2400" dirty="0"/>
              <a:t>LES ENFANTS PRESENTERONT LEUR PROJET</a:t>
            </a:r>
            <a:endParaRPr lang="fr-FR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DF4B4-236E-48E0-AAE6-A2158AF39A57}"/>
              </a:ext>
            </a:extLst>
          </p:cNvPr>
          <p:cNvSpPr/>
          <p:nvPr/>
        </p:nvSpPr>
        <p:spPr>
          <a:xfrm>
            <a:off x="2481072" y="3680228"/>
            <a:ext cx="853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fr-FR" sz="2800" dirty="0"/>
              <a:t>Besoin de parents accompagnateurs ( 6 adultes sur les vélos et 1 pour le camion)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F585E1-5AF4-436F-9B3E-7120C015BAA8}"/>
              </a:ext>
            </a:extLst>
          </p:cNvPr>
          <p:cNvSpPr txBox="1"/>
          <p:nvPr/>
        </p:nvSpPr>
        <p:spPr>
          <a:xfrm>
            <a:off x="1853184" y="2093203"/>
            <a:ext cx="9793224" cy="106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3E8D1F-3DA5-4A87-AE61-1030D98CF4CA}"/>
              </a:ext>
            </a:extLst>
          </p:cNvPr>
          <p:cNvSpPr txBox="1"/>
          <p:nvPr/>
        </p:nvSpPr>
        <p:spPr>
          <a:xfrm>
            <a:off x="2127504" y="1319643"/>
            <a:ext cx="9793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/>
              <a:t>Chaque enfant devra savoir faire du vélo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0671B4-57D8-4BF6-A203-7D1A481DD7E6}"/>
              </a:ext>
            </a:extLst>
          </p:cNvPr>
          <p:cNvSpPr txBox="1"/>
          <p:nvPr/>
        </p:nvSpPr>
        <p:spPr>
          <a:xfrm>
            <a:off x="1199388" y="150433"/>
            <a:ext cx="9793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/>
              <a:t>Chaque élève devra avoir un vélo en état de marche (lumières, freins, taille adaptée), un matelas et </a:t>
            </a:r>
            <a:r>
              <a:rPr lang="fr-FR" sz="2800"/>
              <a:t>un duvet</a:t>
            </a: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B3153D-2FD5-4D7B-BE6E-864C8B3E1875}"/>
              </a:ext>
            </a:extLst>
          </p:cNvPr>
          <p:cNvSpPr/>
          <p:nvPr/>
        </p:nvSpPr>
        <p:spPr>
          <a:xfrm>
            <a:off x="1926336" y="2145299"/>
            <a:ext cx="9427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fr-FR" sz="2800" dirty="0"/>
              <a:t>Besoin d’un camion pour transporter le matériel (valises, duvets, matelas, vélo de rechange, ….) et d’un conducteur de camion</a:t>
            </a:r>
          </a:p>
        </p:txBody>
      </p:sp>
    </p:spTree>
    <p:extLst>
      <p:ext uri="{BB962C8B-B14F-4D97-AF65-F5344CB8AC3E}">
        <p14:creationId xmlns:p14="http://schemas.microsoft.com/office/powerpoint/2010/main" val="4538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3F864-6107-434E-93FE-03A1A1F8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Ravie" panose="04040805050809020602" pitchFamily="82" charset="0"/>
              </a:rPr>
              <a:t>Des petits indices…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008981-F264-45CC-BF18-07570BBD3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0582" y="2286000"/>
            <a:ext cx="5979785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1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3C48F0-B173-4E48-A11E-F199389E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81300" y="867929"/>
            <a:ext cx="5464175" cy="4935971"/>
          </a:xfrm>
        </p:spPr>
      </p:pic>
    </p:spTree>
    <p:extLst>
      <p:ext uri="{BB962C8B-B14F-4D97-AF65-F5344CB8AC3E}">
        <p14:creationId xmlns:p14="http://schemas.microsoft.com/office/powerpoint/2010/main" val="41647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A46CC8-6D6F-4E31-AD58-CE34A394A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2475" y="1381125"/>
            <a:ext cx="7851422" cy="4416425"/>
          </a:xfrm>
        </p:spPr>
      </p:pic>
    </p:spTree>
    <p:extLst>
      <p:ext uri="{BB962C8B-B14F-4D97-AF65-F5344CB8AC3E}">
        <p14:creationId xmlns:p14="http://schemas.microsoft.com/office/powerpoint/2010/main" val="23190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F01DEE6-6A5A-4DA1-A1D2-04A863DA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9" y="1366837"/>
            <a:ext cx="2919413" cy="2919413"/>
          </a:xfrm>
          <a:prstGeom prst="rect">
            <a:avLst/>
          </a:prstGeom>
        </p:spPr>
      </p:pic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B02FDAAC-982D-44B3-92FB-F6558186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356773"/>
            <a:ext cx="10178322" cy="2214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/>
              <a:t>Du 25 mai au 29 mai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99195-FCD4-46C6-A0C9-3959B70D93A3}"/>
              </a:ext>
            </a:extLst>
          </p:cNvPr>
          <p:cNvSpPr/>
          <p:nvPr/>
        </p:nvSpPr>
        <p:spPr>
          <a:xfrm>
            <a:off x="2969874" y="4915971"/>
            <a:ext cx="8643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dirty="0">
                <a:latin typeface="Ravie" panose="04040805050809020602" pitchFamily="82" charset="0"/>
              </a:rPr>
              <a:t>ETOILE CYCLO</a:t>
            </a:r>
          </a:p>
        </p:txBody>
      </p:sp>
    </p:spTree>
    <p:extLst>
      <p:ext uri="{BB962C8B-B14F-4D97-AF65-F5344CB8AC3E}">
        <p14:creationId xmlns:p14="http://schemas.microsoft.com/office/powerpoint/2010/main" val="7397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13BD1-B11E-4B69-BF78-2C41F4EE2D3D}"/>
              </a:ext>
            </a:extLst>
          </p:cNvPr>
          <p:cNvSpPr txBox="1"/>
          <p:nvPr/>
        </p:nvSpPr>
        <p:spPr>
          <a:xfrm>
            <a:off x="1417320" y="384048"/>
            <a:ext cx="726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30 </a:t>
            </a:r>
            <a:r>
              <a:rPr lang="fr-FR" sz="3200" dirty="0" err="1"/>
              <a:t>ème</a:t>
            </a:r>
            <a:r>
              <a:rPr lang="fr-FR" sz="3200" dirty="0"/>
              <a:t> Etoile cyclo encadrée par l’USEP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5825BB-67AD-46A9-B9D0-A334E11C94F4}"/>
              </a:ext>
            </a:extLst>
          </p:cNvPr>
          <p:cNvSpPr txBox="1"/>
          <p:nvPr/>
        </p:nvSpPr>
        <p:spPr>
          <a:xfrm>
            <a:off x="2505456" y="1932729"/>
            <a:ext cx="573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35 à 45 classes du Loir et Cher (cycle 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BC00D7-A34E-4932-BD13-182114DD5F93}"/>
              </a:ext>
            </a:extLst>
          </p:cNvPr>
          <p:cNvSpPr txBox="1"/>
          <p:nvPr/>
        </p:nvSpPr>
        <p:spPr>
          <a:xfrm>
            <a:off x="3218688" y="3533155"/>
            <a:ext cx="7763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Découvrir le Loir Cher à vélo avec une grande fête à Chambord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0871D2-A7B0-4FAB-80F4-BBCDA586A285}"/>
              </a:ext>
            </a:extLst>
          </p:cNvPr>
          <p:cNvSpPr txBox="1"/>
          <p:nvPr/>
        </p:nvSpPr>
        <p:spPr>
          <a:xfrm>
            <a:off x="4315968" y="5389613"/>
            <a:ext cx="726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projet de classe pour une semaine inoubliable</a:t>
            </a:r>
          </a:p>
        </p:txBody>
      </p:sp>
    </p:spTree>
    <p:extLst>
      <p:ext uri="{BB962C8B-B14F-4D97-AF65-F5344CB8AC3E}">
        <p14:creationId xmlns:p14="http://schemas.microsoft.com/office/powerpoint/2010/main" val="35910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0303FA8-2375-4172-9060-332F65097CC5}"/>
              </a:ext>
            </a:extLst>
          </p:cNvPr>
          <p:cNvSpPr txBox="1"/>
          <p:nvPr/>
        </p:nvSpPr>
        <p:spPr>
          <a:xfrm>
            <a:off x="1179576" y="283464"/>
            <a:ext cx="630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enjeux pédagogiques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2372BC-28D3-40E8-8C22-977C8972E7E0}"/>
              </a:ext>
            </a:extLst>
          </p:cNvPr>
          <p:cNvSpPr txBox="1"/>
          <p:nvPr/>
        </p:nvSpPr>
        <p:spPr>
          <a:xfrm>
            <a:off x="2615184" y="2468880"/>
            <a:ext cx="9070848" cy="222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 Un travail pédagogique interdisciplinaire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Des enjeux dans le vivre ensemble</a:t>
            </a:r>
          </a:p>
          <a:p>
            <a:pPr marL="2114550" lvl="4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Un enjeu sportif</a:t>
            </a:r>
          </a:p>
        </p:txBody>
      </p:sp>
    </p:spTree>
    <p:extLst>
      <p:ext uri="{BB962C8B-B14F-4D97-AF65-F5344CB8AC3E}">
        <p14:creationId xmlns:p14="http://schemas.microsoft.com/office/powerpoint/2010/main" val="32599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431C1B8-BE76-4150-815C-6DD04D2EA235}"/>
              </a:ext>
            </a:extLst>
          </p:cNvPr>
          <p:cNvSpPr txBox="1"/>
          <p:nvPr/>
        </p:nvSpPr>
        <p:spPr>
          <a:xfrm>
            <a:off x="1046988" y="512064"/>
            <a:ext cx="714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VIVRE ENSEMBLE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EF26E5-7EBF-4A15-BDA7-2B16DD0ECC66}"/>
              </a:ext>
            </a:extLst>
          </p:cNvPr>
          <p:cNvSpPr txBox="1"/>
          <p:nvPr/>
        </p:nvSpPr>
        <p:spPr>
          <a:xfrm>
            <a:off x="2039112" y="1508319"/>
            <a:ext cx="9857232" cy="443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Une vie collective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Une </a:t>
            </a:r>
            <a:r>
              <a:rPr lang="fr-FR" sz="3200" dirty="0" err="1"/>
              <a:t>éco-mobilité</a:t>
            </a:r>
            <a:endParaRPr lang="fr-FR" sz="3200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La solidarité, l’entraide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La sécurité routière</a:t>
            </a:r>
          </a:p>
          <a:p>
            <a:pPr marL="2114550" lvl="4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Développer l’autonomie et la prise d’initiatives</a:t>
            </a:r>
          </a:p>
        </p:txBody>
      </p:sp>
    </p:spTree>
    <p:extLst>
      <p:ext uri="{BB962C8B-B14F-4D97-AF65-F5344CB8AC3E}">
        <p14:creationId xmlns:p14="http://schemas.microsoft.com/office/powerpoint/2010/main" val="42698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D43D16-91EA-4BDF-A594-A9BD62C14CC1}"/>
              </a:ext>
            </a:extLst>
          </p:cNvPr>
          <p:cNvSpPr txBox="1"/>
          <p:nvPr/>
        </p:nvSpPr>
        <p:spPr>
          <a:xfrm>
            <a:off x="1453896" y="411480"/>
            <a:ext cx="10259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ENJEUX PEDAGOGIQUES :  UN TRAVAIL DANS TOUTES LES DISCIPLINES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4A2463-116F-42F8-99FB-1F1B6F4267E9}"/>
              </a:ext>
            </a:extLst>
          </p:cNvPr>
          <p:cNvSpPr txBox="1"/>
          <p:nvPr/>
        </p:nvSpPr>
        <p:spPr>
          <a:xfrm>
            <a:off x="2359152" y="1801368"/>
            <a:ext cx="9354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Associer les enfants dans le projet : ce sont eux qui vont construire le projet (le budget, les itinéraires, les courriers avec les communes, …)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2400" dirty="0"/>
              <a:t>le budget permettra de travailler l’informatique (</a:t>
            </a:r>
            <a:r>
              <a:rPr lang="fr-FR" sz="2400" dirty="0" err="1"/>
              <a:t>excel</a:t>
            </a:r>
            <a:r>
              <a:rPr lang="fr-FR" sz="2400" dirty="0"/>
              <a:t>), l’équilibre financier, un budget prévisionnel, …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sz="2400" dirty="0"/>
              <a:t>Le parcours : lire des cartes géographiques IGN, calculer les distances, les durées, élaborer un parcours en tenant compte des contraintes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1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2509</TotalTime>
  <Words>390</Words>
  <Application>Microsoft Office PowerPoint</Application>
  <PresentationFormat>Grand écran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Impact</vt:lpstr>
      <vt:lpstr>Ravie</vt:lpstr>
      <vt:lpstr>Wingdings</vt:lpstr>
      <vt:lpstr>Badge</vt:lpstr>
      <vt:lpstr>Sortie de fin d’annEe</vt:lpstr>
      <vt:lpstr>Des petits indices…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Sortie de fin d’annEe</dc:title>
  <dc:creator>magali redouin</dc:creator>
  <cp:lastModifiedBy>magali redouin</cp:lastModifiedBy>
  <cp:revision>29</cp:revision>
  <dcterms:created xsi:type="dcterms:W3CDTF">2017-09-23T14:42:36Z</dcterms:created>
  <dcterms:modified xsi:type="dcterms:W3CDTF">2019-10-03T16:56:38Z</dcterms:modified>
</cp:coreProperties>
</file>